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charts/chart1.xml" ContentType="application/vnd.openxmlformats-officedocument.drawingml.char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7"/>
  </p:notesMasterIdLst>
  <p:handoutMasterIdLst>
    <p:handoutMasterId r:id="rId48"/>
  </p:handoutMasterIdLst>
  <p:sldIdLst>
    <p:sldId id="274" r:id="rId2"/>
    <p:sldId id="645" r:id="rId3"/>
    <p:sldId id="647" r:id="rId4"/>
    <p:sldId id="725" r:id="rId5"/>
    <p:sldId id="724" r:id="rId6"/>
    <p:sldId id="728" r:id="rId7"/>
    <p:sldId id="730" r:id="rId8"/>
    <p:sldId id="732" r:id="rId9"/>
    <p:sldId id="726" r:id="rId10"/>
    <p:sldId id="733" r:id="rId11"/>
    <p:sldId id="734" r:id="rId12"/>
    <p:sldId id="735" r:id="rId13"/>
    <p:sldId id="736" r:id="rId14"/>
    <p:sldId id="737" r:id="rId15"/>
    <p:sldId id="738" r:id="rId16"/>
    <p:sldId id="740" r:id="rId17"/>
    <p:sldId id="742" r:id="rId18"/>
    <p:sldId id="744" r:id="rId19"/>
    <p:sldId id="746" r:id="rId20"/>
    <p:sldId id="747" r:id="rId21"/>
    <p:sldId id="749" r:id="rId22"/>
    <p:sldId id="759" r:id="rId23"/>
    <p:sldId id="750" r:id="rId24"/>
    <p:sldId id="751" r:id="rId25"/>
    <p:sldId id="752" r:id="rId26"/>
    <p:sldId id="754" r:id="rId27"/>
    <p:sldId id="755" r:id="rId28"/>
    <p:sldId id="696" r:id="rId29"/>
    <p:sldId id="770" r:id="rId30"/>
    <p:sldId id="697" r:id="rId31"/>
    <p:sldId id="757" r:id="rId32"/>
    <p:sldId id="761" r:id="rId33"/>
    <p:sldId id="763" r:id="rId34"/>
    <p:sldId id="767" r:id="rId35"/>
    <p:sldId id="714" r:id="rId36"/>
    <p:sldId id="765" r:id="rId37"/>
    <p:sldId id="705" r:id="rId38"/>
    <p:sldId id="698" r:id="rId39"/>
    <p:sldId id="768" r:id="rId40"/>
    <p:sldId id="722" r:id="rId41"/>
    <p:sldId id="723" r:id="rId42"/>
    <p:sldId id="771" r:id="rId43"/>
    <p:sldId id="773" r:id="rId44"/>
    <p:sldId id="772" r:id="rId45"/>
    <p:sldId id="643" r:id="rId46"/>
  </p:sldIdLst>
  <p:sldSz cx="9906000" cy="6858000" type="A4"/>
  <p:notesSz cx="7099300" cy="10234613"/>
  <p:defaultTextStyle>
    <a:defPPr>
      <a:defRPr lang="en-GB"/>
    </a:defPPr>
    <a:lvl1pPr algn="l" rtl="0" fontAlgn="base">
      <a:spcBef>
        <a:spcPct val="0"/>
      </a:spcBef>
      <a:spcAft>
        <a:spcPct val="0"/>
      </a:spcAft>
      <a:defRPr sz="1400" b="1"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1400" b="1"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1400" b="1"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1400" b="1"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1400" b="1" kern="1200">
        <a:solidFill>
          <a:schemeClr val="tx1"/>
        </a:solidFill>
        <a:latin typeface="Arial" charset="0"/>
        <a:ea typeface="ＭＳ Ｐゴシック" pitchFamily="34" charset="-128"/>
        <a:cs typeface="+mn-cs"/>
      </a:defRPr>
    </a:lvl5pPr>
    <a:lvl6pPr marL="2286000" algn="l" defTabSz="914400" rtl="0" eaLnBrk="1" latinLnBrk="0" hangingPunct="1">
      <a:defRPr sz="1400" b="1" kern="1200">
        <a:solidFill>
          <a:schemeClr val="tx1"/>
        </a:solidFill>
        <a:latin typeface="Arial" charset="0"/>
        <a:ea typeface="ＭＳ Ｐゴシック" pitchFamily="34" charset="-128"/>
        <a:cs typeface="+mn-cs"/>
      </a:defRPr>
    </a:lvl6pPr>
    <a:lvl7pPr marL="2743200" algn="l" defTabSz="914400" rtl="0" eaLnBrk="1" latinLnBrk="0" hangingPunct="1">
      <a:defRPr sz="1400" b="1" kern="1200">
        <a:solidFill>
          <a:schemeClr val="tx1"/>
        </a:solidFill>
        <a:latin typeface="Arial" charset="0"/>
        <a:ea typeface="ＭＳ Ｐゴシック" pitchFamily="34" charset="-128"/>
        <a:cs typeface="+mn-cs"/>
      </a:defRPr>
    </a:lvl7pPr>
    <a:lvl8pPr marL="3200400" algn="l" defTabSz="914400" rtl="0" eaLnBrk="1" latinLnBrk="0" hangingPunct="1">
      <a:defRPr sz="1400" b="1" kern="1200">
        <a:solidFill>
          <a:schemeClr val="tx1"/>
        </a:solidFill>
        <a:latin typeface="Arial" charset="0"/>
        <a:ea typeface="ＭＳ Ｐゴシック" pitchFamily="34" charset="-128"/>
        <a:cs typeface="+mn-cs"/>
      </a:defRPr>
    </a:lvl8pPr>
    <a:lvl9pPr marL="3657600" algn="l" defTabSz="914400" rtl="0" eaLnBrk="1" latinLnBrk="0" hangingPunct="1">
      <a:defRPr sz="1400" b="1"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CCFFFF"/>
    <a:srgbClr val="00CCFF"/>
    <a:srgbClr val="00FFFF"/>
    <a:srgbClr val="006600"/>
    <a:srgbClr val="0099FF"/>
    <a:srgbClr val="CCECFF"/>
    <a:srgbClr val="339966"/>
    <a:srgbClr val="CCFF99"/>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Μεσαίο στυλ 2 - Έμφαση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Μεσαίο στυλ 2 - Έμφαση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Μεσαίο στυλ 2 - Έμφαση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Μεσαίο στυλ 2 - Έμφαση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B4B98B0-60AC-42C2-AFA5-B58CD77FA1E5}" styleName="Φωτεινό στυλ 1 - Έμφαση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254" y="-96"/>
      </p:cViewPr>
      <p:guideLst>
        <p:guide orient="horz" pos="720"/>
        <p:guide orient="horz" pos="1296"/>
        <p:guide pos="5664"/>
        <p:guide pos="3024"/>
        <p:guide pos="5472"/>
        <p:guide pos="585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6" d="100"/>
          <a:sy n="86" d="100"/>
        </p:scale>
        <p:origin x="-4424" y="-96"/>
      </p:cViewPr>
      <p:guideLst>
        <p:guide orient="horz" pos="3223"/>
        <p:guide pos="223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17"/>
    </mc:Choice>
    <mc:Fallback>
      <c:style val="17"/>
    </mc:Fallback>
  </mc:AlternateContent>
  <c:chart>
    <c:title>
      <c:tx>
        <c:rich>
          <a:bodyPr/>
          <a:lstStyle/>
          <a:p>
            <a:pPr algn="ctr">
              <a:defRPr sz="1597">
                <a:solidFill>
                  <a:srgbClr val="686868"/>
                </a:solidFill>
                <a:latin typeface="Calibri"/>
                <a:cs typeface="Calibri"/>
              </a:defRPr>
            </a:pPr>
            <a:r>
              <a:rPr lang="en-US" dirty="0" smtClean="0"/>
              <a:t>T</a:t>
            </a:r>
            <a:r>
              <a:rPr lang="el-GR" dirty="0" smtClean="0"/>
              <a:t>ίτλος Πίτας</a:t>
            </a:r>
            <a:endParaRPr lang="en-US" dirty="0"/>
          </a:p>
        </c:rich>
      </c:tx>
      <c:layout>
        <c:manualLayout>
          <c:xMode val="edge"/>
          <c:yMode val="edge"/>
          <c:x val="0.30572359489546613"/>
          <c:y val="6.0423759879177114E-2"/>
        </c:manualLayout>
      </c:layout>
      <c:overlay val="0"/>
    </c:title>
    <c:autoTitleDeleted val="0"/>
    <c:plotArea>
      <c:layout>
        <c:manualLayout>
          <c:layoutTarget val="inner"/>
          <c:xMode val="edge"/>
          <c:yMode val="edge"/>
          <c:x val="0.12794049453442452"/>
          <c:y val="0.16080338899542646"/>
          <c:w val="0.70906416844419162"/>
          <c:h val="0.50475771053687191"/>
        </c:manualLayout>
      </c:layout>
      <c:doughnutChart>
        <c:varyColors val="1"/>
        <c:dLbls>
          <c:showLegendKey val="0"/>
          <c:showVal val="0"/>
          <c:showCatName val="0"/>
          <c:showSerName val="0"/>
          <c:showPercent val="0"/>
          <c:showBubbleSize val="0"/>
          <c:showLeaderLines val="1"/>
        </c:dLbls>
        <c:firstSliceAng val="0"/>
        <c:holeSize val="50"/>
      </c:doughnutChart>
      <c:spPr>
        <a:noFill/>
        <a:ln w="25348">
          <a:noFill/>
        </a:ln>
      </c:spPr>
    </c:plotArea>
    <c:legend>
      <c:legendPos val="t"/>
      <c:layout>
        <c:manualLayout>
          <c:xMode val="edge"/>
          <c:yMode val="edge"/>
          <c:x val="8.4002473828702545E-2"/>
          <c:y val="0.69791248161019082"/>
          <c:w val="0.47792077714423725"/>
          <c:h val="0.20991001823096153"/>
        </c:manualLayout>
      </c:layout>
      <c:overlay val="0"/>
      <c:txPr>
        <a:bodyPr/>
        <a:lstStyle/>
        <a:p>
          <a:pPr>
            <a:lnSpc>
              <a:spcPct val="90000"/>
            </a:lnSpc>
            <a:defRPr sz="1397">
              <a:solidFill>
                <a:schemeClr val="accent6">
                  <a:lumMod val="75000"/>
                </a:schemeClr>
              </a:solidFill>
              <a:latin typeface="Calibri"/>
              <a:cs typeface="Calibri"/>
            </a:defRPr>
          </a:pPr>
          <a:endParaRPr lang="el-GR"/>
        </a:p>
      </c:txPr>
    </c:legend>
    <c:plotVisOnly val="1"/>
    <c:dispBlanksAs val="zero"/>
    <c:showDLblsOverMax val="0"/>
  </c:chart>
  <c:txPr>
    <a:bodyPr/>
    <a:lstStyle/>
    <a:p>
      <a:pPr>
        <a:defRPr sz="1796"/>
      </a:pPr>
      <a:endParaRPr lang="el-GR"/>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68497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75631" cy="510667"/>
          </a:xfrm>
          <a:prstGeom prst="rect">
            <a:avLst/>
          </a:prstGeom>
          <a:noFill/>
          <a:ln w="9525">
            <a:noFill/>
            <a:miter lim="800000"/>
            <a:headEnd/>
            <a:tailEnd/>
          </a:ln>
        </p:spPr>
        <p:txBody>
          <a:bodyPr vert="horz" wrap="square" lIns="20068" tIns="0" rIns="20068" bIns="0" numCol="1" anchor="t" anchorCtr="0" compatLnSpc="1">
            <a:prstTxWarp prst="textNoShape">
              <a:avLst/>
            </a:prstTxWarp>
          </a:bodyPr>
          <a:lstStyle>
            <a:lvl1pPr defTabSz="962356" eaLnBrk="0" hangingPunct="0">
              <a:spcBef>
                <a:spcPct val="0"/>
              </a:spcBef>
              <a:defRPr sz="1000" b="0" i="1">
                <a:latin typeface="Times New Roman" pitchFamily="18" charset="0"/>
                <a:ea typeface="+mn-ea"/>
                <a:cs typeface="+mn-cs"/>
              </a:defRPr>
            </a:lvl1pPr>
          </a:lstStyle>
          <a:p>
            <a:pPr>
              <a:defRPr/>
            </a:pPr>
            <a:endParaRPr lang="el-GR" dirty="0"/>
          </a:p>
        </p:txBody>
      </p:sp>
      <p:sp>
        <p:nvSpPr>
          <p:cNvPr id="2051" name="Rectangle 3"/>
          <p:cNvSpPr>
            <a:spLocks noGrp="1" noChangeArrowheads="1"/>
          </p:cNvSpPr>
          <p:nvPr>
            <p:ph type="dt" idx="1"/>
          </p:nvPr>
        </p:nvSpPr>
        <p:spPr bwMode="auto">
          <a:xfrm>
            <a:off x="4023669" y="0"/>
            <a:ext cx="3075631" cy="510667"/>
          </a:xfrm>
          <a:prstGeom prst="rect">
            <a:avLst/>
          </a:prstGeom>
          <a:noFill/>
          <a:ln w="9525">
            <a:noFill/>
            <a:miter lim="800000"/>
            <a:headEnd/>
            <a:tailEnd/>
          </a:ln>
        </p:spPr>
        <p:txBody>
          <a:bodyPr vert="horz" wrap="square" lIns="20068" tIns="0" rIns="20068" bIns="0" numCol="1" anchor="t" anchorCtr="0" compatLnSpc="1">
            <a:prstTxWarp prst="textNoShape">
              <a:avLst/>
            </a:prstTxWarp>
          </a:bodyPr>
          <a:lstStyle>
            <a:lvl1pPr algn="r" defTabSz="962356" eaLnBrk="0" hangingPunct="0">
              <a:spcBef>
                <a:spcPct val="0"/>
              </a:spcBef>
              <a:defRPr sz="1000" b="0" i="1">
                <a:latin typeface="Times New Roman" pitchFamily="18" charset="0"/>
                <a:ea typeface="+mn-ea"/>
                <a:cs typeface="+mn-cs"/>
              </a:defRPr>
            </a:lvl1pPr>
          </a:lstStyle>
          <a:p>
            <a:pPr>
              <a:defRPr/>
            </a:pPr>
            <a:endParaRPr lang="el-GR" dirty="0"/>
          </a:p>
        </p:txBody>
      </p:sp>
      <p:sp>
        <p:nvSpPr>
          <p:cNvPr id="22532" name="Rectangle 4"/>
          <p:cNvSpPr>
            <a:spLocks noGrp="1" noRot="1" noChangeAspect="1" noChangeArrowheads="1" noTextEdit="1"/>
          </p:cNvSpPr>
          <p:nvPr>
            <p:ph type="sldImg" idx="2"/>
          </p:nvPr>
        </p:nvSpPr>
        <p:spPr bwMode="auto">
          <a:xfrm>
            <a:off x="787400" y="776288"/>
            <a:ext cx="5521325" cy="38227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46348" y="4861154"/>
            <a:ext cx="5206604" cy="4604185"/>
          </a:xfrm>
          <a:prstGeom prst="rect">
            <a:avLst/>
          </a:prstGeom>
          <a:noFill/>
          <a:ln w="9525">
            <a:noFill/>
            <a:miter lim="800000"/>
            <a:headEnd/>
            <a:tailEnd/>
          </a:ln>
        </p:spPr>
        <p:txBody>
          <a:bodyPr vert="horz" wrap="square" lIns="96988" tIns="48495" rIns="96988" bIns="48495"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2054" name="Rectangle 6"/>
          <p:cNvSpPr>
            <a:spLocks noGrp="1" noChangeArrowheads="1"/>
          </p:cNvSpPr>
          <p:nvPr>
            <p:ph type="ftr" sz="quarter" idx="4"/>
          </p:nvPr>
        </p:nvSpPr>
        <p:spPr bwMode="auto">
          <a:xfrm>
            <a:off x="0" y="9723946"/>
            <a:ext cx="3075631" cy="510667"/>
          </a:xfrm>
          <a:prstGeom prst="rect">
            <a:avLst/>
          </a:prstGeom>
          <a:noFill/>
          <a:ln w="9525">
            <a:noFill/>
            <a:miter lim="800000"/>
            <a:headEnd/>
            <a:tailEnd/>
          </a:ln>
        </p:spPr>
        <p:txBody>
          <a:bodyPr vert="horz" wrap="square" lIns="20068" tIns="0" rIns="20068" bIns="0" numCol="1" anchor="b" anchorCtr="0" compatLnSpc="1">
            <a:prstTxWarp prst="textNoShape">
              <a:avLst/>
            </a:prstTxWarp>
          </a:bodyPr>
          <a:lstStyle>
            <a:lvl1pPr defTabSz="962356" eaLnBrk="0" hangingPunct="0">
              <a:spcBef>
                <a:spcPct val="0"/>
              </a:spcBef>
              <a:defRPr sz="1000" b="0" i="1">
                <a:latin typeface="Times New Roman" pitchFamily="18" charset="0"/>
                <a:ea typeface="+mn-ea"/>
                <a:cs typeface="+mn-cs"/>
              </a:defRPr>
            </a:lvl1pPr>
          </a:lstStyle>
          <a:p>
            <a:pPr>
              <a:defRPr/>
            </a:pPr>
            <a:endParaRPr lang="el-GR" dirty="0"/>
          </a:p>
        </p:txBody>
      </p:sp>
      <p:sp>
        <p:nvSpPr>
          <p:cNvPr id="2055" name="Rectangle 7"/>
          <p:cNvSpPr>
            <a:spLocks noGrp="1" noChangeArrowheads="1"/>
          </p:cNvSpPr>
          <p:nvPr>
            <p:ph type="sldNum" sz="quarter" idx="5"/>
          </p:nvPr>
        </p:nvSpPr>
        <p:spPr bwMode="auto">
          <a:xfrm>
            <a:off x="4023669" y="9723946"/>
            <a:ext cx="3075631" cy="510667"/>
          </a:xfrm>
          <a:prstGeom prst="rect">
            <a:avLst/>
          </a:prstGeom>
          <a:noFill/>
          <a:ln w="9525">
            <a:noFill/>
            <a:miter lim="800000"/>
            <a:headEnd/>
            <a:tailEnd/>
          </a:ln>
        </p:spPr>
        <p:txBody>
          <a:bodyPr vert="horz" wrap="square" lIns="20068" tIns="0" rIns="20068" bIns="0" numCol="1" anchor="b" anchorCtr="0" compatLnSpc="1">
            <a:prstTxWarp prst="textNoShape">
              <a:avLst/>
            </a:prstTxWarp>
          </a:bodyPr>
          <a:lstStyle>
            <a:lvl1pPr algn="r" defTabSz="962356" eaLnBrk="0" hangingPunct="0">
              <a:spcBef>
                <a:spcPct val="0"/>
              </a:spcBef>
              <a:defRPr sz="1000" b="0" i="1">
                <a:latin typeface="Times New Roman" pitchFamily="18" charset="0"/>
                <a:ea typeface="+mn-ea"/>
                <a:cs typeface="+mn-cs"/>
              </a:defRPr>
            </a:lvl1pPr>
          </a:lstStyle>
          <a:p>
            <a:pPr>
              <a:defRPr/>
            </a:pPr>
            <a:fld id="{B6EB11BE-B597-4446-96BF-36030EEF689A}" type="slidenum">
              <a:rPr lang="en-GB"/>
              <a:pPr>
                <a:defRPr/>
              </a:pPr>
              <a:t>‹#›</a:t>
            </a:fld>
            <a:endParaRPr lang="en-GB" dirty="0"/>
          </a:p>
        </p:txBody>
      </p:sp>
    </p:spTree>
    <p:extLst>
      <p:ext uri="{BB962C8B-B14F-4D97-AF65-F5344CB8AC3E}">
        <p14:creationId xmlns:p14="http://schemas.microsoft.com/office/powerpoint/2010/main" val="8626648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31" eaLnBrk="0" hangingPunct="0">
              <a:defRPr sz="1500" b="1">
                <a:solidFill>
                  <a:schemeClr val="tx1"/>
                </a:solidFill>
                <a:latin typeface="Arial" charset="0"/>
                <a:ea typeface="ＭＳ Ｐゴシック" pitchFamily="34" charset="-128"/>
              </a:defRPr>
            </a:lvl1pPr>
            <a:lvl2pPr marL="775937" indent="-298437" defTabSz="961631" eaLnBrk="0" hangingPunct="0">
              <a:defRPr sz="1500" b="1">
                <a:solidFill>
                  <a:schemeClr val="tx1"/>
                </a:solidFill>
                <a:latin typeface="Arial" charset="0"/>
                <a:ea typeface="ＭＳ Ｐゴシック" pitchFamily="34" charset="-128"/>
              </a:defRPr>
            </a:lvl2pPr>
            <a:lvl3pPr marL="1193749" indent="-238750" defTabSz="961631" eaLnBrk="0" hangingPunct="0">
              <a:defRPr sz="1500" b="1">
                <a:solidFill>
                  <a:schemeClr val="tx1"/>
                </a:solidFill>
                <a:latin typeface="Arial" charset="0"/>
                <a:ea typeface="ＭＳ Ｐゴシック" pitchFamily="34" charset="-128"/>
              </a:defRPr>
            </a:lvl3pPr>
            <a:lvl4pPr marL="1671249" indent="-238750" defTabSz="961631" eaLnBrk="0" hangingPunct="0">
              <a:defRPr sz="1500" b="1">
                <a:solidFill>
                  <a:schemeClr val="tx1"/>
                </a:solidFill>
                <a:latin typeface="Arial" charset="0"/>
                <a:ea typeface="ＭＳ Ｐゴシック" pitchFamily="34" charset="-128"/>
              </a:defRPr>
            </a:lvl4pPr>
            <a:lvl5pPr marL="2148749" indent="-238750" defTabSz="961631" eaLnBrk="0" hangingPunct="0">
              <a:defRPr sz="1500" b="1">
                <a:solidFill>
                  <a:schemeClr val="tx1"/>
                </a:solidFill>
                <a:latin typeface="Arial" charset="0"/>
                <a:ea typeface="ＭＳ Ｐゴシック" pitchFamily="34" charset="-128"/>
              </a:defRPr>
            </a:lvl5pPr>
            <a:lvl6pPr marL="2626248" indent="-238750" defTabSz="961631" eaLnBrk="0" fontAlgn="base" hangingPunct="0">
              <a:spcBef>
                <a:spcPct val="0"/>
              </a:spcBef>
              <a:spcAft>
                <a:spcPct val="0"/>
              </a:spcAft>
              <a:defRPr sz="1500" b="1">
                <a:solidFill>
                  <a:schemeClr val="tx1"/>
                </a:solidFill>
                <a:latin typeface="Arial" charset="0"/>
                <a:ea typeface="ＭＳ Ｐゴシック" pitchFamily="34" charset="-128"/>
              </a:defRPr>
            </a:lvl6pPr>
            <a:lvl7pPr marL="3103748" indent="-238750" defTabSz="961631" eaLnBrk="0" fontAlgn="base" hangingPunct="0">
              <a:spcBef>
                <a:spcPct val="0"/>
              </a:spcBef>
              <a:spcAft>
                <a:spcPct val="0"/>
              </a:spcAft>
              <a:defRPr sz="1500" b="1">
                <a:solidFill>
                  <a:schemeClr val="tx1"/>
                </a:solidFill>
                <a:latin typeface="Arial" charset="0"/>
                <a:ea typeface="ＭＳ Ｐゴシック" pitchFamily="34" charset="-128"/>
              </a:defRPr>
            </a:lvl7pPr>
            <a:lvl8pPr marL="3581248" indent="-238750" defTabSz="961631" eaLnBrk="0" fontAlgn="base" hangingPunct="0">
              <a:spcBef>
                <a:spcPct val="0"/>
              </a:spcBef>
              <a:spcAft>
                <a:spcPct val="0"/>
              </a:spcAft>
              <a:defRPr sz="1500" b="1">
                <a:solidFill>
                  <a:schemeClr val="tx1"/>
                </a:solidFill>
                <a:latin typeface="Arial" charset="0"/>
                <a:ea typeface="ＭＳ Ｐゴシック" pitchFamily="34" charset="-128"/>
              </a:defRPr>
            </a:lvl8pPr>
            <a:lvl9pPr marL="4058747" indent="-238750" defTabSz="961631" eaLnBrk="0" fontAlgn="base" hangingPunct="0">
              <a:spcBef>
                <a:spcPct val="0"/>
              </a:spcBef>
              <a:spcAft>
                <a:spcPct val="0"/>
              </a:spcAft>
              <a:defRPr sz="1500" b="1">
                <a:solidFill>
                  <a:schemeClr val="tx1"/>
                </a:solidFill>
                <a:latin typeface="Arial" charset="0"/>
                <a:ea typeface="ＭＳ Ｐゴシック" pitchFamily="34" charset="-128"/>
              </a:defRPr>
            </a:lvl9pPr>
          </a:lstStyle>
          <a:p>
            <a:fld id="{3B23655D-7E8A-408E-8929-FC39E3575079}" type="slidenum">
              <a:rPr lang="en-GB" sz="1000" b="0" smtClean="0">
                <a:latin typeface="Times New Roman" pitchFamily="18" charset="0"/>
              </a:rPr>
              <a:pPr/>
              <a:t>1</a:t>
            </a:fld>
            <a:endParaRPr lang="en-GB" sz="1000" b="0" dirty="0" smtClean="0">
              <a:latin typeface="Times New Roman" pitchFamily="18"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smtClean="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a:ln/>
        </p:spPr>
      </p:sp>
      <p:sp>
        <p:nvSpPr>
          <p:cNvPr id="20482" name="Notes Placeholder 2"/>
          <p:cNvSpPr>
            <a:spLocks noGrp="1"/>
          </p:cNvSpPr>
          <p:nvPr>
            <p:ph type="body" idx="1"/>
          </p:nvPr>
        </p:nvSpPr>
        <p:spPr>
          <a:noFill/>
          <a:ln w="9525"/>
        </p:spPr>
        <p:txBody>
          <a:bodyPr/>
          <a:lstStyle/>
          <a:p>
            <a:endParaRPr lang="el-GR" smtClean="0"/>
          </a:p>
        </p:txBody>
      </p:sp>
      <p:sp>
        <p:nvSpPr>
          <p:cNvPr id="20483" name="Slide Number Placeholder 3"/>
          <p:cNvSpPr>
            <a:spLocks noGrp="1"/>
          </p:cNvSpPr>
          <p:nvPr>
            <p:ph type="sldNum" sz="quarter" idx="4294967295"/>
          </p:nvPr>
        </p:nvSpPr>
        <p:spPr bwMode="auto">
          <a:xfrm>
            <a:off x="4021294" y="9721551"/>
            <a:ext cx="3076363" cy="511398"/>
          </a:xfrm>
          <a:prstGeom prst="rect">
            <a:avLst/>
          </a:prstGeom>
          <a:noFill/>
          <a:ln>
            <a:miter lim="800000"/>
            <a:headEnd/>
            <a:tailEnd/>
          </a:ln>
        </p:spPr>
        <p:txBody>
          <a:bodyPr/>
          <a:lstStyle/>
          <a:p>
            <a:fld id="{DE020A4D-2735-4F71-89B6-0AB937E4B818}" type="slidenum">
              <a:rPr lang="el-GR"/>
              <a:pPr/>
              <a:t>16</a:t>
            </a:fld>
            <a:endParaRPr lang="el-GR"/>
          </a:p>
        </p:txBody>
      </p:sp>
    </p:spTree>
    <p:extLst>
      <p:ext uri="{BB962C8B-B14F-4D97-AF65-F5344CB8AC3E}">
        <p14:creationId xmlns:p14="http://schemas.microsoft.com/office/powerpoint/2010/main" val="1846382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a:xfrm>
            <a:off x="874713" y="852488"/>
            <a:ext cx="6073775" cy="4205287"/>
          </a:xfrm>
          <a:ln/>
        </p:spPr>
      </p:sp>
      <p:sp>
        <p:nvSpPr>
          <p:cNvPr id="55298" name="Notes Placeholder 2"/>
          <p:cNvSpPr>
            <a:spLocks noGrp="1"/>
          </p:cNvSpPr>
          <p:nvPr>
            <p:ph type="body" idx="1"/>
          </p:nvPr>
        </p:nvSpPr>
        <p:spPr>
          <a:noFill/>
          <a:ln w="9525"/>
        </p:spPr>
        <p:txBody>
          <a:bodyPr/>
          <a:lstStyle/>
          <a:p>
            <a:endParaRPr lang="el-GR" dirty="0" smtClean="0"/>
          </a:p>
        </p:txBody>
      </p:sp>
      <p:sp>
        <p:nvSpPr>
          <p:cNvPr id="55299" name="Slide Number Placeholder 3"/>
          <p:cNvSpPr>
            <a:spLocks noGrp="1"/>
          </p:cNvSpPr>
          <p:nvPr>
            <p:ph type="sldNum" sz="quarter" idx="4294967295"/>
          </p:nvPr>
        </p:nvSpPr>
        <p:spPr bwMode="auto">
          <a:xfrm>
            <a:off x="4021294" y="9721551"/>
            <a:ext cx="3076363" cy="511398"/>
          </a:xfrm>
          <a:prstGeom prst="rect">
            <a:avLst/>
          </a:prstGeom>
          <a:noFill/>
          <a:ln>
            <a:miter lim="800000"/>
            <a:headEnd/>
            <a:tailEnd/>
          </a:ln>
        </p:spPr>
        <p:txBody>
          <a:bodyPr/>
          <a:lstStyle/>
          <a:p>
            <a:fld id="{01EA22CE-F8A8-4C97-8338-2A011D40D641}" type="slidenum">
              <a:rPr lang="el-GR"/>
              <a:pPr/>
              <a:t>28</a:t>
            </a:fld>
            <a:endParaRPr lang="el-GR" dirty="0"/>
          </a:p>
        </p:txBody>
      </p:sp>
    </p:spTree>
    <p:extLst>
      <p:ext uri="{BB962C8B-B14F-4D97-AF65-F5344CB8AC3E}">
        <p14:creationId xmlns:p14="http://schemas.microsoft.com/office/powerpoint/2010/main" val="734301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Tree>
    <p:extLst>
      <p:ext uri="{BB962C8B-B14F-4D97-AF65-F5344CB8AC3E}">
        <p14:creationId xmlns:p14="http://schemas.microsoft.com/office/powerpoint/2010/main" val="3567356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Tree>
    <p:extLst>
      <p:ext uri="{BB962C8B-B14F-4D97-AF65-F5344CB8AC3E}">
        <p14:creationId xmlns:p14="http://schemas.microsoft.com/office/powerpoint/2010/main" val="2945720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2576736" y="1451917"/>
            <a:ext cx="6833964" cy="4497363"/>
          </a:xfrm>
        </p:spPr>
        <p:txBody>
          <a:bodyPr/>
          <a:lstStyle>
            <a:lvl1pPr algn="l" defTabSz="1073150" rtl="0" eaLnBrk="0" fontAlgn="base" hangingPunct="0">
              <a:lnSpc>
                <a:spcPct val="120000"/>
              </a:lnSpc>
              <a:spcBef>
                <a:spcPts val="600"/>
              </a:spcBef>
              <a:spcAft>
                <a:spcPct val="0"/>
              </a:spcAft>
              <a:defRPr lang="en-US" sz="1500" dirty="0" smtClean="0">
                <a:solidFill>
                  <a:srgbClr val="686868"/>
                </a:solidFill>
                <a:latin typeface="Calibri"/>
                <a:ea typeface="ＭＳ Ｐゴシック" charset="0"/>
                <a:cs typeface="Calibri"/>
              </a:defRPr>
            </a:lvl1pPr>
            <a:lvl2pPr algn="l" defTabSz="1073150" rtl="0" eaLnBrk="0" fontAlgn="base" hangingPunct="0">
              <a:lnSpc>
                <a:spcPct val="120000"/>
              </a:lnSpc>
              <a:spcBef>
                <a:spcPts val="600"/>
              </a:spcBef>
              <a:spcAft>
                <a:spcPct val="0"/>
              </a:spcAft>
              <a:defRPr lang="en-US" sz="1500" dirty="0" smtClean="0">
                <a:solidFill>
                  <a:srgbClr val="686868"/>
                </a:solidFill>
                <a:latin typeface="Calibri"/>
                <a:ea typeface="ＭＳ Ｐゴシック" charset="0"/>
                <a:cs typeface="Calibri"/>
              </a:defRPr>
            </a:lvl2pPr>
            <a:lvl3pPr algn="l" defTabSz="1073150" rtl="0" eaLnBrk="0" fontAlgn="base" hangingPunct="0">
              <a:lnSpc>
                <a:spcPct val="120000"/>
              </a:lnSpc>
              <a:spcBef>
                <a:spcPts val="600"/>
              </a:spcBef>
              <a:spcAft>
                <a:spcPct val="0"/>
              </a:spcAft>
              <a:defRPr lang="en-US" sz="1500" dirty="0" smtClean="0">
                <a:solidFill>
                  <a:srgbClr val="686868"/>
                </a:solidFill>
                <a:latin typeface="Calibri"/>
                <a:ea typeface="ＭＳ Ｐゴシック" charset="0"/>
                <a:cs typeface="Calibri"/>
              </a:defRPr>
            </a:lvl3pPr>
            <a:lvl4pPr>
              <a:defRPr sz="1400"/>
            </a:lvl4pPr>
            <a:lvl5pPr>
              <a:defRPr sz="14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Text Placeholder 3"/>
          <p:cNvSpPr>
            <a:spLocks noGrp="1"/>
          </p:cNvSpPr>
          <p:nvPr>
            <p:ph type="body" sz="half" idx="2"/>
          </p:nvPr>
        </p:nvSpPr>
        <p:spPr>
          <a:xfrm>
            <a:off x="416496" y="1435101"/>
            <a:ext cx="1937420" cy="4514180"/>
          </a:xfrm>
        </p:spPr>
        <p:txBody>
          <a:bodyPr/>
          <a:lstStyle>
            <a:lvl1pPr marL="0" indent="0">
              <a:buNone/>
              <a:defRPr sz="1200">
                <a:solidFill>
                  <a:srgbClr val="454545"/>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Rectangle 246"/>
          <p:cNvSpPr>
            <a:spLocks noGrp="1" noChangeArrowheads="1"/>
          </p:cNvSpPr>
          <p:nvPr>
            <p:ph type="title"/>
          </p:nvPr>
        </p:nvSpPr>
        <p:spPr bwMode="auto">
          <a:xfrm>
            <a:off x="415924" y="476250"/>
            <a:ext cx="9001571" cy="865188"/>
          </a:xfrm>
          <a:prstGeom prst="rect">
            <a:avLst/>
          </a:prstGeom>
          <a:noFill/>
          <a:ln>
            <a:noFill/>
          </a:ln>
          <a:extLst>
            <a:ext uri="{FAA26D3D-D897-4be2-8F04-BA451C77F1D7}"/>
          </a:extLst>
        </p:spPr>
        <p:txBody>
          <a:bodyPr/>
          <a:lstStyle/>
          <a:p>
            <a:pPr lvl="0"/>
            <a:r>
              <a:rPr lang="en-GB" dirty="0"/>
              <a:t>Click to edit Master title style</a:t>
            </a:r>
          </a:p>
        </p:txBody>
      </p:sp>
      <p:sp>
        <p:nvSpPr>
          <p:cNvPr id="5" name="Rectangle 243"/>
          <p:cNvSpPr>
            <a:spLocks noGrp="1" noChangeArrowheads="1"/>
          </p:cNvSpPr>
          <p:nvPr>
            <p:ph type="sldNum" sz="quarter" idx="10"/>
          </p:nvPr>
        </p:nvSpPr>
        <p:spPr>
          <a:ln/>
        </p:spPr>
        <p:txBody>
          <a:bodyPr/>
          <a:lstStyle>
            <a:lvl1pPr>
              <a:defRPr/>
            </a:lvl1pPr>
          </a:lstStyle>
          <a:p>
            <a:pPr>
              <a:defRPr/>
            </a:pPr>
            <a:fld id="{5F9D25C3-FE67-48F6-9D98-77EE0D91B1BF}" type="slidenum">
              <a:rPr lang="en-GB"/>
              <a:pPr>
                <a:defRPr/>
              </a:pPr>
              <a:t>‹#›</a:t>
            </a:fld>
            <a:endParaRPr lang="en-GB" dirty="0"/>
          </a:p>
        </p:txBody>
      </p:sp>
    </p:spTree>
    <p:extLst>
      <p:ext uri="{BB962C8B-B14F-4D97-AF65-F5344CB8AC3E}">
        <p14:creationId xmlns:p14="http://schemas.microsoft.com/office/powerpoint/2010/main" val="186997417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5" name="Group 30"/>
          <p:cNvGrpSpPr>
            <a:grpSpLocks noChangeAspect="1"/>
          </p:cNvGrpSpPr>
          <p:nvPr userDrawn="1"/>
        </p:nvGrpSpPr>
        <p:grpSpPr bwMode="auto">
          <a:xfrm>
            <a:off x="8121650" y="260350"/>
            <a:ext cx="1585913" cy="250825"/>
            <a:chOff x="2016" y="2024"/>
            <a:chExt cx="1727" cy="273"/>
          </a:xfrm>
        </p:grpSpPr>
        <p:sp>
          <p:nvSpPr>
            <p:cNvPr id="6" name="AutoShape 31"/>
            <p:cNvSpPr>
              <a:spLocks noChangeAspect="1" noChangeArrowheads="1" noTextEdit="1"/>
            </p:cNvSpPr>
            <p:nvPr/>
          </p:nvSpPr>
          <p:spPr bwMode="auto">
            <a:xfrm>
              <a:off x="2016" y="2024"/>
              <a:ext cx="1727" cy="273"/>
            </a:xfrm>
            <a:prstGeom prst="rect">
              <a:avLst/>
            </a:prstGeom>
            <a:noFill/>
            <a:ln w="9525">
              <a:noFill/>
              <a:miter lim="800000"/>
              <a:headEnd/>
              <a:tailEnd/>
            </a:ln>
          </p:spPr>
          <p:txBody>
            <a:bodyPr/>
            <a:lstStyle/>
            <a:p>
              <a:pPr>
                <a:defRPr/>
              </a:pPr>
              <a:endParaRPr lang="el-GR" dirty="0"/>
            </a:p>
          </p:txBody>
        </p:sp>
        <p:sp>
          <p:nvSpPr>
            <p:cNvPr id="7" name="Freeform 32"/>
            <p:cNvSpPr>
              <a:spLocks noEditPoints="1"/>
            </p:cNvSpPr>
            <p:nvPr/>
          </p:nvSpPr>
          <p:spPr bwMode="auto">
            <a:xfrm>
              <a:off x="2016" y="2024"/>
              <a:ext cx="975" cy="273"/>
            </a:xfrm>
            <a:custGeom>
              <a:avLst/>
              <a:gdLst>
                <a:gd name="T0" fmla="*/ 0 w 9748"/>
                <a:gd name="T1" fmla="*/ 0 h 2730"/>
                <a:gd name="T2" fmla="*/ 0 w 9748"/>
                <a:gd name="T3" fmla="*/ 0 h 2730"/>
                <a:gd name="T4" fmla="*/ 0 w 9748"/>
                <a:gd name="T5" fmla="*/ 0 h 2730"/>
                <a:gd name="T6" fmla="*/ 0 w 9748"/>
                <a:gd name="T7" fmla="*/ 0 h 2730"/>
                <a:gd name="T8" fmla="*/ 0 w 9748"/>
                <a:gd name="T9" fmla="*/ 0 h 2730"/>
                <a:gd name="T10" fmla="*/ 0 w 9748"/>
                <a:gd name="T11" fmla="*/ 0 h 2730"/>
                <a:gd name="T12" fmla="*/ 0 w 9748"/>
                <a:gd name="T13" fmla="*/ 0 h 2730"/>
                <a:gd name="T14" fmla="*/ 0 w 9748"/>
                <a:gd name="T15" fmla="*/ 0 h 2730"/>
                <a:gd name="T16" fmla="*/ 0 w 9748"/>
                <a:gd name="T17" fmla="*/ 0 h 2730"/>
                <a:gd name="T18" fmla="*/ 0 w 9748"/>
                <a:gd name="T19" fmla="*/ 0 h 2730"/>
                <a:gd name="T20" fmla="*/ 0 w 9748"/>
                <a:gd name="T21" fmla="*/ 0 h 2730"/>
                <a:gd name="T22" fmla="*/ 0 w 9748"/>
                <a:gd name="T23" fmla="*/ 0 h 2730"/>
                <a:gd name="T24" fmla="*/ 0 w 9748"/>
                <a:gd name="T25" fmla="*/ 0 h 2730"/>
                <a:gd name="T26" fmla="*/ 1 w 9748"/>
                <a:gd name="T27" fmla="*/ 0 h 2730"/>
                <a:gd name="T28" fmla="*/ 1 w 9748"/>
                <a:gd name="T29" fmla="*/ 0 h 2730"/>
                <a:gd name="T30" fmla="*/ 1 w 9748"/>
                <a:gd name="T31" fmla="*/ 0 h 2730"/>
                <a:gd name="T32" fmla="*/ 1 w 9748"/>
                <a:gd name="T33" fmla="*/ 0 h 2730"/>
                <a:gd name="T34" fmla="*/ 0 w 9748"/>
                <a:gd name="T35" fmla="*/ 0 h 2730"/>
                <a:gd name="T36" fmla="*/ 0 w 9748"/>
                <a:gd name="T37" fmla="*/ 0 h 2730"/>
                <a:gd name="T38" fmla="*/ 1 w 9748"/>
                <a:gd name="T39" fmla="*/ 0 h 2730"/>
                <a:gd name="T40" fmla="*/ 0 w 9748"/>
                <a:gd name="T41" fmla="*/ 0 h 2730"/>
                <a:gd name="T42" fmla="*/ 0 w 9748"/>
                <a:gd name="T43" fmla="*/ 0 h 2730"/>
                <a:gd name="T44" fmla="*/ 0 w 9748"/>
                <a:gd name="T45" fmla="*/ 0 h 2730"/>
                <a:gd name="T46" fmla="*/ 0 w 9748"/>
                <a:gd name="T47" fmla="*/ 0 h 2730"/>
                <a:gd name="T48" fmla="*/ 1 w 9748"/>
                <a:gd name="T49" fmla="*/ 0 h 2730"/>
                <a:gd name="T50" fmla="*/ 1 w 9748"/>
                <a:gd name="T51" fmla="*/ 0 h 2730"/>
                <a:gd name="T52" fmla="*/ 1 w 9748"/>
                <a:gd name="T53" fmla="*/ 0 h 2730"/>
                <a:gd name="T54" fmla="*/ 0 w 9748"/>
                <a:gd name="T55" fmla="*/ 0 h 2730"/>
                <a:gd name="T56" fmla="*/ 0 w 9748"/>
                <a:gd name="T57" fmla="*/ 0 h 2730"/>
                <a:gd name="T58" fmla="*/ 0 w 9748"/>
                <a:gd name="T59" fmla="*/ 0 h 2730"/>
                <a:gd name="T60" fmla="*/ 1 w 9748"/>
                <a:gd name="T61" fmla="*/ 0 h 2730"/>
                <a:gd name="T62" fmla="*/ 1 w 9748"/>
                <a:gd name="T63" fmla="*/ 0 h 2730"/>
                <a:gd name="T64" fmla="*/ 1 w 9748"/>
                <a:gd name="T65" fmla="*/ 0 h 2730"/>
                <a:gd name="T66" fmla="*/ 1 w 9748"/>
                <a:gd name="T67" fmla="*/ 0 h 2730"/>
                <a:gd name="T68" fmla="*/ 1 w 9748"/>
                <a:gd name="T69" fmla="*/ 0 h 2730"/>
                <a:gd name="T70" fmla="*/ 1 w 9748"/>
                <a:gd name="T71" fmla="*/ 0 h 2730"/>
                <a:gd name="T72" fmla="*/ 1 w 9748"/>
                <a:gd name="T73" fmla="*/ 0 h 2730"/>
                <a:gd name="T74" fmla="*/ 1 w 9748"/>
                <a:gd name="T75" fmla="*/ 0 h 2730"/>
                <a:gd name="T76" fmla="*/ 1 w 9748"/>
                <a:gd name="T77" fmla="*/ 0 h 2730"/>
                <a:gd name="T78" fmla="*/ 1 w 9748"/>
                <a:gd name="T79" fmla="*/ 0 h 2730"/>
                <a:gd name="T80" fmla="*/ 1 w 9748"/>
                <a:gd name="T81" fmla="*/ 0 h 2730"/>
                <a:gd name="T82" fmla="*/ 1 w 9748"/>
                <a:gd name="T83" fmla="*/ 0 h 2730"/>
                <a:gd name="T84" fmla="*/ 1 w 9748"/>
                <a:gd name="T85" fmla="*/ 0 h 2730"/>
                <a:gd name="T86" fmla="*/ 1 w 9748"/>
                <a:gd name="T87" fmla="*/ 0 h 2730"/>
                <a:gd name="T88" fmla="*/ 1 w 9748"/>
                <a:gd name="T89" fmla="*/ 0 h 2730"/>
                <a:gd name="T90" fmla="*/ 1 w 9748"/>
                <a:gd name="T91" fmla="*/ 0 h 2730"/>
                <a:gd name="T92" fmla="*/ 1 w 9748"/>
                <a:gd name="T93" fmla="*/ 0 h 2730"/>
                <a:gd name="T94" fmla="*/ 1 w 9748"/>
                <a:gd name="T95" fmla="*/ 0 h 2730"/>
                <a:gd name="T96" fmla="*/ 1 w 9748"/>
                <a:gd name="T97" fmla="*/ 0 h 2730"/>
                <a:gd name="T98" fmla="*/ 1 w 9748"/>
                <a:gd name="T99" fmla="*/ 0 h 2730"/>
                <a:gd name="T100" fmla="*/ 1 w 9748"/>
                <a:gd name="T101" fmla="*/ 0 h 2730"/>
                <a:gd name="T102" fmla="*/ 1 w 9748"/>
                <a:gd name="T103" fmla="*/ 0 h 2730"/>
                <a:gd name="T104" fmla="*/ 1 w 9748"/>
                <a:gd name="T105" fmla="*/ 0 h 2730"/>
                <a:gd name="T106" fmla="*/ 1 w 9748"/>
                <a:gd name="T107" fmla="*/ 0 h 2730"/>
                <a:gd name="T108" fmla="*/ 0 w 9748"/>
                <a:gd name="T109" fmla="*/ 0 h 2730"/>
                <a:gd name="T110" fmla="*/ 0 w 9748"/>
                <a:gd name="T111" fmla="*/ 0 h 2730"/>
                <a:gd name="T112" fmla="*/ 0 w 9748"/>
                <a:gd name="T113" fmla="*/ 0 h 2730"/>
                <a:gd name="T114" fmla="*/ 0 w 9748"/>
                <a:gd name="T115" fmla="*/ 0 h 2730"/>
                <a:gd name="T116" fmla="*/ 0 w 9748"/>
                <a:gd name="T117" fmla="*/ 0 h 2730"/>
                <a:gd name="T118" fmla="*/ 0 w 9748"/>
                <a:gd name="T119" fmla="*/ 0 h 2730"/>
                <a:gd name="T120" fmla="*/ 0 w 9748"/>
                <a:gd name="T121" fmla="*/ 0 h 2730"/>
                <a:gd name="T122" fmla="*/ 0 w 9748"/>
                <a:gd name="T123" fmla="*/ 0 h 2730"/>
                <a:gd name="T124" fmla="*/ 0 w 9748"/>
                <a:gd name="T125" fmla="*/ 0 h 273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748"/>
                <a:gd name="T190" fmla="*/ 0 h 2730"/>
                <a:gd name="T191" fmla="*/ 9748 w 9748"/>
                <a:gd name="T192" fmla="*/ 2730 h 273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748" h="2730">
                  <a:moveTo>
                    <a:pt x="1118" y="504"/>
                  </a:moveTo>
                  <a:lnTo>
                    <a:pt x="1130" y="464"/>
                  </a:lnTo>
                  <a:lnTo>
                    <a:pt x="1142" y="424"/>
                  </a:lnTo>
                  <a:lnTo>
                    <a:pt x="1154" y="384"/>
                  </a:lnTo>
                  <a:lnTo>
                    <a:pt x="1166" y="345"/>
                  </a:lnTo>
                  <a:lnTo>
                    <a:pt x="1178" y="305"/>
                  </a:lnTo>
                  <a:lnTo>
                    <a:pt x="1189" y="266"/>
                  </a:lnTo>
                  <a:lnTo>
                    <a:pt x="1201" y="226"/>
                  </a:lnTo>
                  <a:lnTo>
                    <a:pt x="1213" y="186"/>
                  </a:lnTo>
                  <a:lnTo>
                    <a:pt x="1170" y="170"/>
                  </a:lnTo>
                  <a:lnTo>
                    <a:pt x="1128" y="155"/>
                  </a:lnTo>
                  <a:lnTo>
                    <a:pt x="1085" y="142"/>
                  </a:lnTo>
                  <a:lnTo>
                    <a:pt x="1042" y="129"/>
                  </a:lnTo>
                  <a:lnTo>
                    <a:pt x="998" y="118"/>
                  </a:lnTo>
                  <a:lnTo>
                    <a:pt x="956" y="109"/>
                  </a:lnTo>
                  <a:lnTo>
                    <a:pt x="914" y="100"/>
                  </a:lnTo>
                  <a:lnTo>
                    <a:pt x="871" y="94"/>
                  </a:lnTo>
                  <a:lnTo>
                    <a:pt x="830" y="88"/>
                  </a:lnTo>
                  <a:lnTo>
                    <a:pt x="788" y="85"/>
                  </a:lnTo>
                  <a:lnTo>
                    <a:pt x="747" y="83"/>
                  </a:lnTo>
                  <a:lnTo>
                    <a:pt x="707" y="82"/>
                  </a:lnTo>
                  <a:lnTo>
                    <a:pt x="667" y="83"/>
                  </a:lnTo>
                  <a:lnTo>
                    <a:pt x="627" y="86"/>
                  </a:lnTo>
                  <a:lnTo>
                    <a:pt x="588" y="90"/>
                  </a:lnTo>
                  <a:lnTo>
                    <a:pt x="550" y="96"/>
                  </a:lnTo>
                  <a:lnTo>
                    <a:pt x="514" y="104"/>
                  </a:lnTo>
                  <a:lnTo>
                    <a:pt x="477" y="114"/>
                  </a:lnTo>
                  <a:lnTo>
                    <a:pt x="441" y="126"/>
                  </a:lnTo>
                  <a:lnTo>
                    <a:pt x="407" y="139"/>
                  </a:lnTo>
                  <a:lnTo>
                    <a:pt x="373" y="155"/>
                  </a:lnTo>
                  <a:lnTo>
                    <a:pt x="341" y="172"/>
                  </a:lnTo>
                  <a:lnTo>
                    <a:pt x="310" y="192"/>
                  </a:lnTo>
                  <a:lnTo>
                    <a:pt x="280" y="213"/>
                  </a:lnTo>
                  <a:lnTo>
                    <a:pt x="250" y="237"/>
                  </a:lnTo>
                  <a:lnTo>
                    <a:pt x="222" y="263"/>
                  </a:lnTo>
                  <a:lnTo>
                    <a:pt x="196" y="291"/>
                  </a:lnTo>
                  <a:lnTo>
                    <a:pt x="171" y="321"/>
                  </a:lnTo>
                  <a:lnTo>
                    <a:pt x="148" y="354"/>
                  </a:lnTo>
                  <a:lnTo>
                    <a:pt x="125" y="389"/>
                  </a:lnTo>
                  <a:lnTo>
                    <a:pt x="105" y="425"/>
                  </a:lnTo>
                  <a:lnTo>
                    <a:pt x="86" y="465"/>
                  </a:lnTo>
                  <a:lnTo>
                    <a:pt x="79" y="491"/>
                  </a:lnTo>
                  <a:lnTo>
                    <a:pt x="73" y="517"/>
                  </a:lnTo>
                  <a:lnTo>
                    <a:pt x="68" y="542"/>
                  </a:lnTo>
                  <a:lnTo>
                    <a:pt x="64" y="566"/>
                  </a:lnTo>
                  <a:lnTo>
                    <a:pt x="62" y="591"/>
                  </a:lnTo>
                  <a:lnTo>
                    <a:pt x="59" y="616"/>
                  </a:lnTo>
                  <a:lnTo>
                    <a:pt x="58" y="640"/>
                  </a:lnTo>
                  <a:lnTo>
                    <a:pt x="58" y="663"/>
                  </a:lnTo>
                  <a:lnTo>
                    <a:pt x="58" y="687"/>
                  </a:lnTo>
                  <a:lnTo>
                    <a:pt x="60" y="711"/>
                  </a:lnTo>
                  <a:lnTo>
                    <a:pt x="64" y="733"/>
                  </a:lnTo>
                  <a:lnTo>
                    <a:pt x="67" y="755"/>
                  </a:lnTo>
                  <a:lnTo>
                    <a:pt x="72" y="778"/>
                  </a:lnTo>
                  <a:lnTo>
                    <a:pt x="78" y="799"/>
                  </a:lnTo>
                  <a:lnTo>
                    <a:pt x="85" y="821"/>
                  </a:lnTo>
                  <a:lnTo>
                    <a:pt x="93" y="842"/>
                  </a:lnTo>
                  <a:lnTo>
                    <a:pt x="101" y="863"/>
                  </a:lnTo>
                  <a:lnTo>
                    <a:pt x="112" y="883"/>
                  </a:lnTo>
                  <a:lnTo>
                    <a:pt x="123" y="904"/>
                  </a:lnTo>
                  <a:lnTo>
                    <a:pt x="135" y="923"/>
                  </a:lnTo>
                  <a:lnTo>
                    <a:pt x="148" y="942"/>
                  </a:lnTo>
                  <a:lnTo>
                    <a:pt x="162" y="962"/>
                  </a:lnTo>
                  <a:lnTo>
                    <a:pt x="178" y="980"/>
                  </a:lnTo>
                  <a:lnTo>
                    <a:pt x="194" y="998"/>
                  </a:lnTo>
                  <a:lnTo>
                    <a:pt x="212" y="1017"/>
                  </a:lnTo>
                  <a:lnTo>
                    <a:pt x="230" y="1034"/>
                  </a:lnTo>
                  <a:lnTo>
                    <a:pt x="249" y="1051"/>
                  </a:lnTo>
                  <a:lnTo>
                    <a:pt x="270" y="1068"/>
                  </a:lnTo>
                  <a:lnTo>
                    <a:pt x="293" y="1084"/>
                  </a:lnTo>
                  <a:lnTo>
                    <a:pt x="315" y="1102"/>
                  </a:lnTo>
                  <a:lnTo>
                    <a:pt x="339" y="1117"/>
                  </a:lnTo>
                  <a:lnTo>
                    <a:pt x="364" y="1133"/>
                  </a:lnTo>
                  <a:lnTo>
                    <a:pt x="395" y="1150"/>
                  </a:lnTo>
                  <a:lnTo>
                    <a:pt x="425" y="1165"/>
                  </a:lnTo>
                  <a:lnTo>
                    <a:pt x="457" y="1180"/>
                  </a:lnTo>
                  <a:lnTo>
                    <a:pt x="488" y="1193"/>
                  </a:lnTo>
                  <a:lnTo>
                    <a:pt x="519" y="1206"/>
                  </a:lnTo>
                  <a:lnTo>
                    <a:pt x="550" y="1218"/>
                  </a:lnTo>
                  <a:lnTo>
                    <a:pt x="583" y="1230"/>
                  </a:lnTo>
                  <a:lnTo>
                    <a:pt x="615" y="1243"/>
                  </a:lnTo>
                  <a:lnTo>
                    <a:pt x="647" y="1256"/>
                  </a:lnTo>
                  <a:lnTo>
                    <a:pt x="677" y="1269"/>
                  </a:lnTo>
                  <a:lnTo>
                    <a:pt x="705" y="1283"/>
                  </a:lnTo>
                  <a:lnTo>
                    <a:pt x="733" y="1297"/>
                  </a:lnTo>
                  <a:lnTo>
                    <a:pt x="759" y="1312"/>
                  </a:lnTo>
                  <a:lnTo>
                    <a:pt x="784" y="1327"/>
                  </a:lnTo>
                  <a:lnTo>
                    <a:pt x="806" y="1343"/>
                  </a:lnTo>
                  <a:lnTo>
                    <a:pt x="828" y="1360"/>
                  </a:lnTo>
                  <a:lnTo>
                    <a:pt x="847" y="1377"/>
                  </a:lnTo>
                  <a:lnTo>
                    <a:pt x="866" y="1396"/>
                  </a:lnTo>
                  <a:lnTo>
                    <a:pt x="882" y="1414"/>
                  </a:lnTo>
                  <a:lnTo>
                    <a:pt x="897" y="1433"/>
                  </a:lnTo>
                  <a:lnTo>
                    <a:pt x="909" y="1454"/>
                  </a:lnTo>
                  <a:lnTo>
                    <a:pt x="920" y="1475"/>
                  </a:lnTo>
                  <a:lnTo>
                    <a:pt x="924" y="1486"/>
                  </a:lnTo>
                  <a:lnTo>
                    <a:pt x="928" y="1497"/>
                  </a:lnTo>
                  <a:lnTo>
                    <a:pt x="932" y="1508"/>
                  </a:lnTo>
                  <a:lnTo>
                    <a:pt x="935" y="1520"/>
                  </a:lnTo>
                  <a:lnTo>
                    <a:pt x="937" y="1534"/>
                  </a:lnTo>
                  <a:lnTo>
                    <a:pt x="939" y="1548"/>
                  </a:lnTo>
                  <a:lnTo>
                    <a:pt x="940" y="1562"/>
                  </a:lnTo>
                  <a:lnTo>
                    <a:pt x="941" y="1576"/>
                  </a:lnTo>
                  <a:lnTo>
                    <a:pt x="940" y="1590"/>
                  </a:lnTo>
                  <a:lnTo>
                    <a:pt x="939" y="1604"/>
                  </a:lnTo>
                  <a:lnTo>
                    <a:pt x="937" y="1616"/>
                  </a:lnTo>
                  <a:lnTo>
                    <a:pt x="935" y="1629"/>
                  </a:lnTo>
                  <a:lnTo>
                    <a:pt x="930" y="1642"/>
                  </a:lnTo>
                  <a:lnTo>
                    <a:pt x="926" y="1655"/>
                  </a:lnTo>
                  <a:lnTo>
                    <a:pt x="922" y="1668"/>
                  </a:lnTo>
                  <a:lnTo>
                    <a:pt x="916" y="1680"/>
                  </a:lnTo>
                  <a:lnTo>
                    <a:pt x="911" y="1692"/>
                  </a:lnTo>
                  <a:lnTo>
                    <a:pt x="903" y="1704"/>
                  </a:lnTo>
                  <a:lnTo>
                    <a:pt x="897" y="1714"/>
                  </a:lnTo>
                  <a:lnTo>
                    <a:pt x="889" y="1726"/>
                  </a:lnTo>
                  <a:lnTo>
                    <a:pt x="881" y="1737"/>
                  </a:lnTo>
                  <a:lnTo>
                    <a:pt x="872" y="1747"/>
                  </a:lnTo>
                  <a:lnTo>
                    <a:pt x="862" y="1758"/>
                  </a:lnTo>
                  <a:lnTo>
                    <a:pt x="853" y="1767"/>
                  </a:lnTo>
                  <a:lnTo>
                    <a:pt x="843" y="1776"/>
                  </a:lnTo>
                  <a:lnTo>
                    <a:pt x="832" y="1786"/>
                  </a:lnTo>
                  <a:lnTo>
                    <a:pt x="821" y="1794"/>
                  </a:lnTo>
                  <a:lnTo>
                    <a:pt x="811" y="1802"/>
                  </a:lnTo>
                  <a:lnTo>
                    <a:pt x="799" y="1809"/>
                  </a:lnTo>
                  <a:lnTo>
                    <a:pt x="787" y="1817"/>
                  </a:lnTo>
                  <a:lnTo>
                    <a:pt x="775" y="1823"/>
                  </a:lnTo>
                  <a:lnTo>
                    <a:pt x="762" y="1830"/>
                  </a:lnTo>
                  <a:lnTo>
                    <a:pt x="750" y="1835"/>
                  </a:lnTo>
                  <a:lnTo>
                    <a:pt x="737" y="1840"/>
                  </a:lnTo>
                  <a:lnTo>
                    <a:pt x="723" y="1846"/>
                  </a:lnTo>
                  <a:lnTo>
                    <a:pt x="710" y="1849"/>
                  </a:lnTo>
                  <a:lnTo>
                    <a:pt x="695" y="1853"/>
                  </a:lnTo>
                  <a:lnTo>
                    <a:pt x="680" y="1857"/>
                  </a:lnTo>
                  <a:lnTo>
                    <a:pt x="664" y="1860"/>
                  </a:lnTo>
                  <a:lnTo>
                    <a:pt x="648" y="1862"/>
                  </a:lnTo>
                  <a:lnTo>
                    <a:pt x="631" y="1864"/>
                  </a:lnTo>
                  <a:lnTo>
                    <a:pt x="615" y="1865"/>
                  </a:lnTo>
                  <a:lnTo>
                    <a:pt x="598" y="1865"/>
                  </a:lnTo>
                  <a:lnTo>
                    <a:pt x="581" y="1865"/>
                  </a:lnTo>
                  <a:lnTo>
                    <a:pt x="546" y="1863"/>
                  </a:lnTo>
                  <a:lnTo>
                    <a:pt x="511" y="1860"/>
                  </a:lnTo>
                  <a:lnTo>
                    <a:pt x="474" y="1853"/>
                  </a:lnTo>
                  <a:lnTo>
                    <a:pt x="436" y="1846"/>
                  </a:lnTo>
                  <a:lnTo>
                    <a:pt x="397" y="1836"/>
                  </a:lnTo>
                  <a:lnTo>
                    <a:pt x="358" y="1824"/>
                  </a:lnTo>
                  <a:lnTo>
                    <a:pt x="318" y="1811"/>
                  </a:lnTo>
                  <a:lnTo>
                    <a:pt x="277" y="1796"/>
                  </a:lnTo>
                  <a:lnTo>
                    <a:pt x="235" y="1780"/>
                  </a:lnTo>
                  <a:lnTo>
                    <a:pt x="193" y="1763"/>
                  </a:lnTo>
                  <a:lnTo>
                    <a:pt x="151" y="1744"/>
                  </a:lnTo>
                  <a:lnTo>
                    <a:pt x="108" y="1723"/>
                  </a:lnTo>
                  <a:lnTo>
                    <a:pt x="94" y="1760"/>
                  </a:lnTo>
                  <a:lnTo>
                    <a:pt x="81" y="1796"/>
                  </a:lnTo>
                  <a:lnTo>
                    <a:pt x="67" y="1832"/>
                  </a:lnTo>
                  <a:lnTo>
                    <a:pt x="54" y="1868"/>
                  </a:lnTo>
                  <a:lnTo>
                    <a:pt x="40" y="1905"/>
                  </a:lnTo>
                  <a:lnTo>
                    <a:pt x="27" y="1942"/>
                  </a:lnTo>
                  <a:lnTo>
                    <a:pt x="13" y="1978"/>
                  </a:lnTo>
                  <a:lnTo>
                    <a:pt x="0" y="2015"/>
                  </a:lnTo>
                  <a:lnTo>
                    <a:pt x="42" y="2034"/>
                  </a:lnTo>
                  <a:lnTo>
                    <a:pt x="84" y="2052"/>
                  </a:lnTo>
                  <a:lnTo>
                    <a:pt x="126" y="2069"/>
                  </a:lnTo>
                  <a:lnTo>
                    <a:pt x="169" y="2084"/>
                  </a:lnTo>
                  <a:lnTo>
                    <a:pt x="213" y="2098"/>
                  </a:lnTo>
                  <a:lnTo>
                    <a:pt x="256" y="2111"/>
                  </a:lnTo>
                  <a:lnTo>
                    <a:pt x="299" y="2122"/>
                  </a:lnTo>
                  <a:lnTo>
                    <a:pt x="342" y="2131"/>
                  </a:lnTo>
                  <a:lnTo>
                    <a:pt x="385" y="2140"/>
                  </a:lnTo>
                  <a:lnTo>
                    <a:pt x="429" y="2146"/>
                  </a:lnTo>
                  <a:lnTo>
                    <a:pt x="471" y="2152"/>
                  </a:lnTo>
                  <a:lnTo>
                    <a:pt x="514" y="2155"/>
                  </a:lnTo>
                  <a:lnTo>
                    <a:pt x="556" y="2157"/>
                  </a:lnTo>
                  <a:lnTo>
                    <a:pt x="597" y="2158"/>
                  </a:lnTo>
                  <a:lnTo>
                    <a:pt x="639" y="2157"/>
                  </a:lnTo>
                  <a:lnTo>
                    <a:pt x="679" y="2154"/>
                  </a:lnTo>
                  <a:lnTo>
                    <a:pt x="719" y="2150"/>
                  </a:lnTo>
                  <a:lnTo>
                    <a:pt x="759" y="2144"/>
                  </a:lnTo>
                  <a:lnTo>
                    <a:pt x="798" y="2137"/>
                  </a:lnTo>
                  <a:lnTo>
                    <a:pt x="835" y="2127"/>
                  </a:lnTo>
                  <a:lnTo>
                    <a:pt x="872" y="2116"/>
                  </a:lnTo>
                  <a:lnTo>
                    <a:pt x="909" y="2103"/>
                  </a:lnTo>
                  <a:lnTo>
                    <a:pt x="943" y="2088"/>
                  </a:lnTo>
                  <a:lnTo>
                    <a:pt x="978" y="2072"/>
                  </a:lnTo>
                  <a:lnTo>
                    <a:pt x="1010" y="2054"/>
                  </a:lnTo>
                  <a:lnTo>
                    <a:pt x="1043" y="2034"/>
                  </a:lnTo>
                  <a:lnTo>
                    <a:pt x="1073" y="2012"/>
                  </a:lnTo>
                  <a:lnTo>
                    <a:pt x="1102" y="1988"/>
                  </a:lnTo>
                  <a:lnTo>
                    <a:pt x="1130" y="1962"/>
                  </a:lnTo>
                  <a:lnTo>
                    <a:pt x="1157" y="1934"/>
                  </a:lnTo>
                  <a:lnTo>
                    <a:pt x="1182" y="1905"/>
                  </a:lnTo>
                  <a:lnTo>
                    <a:pt x="1205" y="1873"/>
                  </a:lnTo>
                  <a:lnTo>
                    <a:pt x="1222" y="1834"/>
                  </a:lnTo>
                  <a:lnTo>
                    <a:pt x="1236" y="1796"/>
                  </a:lnTo>
                  <a:lnTo>
                    <a:pt x="1249" y="1760"/>
                  </a:lnTo>
                  <a:lnTo>
                    <a:pt x="1260" y="1724"/>
                  </a:lnTo>
                  <a:lnTo>
                    <a:pt x="1269" y="1689"/>
                  </a:lnTo>
                  <a:lnTo>
                    <a:pt x="1277" y="1654"/>
                  </a:lnTo>
                  <a:lnTo>
                    <a:pt x="1283" y="1621"/>
                  </a:lnTo>
                  <a:lnTo>
                    <a:pt x="1288" y="1587"/>
                  </a:lnTo>
                  <a:lnTo>
                    <a:pt x="1290" y="1555"/>
                  </a:lnTo>
                  <a:lnTo>
                    <a:pt x="1291" y="1524"/>
                  </a:lnTo>
                  <a:lnTo>
                    <a:pt x="1290" y="1494"/>
                  </a:lnTo>
                  <a:lnTo>
                    <a:pt x="1288" y="1464"/>
                  </a:lnTo>
                  <a:lnTo>
                    <a:pt x="1283" y="1434"/>
                  </a:lnTo>
                  <a:lnTo>
                    <a:pt x="1277" y="1406"/>
                  </a:lnTo>
                  <a:lnTo>
                    <a:pt x="1269" y="1378"/>
                  </a:lnTo>
                  <a:lnTo>
                    <a:pt x="1261" y="1352"/>
                  </a:lnTo>
                  <a:lnTo>
                    <a:pt x="1250" y="1326"/>
                  </a:lnTo>
                  <a:lnTo>
                    <a:pt x="1238" y="1300"/>
                  </a:lnTo>
                  <a:lnTo>
                    <a:pt x="1225" y="1275"/>
                  </a:lnTo>
                  <a:lnTo>
                    <a:pt x="1209" y="1250"/>
                  </a:lnTo>
                  <a:lnTo>
                    <a:pt x="1193" y="1228"/>
                  </a:lnTo>
                  <a:lnTo>
                    <a:pt x="1174" y="1205"/>
                  </a:lnTo>
                  <a:lnTo>
                    <a:pt x="1155" y="1182"/>
                  </a:lnTo>
                  <a:lnTo>
                    <a:pt x="1133" y="1161"/>
                  </a:lnTo>
                  <a:lnTo>
                    <a:pt x="1112" y="1140"/>
                  </a:lnTo>
                  <a:lnTo>
                    <a:pt x="1087" y="1120"/>
                  </a:lnTo>
                  <a:lnTo>
                    <a:pt x="1062" y="1101"/>
                  </a:lnTo>
                  <a:lnTo>
                    <a:pt x="1035" y="1082"/>
                  </a:lnTo>
                  <a:lnTo>
                    <a:pt x="1007" y="1064"/>
                  </a:lnTo>
                  <a:lnTo>
                    <a:pt x="978" y="1047"/>
                  </a:lnTo>
                  <a:lnTo>
                    <a:pt x="947" y="1030"/>
                  </a:lnTo>
                  <a:lnTo>
                    <a:pt x="914" y="1013"/>
                  </a:lnTo>
                  <a:lnTo>
                    <a:pt x="884" y="998"/>
                  </a:lnTo>
                  <a:lnTo>
                    <a:pt x="853" y="985"/>
                  </a:lnTo>
                  <a:lnTo>
                    <a:pt x="821" y="974"/>
                  </a:lnTo>
                  <a:lnTo>
                    <a:pt x="790" y="962"/>
                  </a:lnTo>
                  <a:lnTo>
                    <a:pt x="759" y="950"/>
                  </a:lnTo>
                  <a:lnTo>
                    <a:pt x="727" y="937"/>
                  </a:lnTo>
                  <a:lnTo>
                    <a:pt x="697" y="924"/>
                  </a:lnTo>
                  <a:lnTo>
                    <a:pt x="666" y="911"/>
                  </a:lnTo>
                  <a:lnTo>
                    <a:pt x="631" y="894"/>
                  </a:lnTo>
                  <a:lnTo>
                    <a:pt x="599" y="877"/>
                  </a:lnTo>
                  <a:lnTo>
                    <a:pt x="570" y="858"/>
                  </a:lnTo>
                  <a:lnTo>
                    <a:pt x="542" y="840"/>
                  </a:lnTo>
                  <a:lnTo>
                    <a:pt x="513" y="818"/>
                  </a:lnTo>
                  <a:lnTo>
                    <a:pt x="488" y="796"/>
                  </a:lnTo>
                  <a:lnTo>
                    <a:pt x="466" y="773"/>
                  </a:lnTo>
                  <a:lnTo>
                    <a:pt x="448" y="751"/>
                  </a:lnTo>
                  <a:lnTo>
                    <a:pt x="434" y="728"/>
                  </a:lnTo>
                  <a:lnTo>
                    <a:pt x="422" y="705"/>
                  </a:lnTo>
                  <a:lnTo>
                    <a:pt x="413" y="682"/>
                  </a:lnTo>
                  <a:lnTo>
                    <a:pt x="407" y="659"/>
                  </a:lnTo>
                  <a:lnTo>
                    <a:pt x="405" y="638"/>
                  </a:lnTo>
                  <a:lnTo>
                    <a:pt x="404" y="615"/>
                  </a:lnTo>
                  <a:lnTo>
                    <a:pt x="406" y="593"/>
                  </a:lnTo>
                  <a:lnTo>
                    <a:pt x="410" y="572"/>
                  </a:lnTo>
                  <a:lnTo>
                    <a:pt x="417" y="551"/>
                  </a:lnTo>
                  <a:lnTo>
                    <a:pt x="425" y="532"/>
                  </a:lnTo>
                  <a:lnTo>
                    <a:pt x="437" y="513"/>
                  </a:lnTo>
                  <a:lnTo>
                    <a:pt x="449" y="493"/>
                  </a:lnTo>
                  <a:lnTo>
                    <a:pt x="464" y="476"/>
                  </a:lnTo>
                  <a:lnTo>
                    <a:pt x="479" y="460"/>
                  </a:lnTo>
                  <a:lnTo>
                    <a:pt x="498" y="444"/>
                  </a:lnTo>
                  <a:lnTo>
                    <a:pt x="516" y="430"/>
                  </a:lnTo>
                  <a:lnTo>
                    <a:pt x="536" y="417"/>
                  </a:lnTo>
                  <a:lnTo>
                    <a:pt x="558" y="405"/>
                  </a:lnTo>
                  <a:lnTo>
                    <a:pt x="580" y="394"/>
                  </a:lnTo>
                  <a:lnTo>
                    <a:pt x="602" y="384"/>
                  </a:lnTo>
                  <a:lnTo>
                    <a:pt x="626" y="377"/>
                  </a:lnTo>
                  <a:lnTo>
                    <a:pt x="651" y="372"/>
                  </a:lnTo>
                  <a:lnTo>
                    <a:pt x="676" y="367"/>
                  </a:lnTo>
                  <a:lnTo>
                    <a:pt x="701" y="365"/>
                  </a:lnTo>
                  <a:lnTo>
                    <a:pt x="726" y="364"/>
                  </a:lnTo>
                  <a:lnTo>
                    <a:pt x="752" y="365"/>
                  </a:lnTo>
                  <a:lnTo>
                    <a:pt x="777" y="369"/>
                  </a:lnTo>
                  <a:lnTo>
                    <a:pt x="803" y="375"/>
                  </a:lnTo>
                  <a:lnTo>
                    <a:pt x="840" y="384"/>
                  </a:lnTo>
                  <a:lnTo>
                    <a:pt x="879" y="395"/>
                  </a:lnTo>
                  <a:lnTo>
                    <a:pt x="917" y="406"/>
                  </a:lnTo>
                  <a:lnTo>
                    <a:pt x="957" y="420"/>
                  </a:lnTo>
                  <a:lnTo>
                    <a:pt x="978" y="428"/>
                  </a:lnTo>
                  <a:lnTo>
                    <a:pt x="997" y="435"/>
                  </a:lnTo>
                  <a:lnTo>
                    <a:pt x="1018" y="445"/>
                  </a:lnTo>
                  <a:lnTo>
                    <a:pt x="1038" y="454"/>
                  </a:lnTo>
                  <a:lnTo>
                    <a:pt x="1059" y="465"/>
                  </a:lnTo>
                  <a:lnTo>
                    <a:pt x="1078" y="477"/>
                  </a:lnTo>
                  <a:lnTo>
                    <a:pt x="1099" y="490"/>
                  </a:lnTo>
                  <a:lnTo>
                    <a:pt x="1118" y="504"/>
                  </a:lnTo>
                  <a:close/>
                  <a:moveTo>
                    <a:pt x="4406" y="621"/>
                  </a:moveTo>
                  <a:lnTo>
                    <a:pt x="4441" y="622"/>
                  </a:lnTo>
                  <a:lnTo>
                    <a:pt x="4474" y="625"/>
                  </a:lnTo>
                  <a:lnTo>
                    <a:pt x="4507" y="629"/>
                  </a:lnTo>
                  <a:lnTo>
                    <a:pt x="4541" y="634"/>
                  </a:lnTo>
                  <a:lnTo>
                    <a:pt x="4572" y="641"/>
                  </a:lnTo>
                  <a:lnTo>
                    <a:pt x="4605" y="648"/>
                  </a:lnTo>
                  <a:lnTo>
                    <a:pt x="4636" y="658"/>
                  </a:lnTo>
                  <a:lnTo>
                    <a:pt x="4666" y="669"/>
                  </a:lnTo>
                  <a:lnTo>
                    <a:pt x="4695" y="681"/>
                  </a:lnTo>
                  <a:lnTo>
                    <a:pt x="4724" y="694"/>
                  </a:lnTo>
                  <a:lnTo>
                    <a:pt x="4752" y="708"/>
                  </a:lnTo>
                  <a:lnTo>
                    <a:pt x="4779" y="724"/>
                  </a:lnTo>
                  <a:lnTo>
                    <a:pt x="4806" y="740"/>
                  </a:lnTo>
                  <a:lnTo>
                    <a:pt x="4831" y="757"/>
                  </a:lnTo>
                  <a:lnTo>
                    <a:pt x="4856" y="776"/>
                  </a:lnTo>
                  <a:lnTo>
                    <a:pt x="4879" y="796"/>
                  </a:lnTo>
                  <a:lnTo>
                    <a:pt x="4901" y="816"/>
                  </a:lnTo>
                  <a:lnTo>
                    <a:pt x="4922" y="838"/>
                  </a:lnTo>
                  <a:lnTo>
                    <a:pt x="4942" y="860"/>
                  </a:lnTo>
                  <a:lnTo>
                    <a:pt x="4961" y="883"/>
                  </a:lnTo>
                  <a:lnTo>
                    <a:pt x="4978" y="907"/>
                  </a:lnTo>
                  <a:lnTo>
                    <a:pt x="4994" y="932"/>
                  </a:lnTo>
                  <a:lnTo>
                    <a:pt x="5009" y="957"/>
                  </a:lnTo>
                  <a:lnTo>
                    <a:pt x="5022" y="983"/>
                  </a:lnTo>
                  <a:lnTo>
                    <a:pt x="5035" y="1010"/>
                  </a:lnTo>
                  <a:lnTo>
                    <a:pt x="5045" y="1038"/>
                  </a:lnTo>
                  <a:lnTo>
                    <a:pt x="5055" y="1066"/>
                  </a:lnTo>
                  <a:lnTo>
                    <a:pt x="5062" y="1094"/>
                  </a:lnTo>
                  <a:lnTo>
                    <a:pt x="5068" y="1123"/>
                  </a:lnTo>
                  <a:lnTo>
                    <a:pt x="5072" y="1153"/>
                  </a:lnTo>
                  <a:lnTo>
                    <a:pt x="5075" y="1184"/>
                  </a:lnTo>
                  <a:lnTo>
                    <a:pt x="5075" y="1214"/>
                  </a:lnTo>
                  <a:lnTo>
                    <a:pt x="5075" y="1529"/>
                  </a:lnTo>
                  <a:lnTo>
                    <a:pt x="5075" y="1540"/>
                  </a:lnTo>
                  <a:lnTo>
                    <a:pt x="5075" y="1551"/>
                  </a:lnTo>
                  <a:lnTo>
                    <a:pt x="5077" y="1553"/>
                  </a:lnTo>
                  <a:lnTo>
                    <a:pt x="5081" y="1599"/>
                  </a:lnTo>
                  <a:lnTo>
                    <a:pt x="5082" y="1646"/>
                  </a:lnTo>
                  <a:lnTo>
                    <a:pt x="5084" y="1690"/>
                  </a:lnTo>
                  <a:lnTo>
                    <a:pt x="5084" y="1734"/>
                  </a:lnTo>
                  <a:lnTo>
                    <a:pt x="5084" y="1776"/>
                  </a:lnTo>
                  <a:lnTo>
                    <a:pt x="5084" y="1818"/>
                  </a:lnTo>
                  <a:lnTo>
                    <a:pt x="5082" y="1858"/>
                  </a:lnTo>
                  <a:lnTo>
                    <a:pt x="5080" y="1898"/>
                  </a:lnTo>
                  <a:lnTo>
                    <a:pt x="5077" y="1936"/>
                  </a:lnTo>
                  <a:lnTo>
                    <a:pt x="5074" y="1974"/>
                  </a:lnTo>
                  <a:lnTo>
                    <a:pt x="5070" y="2011"/>
                  </a:lnTo>
                  <a:lnTo>
                    <a:pt x="5066" y="2046"/>
                  </a:lnTo>
                  <a:lnTo>
                    <a:pt x="5060" y="2081"/>
                  </a:lnTo>
                  <a:lnTo>
                    <a:pt x="5055" y="2114"/>
                  </a:lnTo>
                  <a:lnTo>
                    <a:pt x="5047" y="2146"/>
                  </a:lnTo>
                  <a:lnTo>
                    <a:pt x="5041" y="2179"/>
                  </a:lnTo>
                  <a:lnTo>
                    <a:pt x="5032" y="2209"/>
                  </a:lnTo>
                  <a:lnTo>
                    <a:pt x="5023" y="2238"/>
                  </a:lnTo>
                  <a:lnTo>
                    <a:pt x="5015" y="2267"/>
                  </a:lnTo>
                  <a:lnTo>
                    <a:pt x="5005" y="2294"/>
                  </a:lnTo>
                  <a:lnTo>
                    <a:pt x="4994" y="2321"/>
                  </a:lnTo>
                  <a:lnTo>
                    <a:pt x="4983" y="2347"/>
                  </a:lnTo>
                  <a:lnTo>
                    <a:pt x="4972" y="2370"/>
                  </a:lnTo>
                  <a:lnTo>
                    <a:pt x="4959" y="2394"/>
                  </a:lnTo>
                  <a:lnTo>
                    <a:pt x="4946" y="2417"/>
                  </a:lnTo>
                  <a:lnTo>
                    <a:pt x="4932" y="2438"/>
                  </a:lnTo>
                  <a:lnTo>
                    <a:pt x="4918" y="2459"/>
                  </a:lnTo>
                  <a:lnTo>
                    <a:pt x="4903" y="2478"/>
                  </a:lnTo>
                  <a:lnTo>
                    <a:pt x="4886" y="2496"/>
                  </a:lnTo>
                  <a:lnTo>
                    <a:pt x="4870" y="2515"/>
                  </a:lnTo>
                  <a:lnTo>
                    <a:pt x="4853" y="2531"/>
                  </a:lnTo>
                  <a:lnTo>
                    <a:pt x="4835" y="2546"/>
                  </a:lnTo>
                  <a:lnTo>
                    <a:pt x="4809" y="2567"/>
                  </a:lnTo>
                  <a:lnTo>
                    <a:pt x="4782" y="2587"/>
                  </a:lnTo>
                  <a:lnTo>
                    <a:pt x="4755" y="2605"/>
                  </a:lnTo>
                  <a:lnTo>
                    <a:pt x="4727" y="2621"/>
                  </a:lnTo>
                  <a:lnTo>
                    <a:pt x="4699" y="2637"/>
                  </a:lnTo>
                  <a:lnTo>
                    <a:pt x="4670" y="2651"/>
                  </a:lnTo>
                  <a:lnTo>
                    <a:pt x="4642" y="2665"/>
                  </a:lnTo>
                  <a:lnTo>
                    <a:pt x="4613" y="2677"/>
                  </a:lnTo>
                  <a:lnTo>
                    <a:pt x="4584" y="2688"/>
                  </a:lnTo>
                  <a:lnTo>
                    <a:pt x="4554" y="2698"/>
                  </a:lnTo>
                  <a:lnTo>
                    <a:pt x="4525" y="2706"/>
                  </a:lnTo>
                  <a:lnTo>
                    <a:pt x="4493" y="2713"/>
                  </a:lnTo>
                  <a:lnTo>
                    <a:pt x="4463" y="2719"/>
                  </a:lnTo>
                  <a:lnTo>
                    <a:pt x="4432" y="2724"/>
                  </a:lnTo>
                  <a:lnTo>
                    <a:pt x="4401" y="2727"/>
                  </a:lnTo>
                  <a:lnTo>
                    <a:pt x="4369" y="2729"/>
                  </a:lnTo>
                  <a:lnTo>
                    <a:pt x="4337" y="2730"/>
                  </a:lnTo>
                  <a:lnTo>
                    <a:pt x="4305" y="2730"/>
                  </a:lnTo>
                  <a:lnTo>
                    <a:pt x="4272" y="2728"/>
                  </a:lnTo>
                  <a:lnTo>
                    <a:pt x="4239" y="2726"/>
                  </a:lnTo>
                  <a:lnTo>
                    <a:pt x="4205" y="2721"/>
                  </a:lnTo>
                  <a:lnTo>
                    <a:pt x="4172" y="2716"/>
                  </a:lnTo>
                  <a:lnTo>
                    <a:pt x="4137" y="2710"/>
                  </a:lnTo>
                  <a:lnTo>
                    <a:pt x="4103" y="2702"/>
                  </a:lnTo>
                  <a:lnTo>
                    <a:pt x="4068" y="2693"/>
                  </a:lnTo>
                  <a:lnTo>
                    <a:pt x="4033" y="2683"/>
                  </a:lnTo>
                  <a:lnTo>
                    <a:pt x="3997" y="2672"/>
                  </a:lnTo>
                  <a:lnTo>
                    <a:pt x="3961" y="2659"/>
                  </a:lnTo>
                  <a:lnTo>
                    <a:pt x="3926" y="2645"/>
                  </a:lnTo>
                  <a:lnTo>
                    <a:pt x="3889" y="2630"/>
                  </a:lnTo>
                  <a:lnTo>
                    <a:pt x="3851" y="2614"/>
                  </a:lnTo>
                  <a:lnTo>
                    <a:pt x="3815" y="2595"/>
                  </a:lnTo>
                  <a:lnTo>
                    <a:pt x="3826" y="2558"/>
                  </a:lnTo>
                  <a:lnTo>
                    <a:pt x="3837" y="2521"/>
                  </a:lnTo>
                  <a:lnTo>
                    <a:pt x="3848" y="2483"/>
                  </a:lnTo>
                  <a:lnTo>
                    <a:pt x="3860" y="2447"/>
                  </a:lnTo>
                  <a:lnTo>
                    <a:pt x="3871" y="2410"/>
                  </a:lnTo>
                  <a:lnTo>
                    <a:pt x="3881" y="2372"/>
                  </a:lnTo>
                  <a:lnTo>
                    <a:pt x="3893" y="2336"/>
                  </a:lnTo>
                  <a:lnTo>
                    <a:pt x="3904" y="2298"/>
                  </a:lnTo>
                  <a:lnTo>
                    <a:pt x="3938" y="2319"/>
                  </a:lnTo>
                  <a:lnTo>
                    <a:pt x="3971" y="2338"/>
                  </a:lnTo>
                  <a:lnTo>
                    <a:pt x="4004" y="2356"/>
                  </a:lnTo>
                  <a:lnTo>
                    <a:pt x="4040" y="2372"/>
                  </a:lnTo>
                  <a:lnTo>
                    <a:pt x="4075" y="2388"/>
                  </a:lnTo>
                  <a:lnTo>
                    <a:pt x="4110" y="2400"/>
                  </a:lnTo>
                  <a:lnTo>
                    <a:pt x="4146" y="2412"/>
                  </a:lnTo>
                  <a:lnTo>
                    <a:pt x="4183" y="2422"/>
                  </a:lnTo>
                  <a:lnTo>
                    <a:pt x="4218" y="2430"/>
                  </a:lnTo>
                  <a:lnTo>
                    <a:pt x="4254" y="2436"/>
                  </a:lnTo>
                  <a:lnTo>
                    <a:pt x="4289" y="2440"/>
                  </a:lnTo>
                  <a:lnTo>
                    <a:pt x="4324" y="2444"/>
                  </a:lnTo>
                  <a:lnTo>
                    <a:pt x="4359" y="2444"/>
                  </a:lnTo>
                  <a:lnTo>
                    <a:pt x="4392" y="2442"/>
                  </a:lnTo>
                  <a:lnTo>
                    <a:pt x="4425" y="2438"/>
                  </a:lnTo>
                  <a:lnTo>
                    <a:pt x="4457" y="2432"/>
                  </a:lnTo>
                  <a:lnTo>
                    <a:pt x="4488" y="2424"/>
                  </a:lnTo>
                  <a:lnTo>
                    <a:pt x="4518" y="2413"/>
                  </a:lnTo>
                  <a:lnTo>
                    <a:pt x="4546" y="2400"/>
                  </a:lnTo>
                  <a:lnTo>
                    <a:pt x="4574" y="2385"/>
                  </a:lnTo>
                  <a:lnTo>
                    <a:pt x="4599" y="2367"/>
                  </a:lnTo>
                  <a:lnTo>
                    <a:pt x="4623" y="2347"/>
                  </a:lnTo>
                  <a:lnTo>
                    <a:pt x="4646" y="2323"/>
                  </a:lnTo>
                  <a:lnTo>
                    <a:pt x="4666" y="2297"/>
                  </a:lnTo>
                  <a:lnTo>
                    <a:pt x="4683" y="2268"/>
                  </a:lnTo>
                  <a:lnTo>
                    <a:pt x="4700" y="2237"/>
                  </a:lnTo>
                  <a:lnTo>
                    <a:pt x="4714" y="2202"/>
                  </a:lnTo>
                  <a:lnTo>
                    <a:pt x="4726" y="2165"/>
                  </a:lnTo>
                  <a:lnTo>
                    <a:pt x="4734" y="2125"/>
                  </a:lnTo>
                  <a:lnTo>
                    <a:pt x="4740" y="2081"/>
                  </a:lnTo>
                  <a:lnTo>
                    <a:pt x="4743" y="2034"/>
                  </a:lnTo>
                  <a:lnTo>
                    <a:pt x="4744" y="1985"/>
                  </a:lnTo>
                  <a:lnTo>
                    <a:pt x="4705" y="2005"/>
                  </a:lnTo>
                  <a:lnTo>
                    <a:pt x="4666" y="2028"/>
                  </a:lnTo>
                  <a:lnTo>
                    <a:pt x="4625" y="2050"/>
                  </a:lnTo>
                  <a:lnTo>
                    <a:pt x="4584" y="2072"/>
                  </a:lnTo>
                  <a:lnTo>
                    <a:pt x="4563" y="2082"/>
                  </a:lnTo>
                  <a:lnTo>
                    <a:pt x="4541" y="2091"/>
                  </a:lnTo>
                  <a:lnTo>
                    <a:pt x="4518" y="2099"/>
                  </a:lnTo>
                  <a:lnTo>
                    <a:pt x="4497" y="2106"/>
                  </a:lnTo>
                  <a:lnTo>
                    <a:pt x="4474" y="2112"/>
                  </a:lnTo>
                  <a:lnTo>
                    <a:pt x="4451" y="2117"/>
                  </a:lnTo>
                  <a:lnTo>
                    <a:pt x="4429" y="2119"/>
                  </a:lnTo>
                  <a:lnTo>
                    <a:pt x="4406" y="2120"/>
                  </a:lnTo>
                  <a:lnTo>
                    <a:pt x="4378" y="2120"/>
                  </a:lnTo>
                  <a:lnTo>
                    <a:pt x="4350" y="2118"/>
                  </a:lnTo>
                  <a:lnTo>
                    <a:pt x="4323" y="2116"/>
                  </a:lnTo>
                  <a:lnTo>
                    <a:pt x="4296" y="2113"/>
                  </a:lnTo>
                  <a:lnTo>
                    <a:pt x="4269" y="2108"/>
                  </a:lnTo>
                  <a:lnTo>
                    <a:pt x="4243" y="2103"/>
                  </a:lnTo>
                  <a:lnTo>
                    <a:pt x="4217" y="2097"/>
                  </a:lnTo>
                  <a:lnTo>
                    <a:pt x="4192" y="2089"/>
                  </a:lnTo>
                  <a:lnTo>
                    <a:pt x="4166" y="2082"/>
                  </a:lnTo>
                  <a:lnTo>
                    <a:pt x="4143" y="2072"/>
                  </a:lnTo>
                  <a:lnTo>
                    <a:pt x="4118" y="2062"/>
                  </a:lnTo>
                  <a:lnTo>
                    <a:pt x="4095" y="2053"/>
                  </a:lnTo>
                  <a:lnTo>
                    <a:pt x="4071" y="2041"/>
                  </a:lnTo>
                  <a:lnTo>
                    <a:pt x="4049" y="2029"/>
                  </a:lnTo>
                  <a:lnTo>
                    <a:pt x="4027" y="2016"/>
                  </a:lnTo>
                  <a:lnTo>
                    <a:pt x="4006" y="2003"/>
                  </a:lnTo>
                  <a:lnTo>
                    <a:pt x="3985" y="1988"/>
                  </a:lnTo>
                  <a:lnTo>
                    <a:pt x="3966" y="1973"/>
                  </a:lnTo>
                  <a:lnTo>
                    <a:pt x="3946" y="1958"/>
                  </a:lnTo>
                  <a:lnTo>
                    <a:pt x="3928" y="1942"/>
                  </a:lnTo>
                  <a:lnTo>
                    <a:pt x="3909" y="1924"/>
                  </a:lnTo>
                  <a:lnTo>
                    <a:pt x="3892" y="1907"/>
                  </a:lnTo>
                  <a:lnTo>
                    <a:pt x="3876" y="1889"/>
                  </a:lnTo>
                  <a:lnTo>
                    <a:pt x="3860" y="1871"/>
                  </a:lnTo>
                  <a:lnTo>
                    <a:pt x="3846" y="1851"/>
                  </a:lnTo>
                  <a:lnTo>
                    <a:pt x="3832" y="1832"/>
                  </a:lnTo>
                  <a:lnTo>
                    <a:pt x="3819" y="1811"/>
                  </a:lnTo>
                  <a:lnTo>
                    <a:pt x="3806" y="1791"/>
                  </a:lnTo>
                  <a:lnTo>
                    <a:pt x="3795" y="1770"/>
                  </a:lnTo>
                  <a:lnTo>
                    <a:pt x="3784" y="1749"/>
                  </a:lnTo>
                  <a:lnTo>
                    <a:pt x="3775" y="1726"/>
                  </a:lnTo>
                  <a:lnTo>
                    <a:pt x="3767" y="1705"/>
                  </a:lnTo>
                  <a:lnTo>
                    <a:pt x="3762" y="1688"/>
                  </a:lnTo>
                  <a:lnTo>
                    <a:pt x="3756" y="1670"/>
                  </a:lnTo>
                  <a:lnTo>
                    <a:pt x="3751" y="1653"/>
                  </a:lnTo>
                  <a:lnTo>
                    <a:pt x="3747" y="1634"/>
                  </a:lnTo>
                  <a:lnTo>
                    <a:pt x="3739" y="1594"/>
                  </a:lnTo>
                  <a:lnTo>
                    <a:pt x="3732" y="1552"/>
                  </a:lnTo>
                  <a:lnTo>
                    <a:pt x="3728" y="1509"/>
                  </a:lnTo>
                  <a:lnTo>
                    <a:pt x="3724" y="1464"/>
                  </a:lnTo>
                  <a:lnTo>
                    <a:pt x="3722" y="1417"/>
                  </a:lnTo>
                  <a:lnTo>
                    <a:pt x="3722" y="1371"/>
                  </a:lnTo>
                  <a:lnTo>
                    <a:pt x="3722" y="1325"/>
                  </a:lnTo>
                  <a:lnTo>
                    <a:pt x="3724" y="1278"/>
                  </a:lnTo>
                  <a:lnTo>
                    <a:pt x="3728" y="1234"/>
                  </a:lnTo>
                  <a:lnTo>
                    <a:pt x="3732" y="1190"/>
                  </a:lnTo>
                  <a:lnTo>
                    <a:pt x="3739" y="1148"/>
                  </a:lnTo>
                  <a:lnTo>
                    <a:pt x="3747" y="1108"/>
                  </a:lnTo>
                  <a:lnTo>
                    <a:pt x="3751" y="1090"/>
                  </a:lnTo>
                  <a:lnTo>
                    <a:pt x="3756" y="1072"/>
                  </a:lnTo>
                  <a:lnTo>
                    <a:pt x="3762" y="1054"/>
                  </a:lnTo>
                  <a:lnTo>
                    <a:pt x="3767" y="1038"/>
                  </a:lnTo>
                  <a:lnTo>
                    <a:pt x="3775" y="1016"/>
                  </a:lnTo>
                  <a:lnTo>
                    <a:pt x="3784" y="994"/>
                  </a:lnTo>
                  <a:lnTo>
                    <a:pt x="3795" y="972"/>
                  </a:lnTo>
                  <a:lnTo>
                    <a:pt x="3806" y="951"/>
                  </a:lnTo>
                  <a:lnTo>
                    <a:pt x="3819" y="930"/>
                  </a:lnTo>
                  <a:lnTo>
                    <a:pt x="3832" y="910"/>
                  </a:lnTo>
                  <a:lnTo>
                    <a:pt x="3846" y="891"/>
                  </a:lnTo>
                  <a:lnTo>
                    <a:pt x="3860" y="871"/>
                  </a:lnTo>
                  <a:lnTo>
                    <a:pt x="3876" y="853"/>
                  </a:lnTo>
                  <a:lnTo>
                    <a:pt x="3892" y="835"/>
                  </a:lnTo>
                  <a:lnTo>
                    <a:pt x="3909" y="817"/>
                  </a:lnTo>
                  <a:lnTo>
                    <a:pt x="3928" y="801"/>
                  </a:lnTo>
                  <a:lnTo>
                    <a:pt x="3946" y="784"/>
                  </a:lnTo>
                  <a:lnTo>
                    <a:pt x="3966" y="769"/>
                  </a:lnTo>
                  <a:lnTo>
                    <a:pt x="3985" y="754"/>
                  </a:lnTo>
                  <a:lnTo>
                    <a:pt x="4006" y="740"/>
                  </a:lnTo>
                  <a:lnTo>
                    <a:pt x="4027" y="726"/>
                  </a:lnTo>
                  <a:lnTo>
                    <a:pt x="4049" y="714"/>
                  </a:lnTo>
                  <a:lnTo>
                    <a:pt x="4071" y="701"/>
                  </a:lnTo>
                  <a:lnTo>
                    <a:pt x="4095" y="690"/>
                  </a:lnTo>
                  <a:lnTo>
                    <a:pt x="4118" y="680"/>
                  </a:lnTo>
                  <a:lnTo>
                    <a:pt x="4143" y="670"/>
                  </a:lnTo>
                  <a:lnTo>
                    <a:pt x="4166" y="661"/>
                  </a:lnTo>
                  <a:lnTo>
                    <a:pt x="4192" y="653"/>
                  </a:lnTo>
                  <a:lnTo>
                    <a:pt x="4217" y="646"/>
                  </a:lnTo>
                  <a:lnTo>
                    <a:pt x="4243" y="640"/>
                  </a:lnTo>
                  <a:lnTo>
                    <a:pt x="4269" y="634"/>
                  </a:lnTo>
                  <a:lnTo>
                    <a:pt x="4296" y="630"/>
                  </a:lnTo>
                  <a:lnTo>
                    <a:pt x="4323" y="627"/>
                  </a:lnTo>
                  <a:lnTo>
                    <a:pt x="4350" y="624"/>
                  </a:lnTo>
                  <a:lnTo>
                    <a:pt x="4378" y="622"/>
                  </a:lnTo>
                  <a:lnTo>
                    <a:pt x="4406" y="621"/>
                  </a:lnTo>
                  <a:close/>
                  <a:moveTo>
                    <a:pt x="4406" y="898"/>
                  </a:moveTo>
                  <a:lnTo>
                    <a:pt x="4424" y="899"/>
                  </a:lnTo>
                  <a:lnTo>
                    <a:pt x="4442" y="900"/>
                  </a:lnTo>
                  <a:lnTo>
                    <a:pt x="4460" y="902"/>
                  </a:lnTo>
                  <a:lnTo>
                    <a:pt x="4477" y="906"/>
                  </a:lnTo>
                  <a:lnTo>
                    <a:pt x="4495" y="910"/>
                  </a:lnTo>
                  <a:lnTo>
                    <a:pt x="4511" y="915"/>
                  </a:lnTo>
                  <a:lnTo>
                    <a:pt x="4528" y="921"/>
                  </a:lnTo>
                  <a:lnTo>
                    <a:pt x="4544" y="927"/>
                  </a:lnTo>
                  <a:lnTo>
                    <a:pt x="4559" y="935"/>
                  </a:lnTo>
                  <a:lnTo>
                    <a:pt x="4574" y="943"/>
                  </a:lnTo>
                  <a:lnTo>
                    <a:pt x="4590" y="952"/>
                  </a:lnTo>
                  <a:lnTo>
                    <a:pt x="4604" y="962"/>
                  </a:lnTo>
                  <a:lnTo>
                    <a:pt x="4618" y="972"/>
                  </a:lnTo>
                  <a:lnTo>
                    <a:pt x="4632" y="984"/>
                  </a:lnTo>
                  <a:lnTo>
                    <a:pt x="4645" y="995"/>
                  </a:lnTo>
                  <a:lnTo>
                    <a:pt x="4656" y="1008"/>
                  </a:lnTo>
                  <a:lnTo>
                    <a:pt x="4668" y="1021"/>
                  </a:lnTo>
                  <a:lnTo>
                    <a:pt x="4679" y="1035"/>
                  </a:lnTo>
                  <a:lnTo>
                    <a:pt x="4690" y="1049"/>
                  </a:lnTo>
                  <a:lnTo>
                    <a:pt x="4700" y="1063"/>
                  </a:lnTo>
                  <a:lnTo>
                    <a:pt x="4709" y="1078"/>
                  </a:lnTo>
                  <a:lnTo>
                    <a:pt x="4718" y="1094"/>
                  </a:lnTo>
                  <a:lnTo>
                    <a:pt x="4726" y="1110"/>
                  </a:lnTo>
                  <a:lnTo>
                    <a:pt x="4733" y="1126"/>
                  </a:lnTo>
                  <a:lnTo>
                    <a:pt x="4738" y="1144"/>
                  </a:lnTo>
                  <a:lnTo>
                    <a:pt x="4745" y="1161"/>
                  </a:lnTo>
                  <a:lnTo>
                    <a:pt x="4749" y="1178"/>
                  </a:lnTo>
                  <a:lnTo>
                    <a:pt x="4754" y="1196"/>
                  </a:lnTo>
                  <a:lnTo>
                    <a:pt x="4757" y="1215"/>
                  </a:lnTo>
                  <a:lnTo>
                    <a:pt x="4759" y="1233"/>
                  </a:lnTo>
                  <a:lnTo>
                    <a:pt x="4760" y="1252"/>
                  </a:lnTo>
                  <a:lnTo>
                    <a:pt x="4760" y="1272"/>
                  </a:lnTo>
                  <a:lnTo>
                    <a:pt x="4760" y="1471"/>
                  </a:lnTo>
                  <a:lnTo>
                    <a:pt x="4760" y="1489"/>
                  </a:lnTo>
                  <a:lnTo>
                    <a:pt x="4759" y="1509"/>
                  </a:lnTo>
                  <a:lnTo>
                    <a:pt x="4757" y="1527"/>
                  </a:lnTo>
                  <a:lnTo>
                    <a:pt x="4754" y="1545"/>
                  </a:lnTo>
                  <a:lnTo>
                    <a:pt x="4749" y="1564"/>
                  </a:lnTo>
                  <a:lnTo>
                    <a:pt x="4745" y="1582"/>
                  </a:lnTo>
                  <a:lnTo>
                    <a:pt x="4738" y="1599"/>
                  </a:lnTo>
                  <a:lnTo>
                    <a:pt x="4733" y="1615"/>
                  </a:lnTo>
                  <a:lnTo>
                    <a:pt x="4726" y="1633"/>
                  </a:lnTo>
                  <a:lnTo>
                    <a:pt x="4718" y="1649"/>
                  </a:lnTo>
                  <a:lnTo>
                    <a:pt x="4709" y="1664"/>
                  </a:lnTo>
                  <a:lnTo>
                    <a:pt x="4700" y="1679"/>
                  </a:lnTo>
                  <a:lnTo>
                    <a:pt x="4690" y="1694"/>
                  </a:lnTo>
                  <a:lnTo>
                    <a:pt x="4679" y="1708"/>
                  </a:lnTo>
                  <a:lnTo>
                    <a:pt x="4668" y="1722"/>
                  </a:lnTo>
                  <a:lnTo>
                    <a:pt x="4656" y="1735"/>
                  </a:lnTo>
                  <a:lnTo>
                    <a:pt x="4645" y="1747"/>
                  </a:lnTo>
                  <a:lnTo>
                    <a:pt x="4632" y="1759"/>
                  </a:lnTo>
                  <a:lnTo>
                    <a:pt x="4618" y="1769"/>
                  </a:lnTo>
                  <a:lnTo>
                    <a:pt x="4604" y="1780"/>
                  </a:lnTo>
                  <a:lnTo>
                    <a:pt x="4590" y="1790"/>
                  </a:lnTo>
                  <a:lnTo>
                    <a:pt x="4574" y="1798"/>
                  </a:lnTo>
                  <a:lnTo>
                    <a:pt x="4559" y="1807"/>
                  </a:lnTo>
                  <a:lnTo>
                    <a:pt x="4544" y="1815"/>
                  </a:lnTo>
                  <a:lnTo>
                    <a:pt x="4528" y="1821"/>
                  </a:lnTo>
                  <a:lnTo>
                    <a:pt x="4511" y="1828"/>
                  </a:lnTo>
                  <a:lnTo>
                    <a:pt x="4495" y="1832"/>
                  </a:lnTo>
                  <a:lnTo>
                    <a:pt x="4477" y="1836"/>
                  </a:lnTo>
                  <a:lnTo>
                    <a:pt x="4460" y="1839"/>
                  </a:lnTo>
                  <a:lnTo>
                    <a:pt x="4442" y="1843"/>
                  </a:lnTo>
                  <a:lnTo>
                    <a:pt x="4424" y="1844"/>
                  </a:lnTo>
                  <a:lnTo>
                    <a:pt x="4406" y="1844"/>
                  </a:lnTo>
                  <a:lnTo>
                    <a:pt x="4388" y="1844"/>
                  </a:lnTo>
                  <a:lnTo>
                    <a:pt x="4370" y="1843"/>
                  </a:lnTo>
                  <a:lnTo>
                    <a:pt x="4352" y="1839"/>
                  </a:lnTo>
                  <a:lnTo>
                    <a:pt x="4335" y="1836"/>
                  </a:lnTo>
                  <a:lnTo>
                    <a:pt x="4318" y="1832"/>
                  </a:lnTo>
                  <a:lnTo>
                    <a:pt x="4301" y="1828"/>
                  </a:lnTo>
                  <a:lnTo>
                    <a:pt x="4284" y="1821"/>
                  </a:lnTo>
                  <a:lnTo>
                    <a:pt x="4268" y="1815"/>
                  </a:lnTo>
                  <a:lnTo>
                    <a:pt x="4253" y="1807"/>
                  </a:lnTo>
                  <a:lnTo>
                    <a:pt x="4238" y="1798"/>
                  </a:lnTo>
                  <a:lnTo>
                    <a:pt x="4223" y="1790"/>
                  </a:lnTo>
                  <a:lnTo>
                    <a:pt x="4208" y="1780"/>
                  </a:lnTo>
                  <a:lnTo>
                    <a:pt x="4194" y="1769"/>
                  </a:lnTo>
                  <a:lnTo>
                    <a:pt x="4180" y="1759"/>
                  </a:lnTo>
                  <a:lnTo>
                    <a:pt x="4167" y="1747"/>
                  </a:lnTo>
                  <a:lnTo>
                    <a:pt x="4156" y="1735"/>
                  </a:lnTo>
                  <a:lnTo>
                    <a:pt x="4144" y="1722"/>
                  </a:lnTo>
                  <a:lnTo>
                    <a:pt x="4133" y="1708"/>
                  </a:lnTo>
                  <a:lnTo>
                    <a:pt x="4122" y="1694"/>
                  </a:lnTo>
                  <a:lnTo>
                    <a:pt x="4112" y="1679"/>
                  </a:lnTo>
                  <a:lnTo>
                    <a:pt x="4103" y="1664"/>
                  </a:lnTo>
                  <a:lnTo>
                    <a:pt x="4094" y="1649"/>
                  </a:lnTo>
                  <a:lnTo>
                    <a:pt x="4087" y="1633"/>
                  </a:lnTo>
                  <a:lnTo>
                    <a:pt x="4079" y="1615"/>
                  </a:lnTo>
                  <a:lnTo>
                    <a:pt x="4072" y="1599"/>
                  </a:lnTo>
                  <a:lnTo>
                    <a:pt x="4067" y="1582"/>
                  </a:lnTo>
                  <a:lnTo>
                    <a:pt x="4063" y="1564"/>
                  </a:lnTo>
                  <a:lnTo>
                    <a:pt x="4058" y="1545"/>
                  </a:lnTo>
                  <a:lnTo>
                    <a:pt x="4055" y="1527"/>
                  </a:lnTo>
                  <a:lnTo>
                    <a:pt x="4053" y="1509"/>
                  </a:lnTo>
                  <a:lnTo>
                    <a:pt x="4052" y="1489"/>
                  </a:lnTo>
                  <a:lnTo>
                    <a:pt x="4051" y="1471"/>
                  </a:lnTo>
                  <a:lnTo>
                    <a:pt x="4051" y="1272"/>
                  </a:lnTo>
                  <a:lnTo>
                    <a:pt x="4052" y="1252"/>
                  </a:lnTo>
                  <a:lnTo>
                    <a:pt x="4053" y="1233"/>
                  </a:lnTo>
                  <a:lnTo>
                    <a:pt x="4055" y="1215"/>
                  </a:lnTo>
                  <a:lnTo>
                    <a:pt x="4058" y="1196"/>
                  </a:lnTo>
                  <a:lnTo>
                    <a:pt x="4063" y="1178"/>
                  </a:lnTo>
                  <a:lnTo>
                    <a:pt x="4067" y="1161"/>
                  </a:lnTo>
                  <a:lnTo>
                    <a:pt x="4072" y="1144"/>
                  </a:lnTo>
                  <a:lnTo>
                    <a:pt x="4079" y="1126"/>
                  </a:lnTo>
                  <a:lnTo>
                    <a:pt x="4087" y="1110"/>
                  </a:lnTo>
                  <a:lnTo>
                    <a:pt x="4094" y="1094"/>
                  </a:lnTo>
                  <a:lnTo>
                    <a:pt x="4103" y="1078"/>
                  </a:lnTo>
                  <a:lnTo>
                    <a:pt x="4112" y="1063"/>
                  </a:lnTo>
                  <a:lnTo>
                    <a:pt x="4122" y="1049"/>
                  </a:lnTo>
                  <a:lnTo>
                    <a:pt x="4133" y="1035"/>
                  </a:lnTo>
                  <a:lnTo>
                    <a:pt x="4144" y="1021"/>
                  </a:lnTo>
                  <a:lnTo>
                    <a:pt x="4156" y="1008"/>
                  </a:lnTo>
                  <a:lnTo>
                    <a:pt x="4167" y="995"/>
                  </a:lnTo>
                  <a:lnTo>
                    <a:pt x="4180" y="984"/>
                  </a:lnTo>
                  <a:lnTo>
                    <a:pt x="4194" y="972"/>
                  </a:lnTo>
                  <a:lnTo>
                    <a:pt x="4208" y="962"/>
                  </a:lnTo>
                  <a:lnTo>
                    <a:pt x="4223" y="952"/>
                  </a:lnTo>
                  <a:lnTo>
                    <a:pt x="4238" y="943"/>
                  </a:lnTo>
                  <a:lnTo>
                    <a:pt x="4253" y="935"/>
                  </a:lnTo>
                  <a:lnTo>
                    <a:pt x="4268" y="927"/>
                  </a:lnTo>
                  <a:lnTo>
                    <a:pt x="4284" y="921"/>
                  </a:lnTo>
                  <a:lnTo>
                    <a:pt x="4301" y="915"/>
                  </a:lnTo>
                  <a:lnTo>
                    <a:pt x="4318" y="910"/>
                  </a:lnTo>
                  <a:lnTo>
                    <a:pt x="4335" y="906"/>
                  </a:lnTo>
                  <a:lnTo>
                    <a:pt x="4352" y="902"/>
                  </a:lnTo>
                  <a:lnTo>
                    <a:pt x="4370" y="900"/>
                  </a:lnTo>
                  <a:lnTo>
                    <a:pt x="4388" y="899"/>
                  </a:lnTo>
                  <a:lnTo>
                    <a:pt x="4406" y="898"/>
                  </a:lnTo>
                  <a:close/>
                  <a:moveTo>
                    <a:pt x="8960" y="650"/>
                  </a:moveTo>
                  <a:lnTo>
                    <a:pt x="9272" y="650"/>
                  </a:lnTo>
                  <a:lnTo>
                    <a:pt x="9272" y="794"/>
                  </a:lnTo>
                  <a:lnTo>
                    <a:pt x="9276" y="796"/>
                  </a:lnTo>
                  <a:lnTo>
                    <a:pt x="9289" y="781"/>
                  </a:lnTo>
                  <a:lnTo>
                    <a:pt x="9303" y="766"/>
                  </a:lnTo>
                  <a:lnTo>
                    <a:pt x="9317" y="753"/>
                  </a:lnTo>
                  <a:lnTo>
                    <a:pt x="9330" y="740"/>
                  </a:lnTo>
                  <a:lnTo>
                    <a:pt x="9344" y="727"/>
                  </a:lnTo>
                  <a:lnTo>
                    <a:pt x="9358" y="716"/>
                  </a:lnTo>
                  <a:lnTo>
                    <a:pt x="9372" y="705"/>
                  </a:lnTo>
                  <a:lnTo>
                    <a:pt x="9386" y="695"/>
                  </a:lnTo>
                  <a:lnTo>
                    <a:pt x="9401" y="685"/>
                  </a:lnTo>
                  <a:lnTo>
                    <a:pt x="9415" y="676"/>
                  </a:lnTo>
                  <a:lnTo>
                    <a:pt x="9429" y="669"/>
                  </a:lnTo>
                  <a:lnTo>
                    <a:pt x="9445" y="661"/>
                  </a:lnTo>
                  <a:lnTo>
                    <a:pt x="9459" y="654"/>
                  </a:lnTo>
                  <a:lnTo>
                    <a:pt x="9474" y="647"/>
                  </a:lnTo>
                  <a:lnTo>
                    <a:pt x="9488" y="642"/>
                  </a:lnTo>
                  <a:lnTo>
                    <a:pt x="9503" y="636"/>
                  </a:lnTo>
                  <a:lnTo>
                    <a:pt x="9533" y="628"/>
                  </a:lnTo>
                  <a:lnTo>
                    <a:pt x="9562" y="621"/>
                  </a:lnTo>
                  <a:lnTo>
                    <a:pt x="9593" y="617"/>
                  </a:lnTo>
                  <a:lnTo>
                    <a:pt x="9624" y="615"/>
                  </a:lnTo>
                  <a:lnTo>
                    <a:pt x="9654" y="614"/>
                  </a:lnTo>
                  <a:lnTo>
                    <a:pt x="9685" y="615"/>
                  </a:lnTo>
                  <a:lnTo>
                    <a:pt x="9717" y="618"/>
                  </a:lnTo>
                  <a:lnTo>
                    <a:pt x="9748" y="622"/>
                  </a:lnTo>
                  <a:lnTo>
                    <a:pt x="9748" y="666"/>
                  </a:lnTo>
                  <a:lnTo>
                    <a:pt x="9748" y="709"/>
                  </a:lnTo>
                  <a:lnTo>
                    <a:pt x="9748" y="753"/>
                  </a:lnTo>
                  <a:lnTo>
                    <a:pt x="9748" y="796"/>
                  </a:lnTo>
                  <a:lnTo>
                    <a:pt x="9748" y="840"/>
                  </a:lnTo>
                  <a:lnTo>
                    <a:pt x="9748" y="883"/>
                  </a:lnTo>
                  <a:lnTo>
                    <a:pt x="9748" y="926"/>
                  </a:lnTo>
                  <a:lnTo>
                    <a:pt x="9748" y="970"/>
                  </a:lnTo>
                  <a:lnTo>
                    <a:pt x="9723" y="965"/>
                  </a:lnTo>
                  <a:lnTo>
                    <a:pt x="9699" y="960"/>
                  </a:lnTo>
                  <a:lnTo>
                    <a:pt x="9676" y="956"/>
                  </a:lnTo>
                  <a:lnTo>
                    <a:pt x="9653" y="954"/>
                  </a:lnTo>
                  <a:lnTo>
                    <a:pt x="9631" y="953"/>
                  </a:lnTo>
                  <a:lnTo>
                    <a:pt x="9611" y="953"/>
                  </a:lnTo>
                  <a:lnTo>
                    <a:pt x="9590" y="953"/>
                  </a:lnTo>
                  <a:lnTo>
                    <a:pt x="9571" y="955"/>
                  </a:lnTo>
                  <a:lnTo>
                    <a:pt x="9552" y="958"/>
                  </a:lnTo>
                  <a:lnTo>
                    <a:pt x="9534" y="962"/>
                  </a:lnTo>
                  <a:lnTo>
                    <a:pt x="9517" y="967"/>
                  </a:lnTo>
                  <a:lnTo>
                    <a:pt x="9501" y="972"/>
                  </a:lnTo>
                  <a:lnTo>
                    <a:pt x="9484" y="980"/>
                  </a:lnTo>
                  <a:lnTo>
                    <a:pt x="9469" y="988"/>
                  </a:lnTo>
                  <a:lnTo>
                    <a:pt x="9455" y="996"/>
                  </a:lnTo>
                  <a:lnTo>
                    <a:pt x="9442" y="1006"/>
                  </a:lnTo>
                  <a:lnTo>
                    <a:pt x="9429" y="1017"/>
                  </a:lnTo>
                  <a:lnTo>
                    <a:pt x="9418" y="1027"/>
                  </a:lnTo>
                  <a:lnTo>
                    <a:pt x="9406" y="1040"/>
                  </a:lnTo>
                  <a:lnTo>
                    <a:pt x="9395" y="1053"/>
                  </a:lnTo>
                  <a:lnTo>
                    <a:pt x="9385" y="1068"/>
                  </a:lnTo>
                  <a:lnTo>
                    <a:pt x="9375" y="1083"/>
                  </a:lnTo>
                  <a:lnTo>
                    <a:pt x="9367" y="1098"/>
                  </a:lnTo>
                  <a:lnTo>
                    <a:pt x="9359" y="1116"/>
                  </a:lnTo>
                  <a:lnTo>
                    <a:pt x="9352" y="1134"/>
                  </a:lnTo>
                  <a:lnTo>
                    <a:pt x="9345" y="1152"/>
                  </a:lnTo>
                  <a:lnTo>
                    <a:pt x="9339" y="1172"/>
                  </a:lnTo>
                  <a:lnTo>
                    <a:pt x="9333" y="1191"/>
                  </a:lnTo>
                  <a:lnTo>
                    <a:pt x="9329" y="1213"/>
                  </a:lnTo>
                  <a:lnTo>
                    <a:pt x="9325" y="1234"/>
                  </a:lnTo>
                  <a:lnTo>
                    <a:pt x="9320" y="1257"/>
                  </a:lnTo>
                  <a:lnTo>
                    <a:pt x="9318" y="1279"/>
                  </a:lnTo>
                  <a:lnTo>
                    <a:pt x="9318" y="2146"/>
                  </a:lnTo>
                  <a:lnTo>
                    <a:pt x="8960" y="2146"/>
                  </a:lnTo>
                  <a:lnTo>
                    <a:pt x="8960" y="650"/>
                  </a:lnTo>
                  <a:close/>
                  <a:moveTo>
                    <a:pt x="7593" y="765"/>
                  </a:moveTo>
                  <a:lnTo>
                    <a:pt x="7604" y="798"/>
                  </a:lnTo>
                  <a:lnTo>
                    <a:pt x="7616" y="831"/>
                  </a:lnTo>
                  <a:lnTo>
                    <a:pt x="7627" y="865"/>
                  </a:lnTo>
                  <a:lnTo>
                    <a:pt x="7639" y="898"/>
                  </a:lnTo>
                  <a:lnTo>
                    <a:pt x="7650" y="932"/>
                  </a:lnTo>
                  <a:lnTo>
                    <a:pt x="7661" y="965"/>
                  </a:lnTo>
                  <a:lnTo>
                    <a:pt x="7672" y="998"/>
                  </a:lnTo>
                  <a:lnTo>
                    <a:pt x="7684" y="1032"/>
                  </a:lnTo>
                  <a:lnTo>
                    <a:pt x="7705" y="1017"/>
                  </a:lnTo>
                  <a:lnTo>
                    <a:pt x="7727" y="1002"/>
                  </a:lnTo>
                  <a:lnTo>
                    <a:pt x="7751" y="986"/>
                  </a:lnTo>
                  <a:lnTo>
                    <a:pt x="7775" y="974"/>
                  </a:lnTo>
                  <a:lnTo>
                    <a:pt x="7800" y="961"/>
                  </a:lnTo>
                  <a:lnTo>
                    <a:pt x="7824" y="950"/>
                  </a:lnTo>
                  <a:lnTo>
                    <a:pt x="7850" y="939"/>
                  </a:lnTo>
                  <a:lnTo>
                    <a:pt x="7877" y="929"/>
                  </a:lnTo>
                  <a:lnTo>
                    <a:pt x="7903" y="922"/>
                  </a:lnTo>
                  <a:lnTo>
                    <a:pt x="7930" y="914"/>
                  </a:lnTo>
                  <a:lnTo>
                    <a:pt x="7957" y="909"/>
                  </a:lnTo>
                  <a:lnTo>
                    <a:pt x="7984" y="904"/>
                  </a:lnTo>
                  <a:lnTo>
                    <a:pt x="8011" y="900"/>
                  </a:lnTo>
                  <a:lnTo>
                    <a:pt x="8037" y="898"/>
                  </a:lnTo>
                  <a:lnTo>
                    <a:pt x="8063" y="898"/>
                  </a:lnTo>
                  <a:lnTo>
                    <a:pt x="8089" y="899"/>
                  </a:lnTo>
                  <a:lnTo>
                    <a:pt x="8114" y="901"/>
                  </a:lnTo>
                  <a:lnTo>
                    <a:pt x="8138" y="906"/>
                  </a:lnTo>
                  <a:lnTo>
                    <a:pt x="8161" y="911"/>
                  </a:lnTo>
                  <a:lnTo>
                    <a:pt x="8184" y="919"/>
                  </a:lnTo>
                  <a:lnTo>
                    <a:pt x="8205" y="927"/>
                  </a:lnTo>
                  <a:lnTo>
                    <a:pt x="8227" y="938"/>
                  </a:lnTo>
                  <a:lnTo>
                    <a:pt x="8245" y="950"/>
                  </a:lnTo>
                  <a:lnTo>
                    <a:pt x="8264" y="965"/>
                  </a:lnTo>
                  <a:lnTo>
                    <a:pt x="8281" y="981"/>
                  </a:lnTo>
                  <a:lnTo>
                    <a:pt x="8296" y="999"/>
                  </a:lnTo>
                  <a:lnTo>
                    <a:pt x="8309" y="1019"/>
                  </a:lnTo>
                  <a:lnTo>
                    <a:pt x="8321" y="1041"/>
                  </a:lnTo>
                  <a:lnTo>
                    <a:pt x="8331" y="1065"/>
                  </a:lnTo>
                  <a:lnTo>
                    <a:pt x="8338" y="1092"/>
                  </a:lnTo>
                  <a:lnTo>
                    <a:pt x="8345" y="1120"/>
                  </a:lnTo>
                  <a:lnTo>
                    <a:pt x="8348" y="1151"/>
                  </a:lnTo>
                  <a:lnTo>
                    <a:pt x="8298" y="1153"/>
                  </a:lnTo>
                  <a:lnTo>
                    <a:pt x="8250" y="1157"/>
                  </a:lnTo>
                  <a:lnTo>
                    <a:pt x="8203" y="1161"/>
                  </a:lnTo>
                  <a:lnTo>
                    <a:pt x="8158" y="1166"/>
                  </a:lnTo>
                  <a:lnTo>
                    <a:pt x="8115" y="1172"/>
                  </a:lnTo>
                  <a:lnTo>
                    <a:pt x="8073" y="1179"/>
                  </a:lnTo>
                  <a:lnTo>
                    <a:pt x="8032" y="1187"/>
                  </a:lnTo>
                  <a:lnTo>
                    <a:pt x="7993" y="1195"/>
                  </a:lnTo>
                  <a:lnTo>
                    <a:pt x="7955" y="1205"/>
                  </a:lnTo>
                  <a:lnTo>
                    <a:pt x="7919" y="1215"/>
                  </a:lnTo>
                  <a:lnTo>
                    <a:pt x="7885" y="1227"/>
                  </a:lnTo>
                  <a:lnTo>
                    <a:pt x="7851" y="1238"/>
                  </a:lnTo>
                  <a:lnTo>
                    <a:pt x="7820" y="1251"/>
                  </a:lnTo>
                  <a:lnTo>
                    <a:pt x="7790" y="1265"/>
                  </a:lnTo>
                  <a:lnTo>
                    <a:pt x="7761" y="1280"/>
                  </a:lnTo>
                  <a:lnTo>
                    <a:pt x="7734" y="1297"/>
                  </a:lnTo>
                  <a:lnTo>
                    <a:pt x="7708" y="1313"/>
                  </a:lnTo>
                  <a:lnTo>
                    <a:pt x="7684" y="1331"/>
                  </a:lnTo>
                  <a:lnTo>
                    <a:pt x="7661" y="1349"/>
                  </a:lnTo>
                  <a:lnTo>
                    <a:pt x="7641" y="1369"/>
                  </a:lnTo>
                  <a:lnTo>
                    <a:pt x="7620" y="1389"/>
                  </a:lnTo>
                  <a:lnTo>
                    <a:pt x="7602" y="1410"/>
                  </a:lnTo>
                  <a:lnTo>
                    <a:pt x="7586" y="1432"/>
                  </a:lnTo>
                  <a:lnTo>
                    <a:pt x="7571" y="1455"/>
                  </a:lnTo>
                  <a:lnTo>
                    <a:pt x="7557" y="1479"/>
                  </a:lnTo>
                  <a:lnTo>
                    <a:pt x="7545" y="1503"/>
                  </a:lnTo>
                  <a:lnTo>
                    <a:pt x="7534" y="1529"/>
                  </a:lnTo>
                  <a:lnTo>
                    <a:pt x="7524" y="1556"/>
                  </a:lnTo>
                  <a:lnTo>
                    <a:pt x="7517" y="1583"/>
                  </a:lnTo>
                  <a:lnTo>
                    <a:pt x="7510" y="1611"/>
                  </a:lnTo>
                  <a:lnTo>
                    <a:pt x="7506" y="1640"/>
                  </a:lnTo>
                  <a:lnTo>
                    <a:pt x="7502" y="1670"/>
                  </a:lnTo>
                  <a:lnTo>
                    <a:pt x="7499" y="1696"/>
                  </a:lnTo>
                  <a:lnTo>
                    <a:pt x="7498" y="1722"/>
                  </a:lnTo>
                  <a:lnTo>
                    <a:pt x="7498" y="1747"/>
                  </a:lnTo>
                  <a:lnTo>
                    <a:pt x="7501" y="1770"/>
                  </a:lnTo>
                  <a:lnTo>
                    <a:pt x="7504" y="1795"/>
                  </a:lnTo>
                  <a:lnTo>
                    <a:pt x="7508" y="1818"/>
                  </a:lnTo>
                  <a:lnTo>
                    <a:pt x="7515" y="1840"/>
                  </a:lnTo>
                  <a:lnTo>
                    <a:pt x="7521" y="1863"/>
                  </a:lnTo>
                  <a:lnTo>
                    <a:pt x="7530" y="1885"/>
                  </a:lnTo>
                  <a:lnTo>
                    <a:pt x="7539" y="1906"/>
                  </a:lnTo>
                  <a:lnTo>
                    <a:pt x="7549" y="1927"/>
                  </a:lnTo>
                  <a:lnTo>
                    <a:pt x="7561" y="1946"/>
                  </a:lnTo>
                  <a:lnTo>
                    <a:pt x="7574" y="1965"/>
                  </a:lnTo>
                  <a:lnTo>
                    <a:pt x="7588" y="1984"/>
                  </a:lnTo>
                  <a:lnTo>
                    <a:pt x="7603" y="2002"/>
                  </a:lnTo>
                  <a:lnTo>
                    <a:pt x="7618" y="2018"/>
                  </a:lnTo>
                  <a:lnTo>
                    <a:pt x="7635" y="2034"/>
                  </a:lnTo>
                  <a:lnTo>
                    <a:pt x="7653" y="2049"/>
                  </a:lnTo>
                  <a:lnTo>
                    <a:pt x="7671" y="2064"/>
                  </a:lnTo>
                  <a:lnTo>
                    <a:pt x="7691" y="2077"/>
                  </a:lnTo>
                  <a:lnTo>
                    <a:pt x="7710" y="2090"/>
                  </a:lnTo>
                  <a:lnTo>
                    <a:pt x="7732" y="2102"/>
                  </a:lnTo>
                  <a:lnTo>
                    <a:pt x="7752" y="2112"/>
                  </a:lnTo>
                  <a:lnTo>
                    <a:pt x="7775" y="2122"/>
                  </a:lnTo>
                  <a:lnTo>
                    <a:pt x="7797" y="2131"/>
                  </a:lnTo>
                  <a:lnTo>
                    <a:pt x="7821" y="2139"/>
                  </a:lnTo>
                  <a:lnTo>
                    <a:pt x="7845" y="2145"/>
                  </a:lnTo>
                  <a:lnTo>
                    <a:pt x="7869" y="2151"/>
                  </a:lnTo>
                  <a:lnTo>
                    <a:pt x="7893" y="2155"/>
                  </a:lnTo>
                  <a:lnTo>
                    <a:pt x="7919" y="2158"/>
                  </a:lnTo>
                  <a:lnTo>
                    <a:pt x="7944" y="2160"/>
                  </a:lnTo>
                  <a:lnTo>
                    <a:pt x="7971" y="2160"/>
                  </a:lnTo>
                  <a:lnTo>
                    <a:pt x="8000" y="2160"/>
                  </a:lnTo>
                  <a:lnTo>
                    <a:pt x="8028" y="2158"/>
                  </a:lnTo>
                  <a:lnTo>
                    <a:pt x="8056" y="2154"/>
                  </a:lnTo>
                  <a:lnTo>
                    <a:pt x="8085" y="2148"/>
                  </a:lnTo>
                  <a:lnTo>
                    <a:pt x="8113" y="2142"/>
                  </a:lnTo>
                  <a:lnTo>
                    <a:pt x="8140" y="2134"/>
                  </a:lnTo>
                  <a:lnTo>
                    <a:pt x="8167" y="2126"/>
                  </a:lnTo>
                  <a:lnTo>
                    <a:pt x="8192" y="2117"/>
                  </a:lnTo>
                  <a:lnTo>
                    <a:pt x="8244" y="2097"/>
                  </a:lnTo>
                  <a:lnTo>
                    <a:pt x="8298" y="2073"/>
                  </a:lnTo>
                  <a:lnTo>
                    <a:pt x="8325" y="2060"/>
                  </a:lnTo>
                  <a:lnTo>
                    <a:pt x="8352" y="2047"/>
                  </a:lnTo>
                  <a:lnTo>
                    <a:pt x="8379" y="2033"/>
                  </a:lnTo>
                  <a:lnTo>
                    <a:pt x="8406" y="2019"/>
                  </a:lnTo>
                  <a:lnTo>
                    <a:pt x="8433" y="2003"/>
                  </a:lnTo>
                  <a:lnTo>
                    <a:pt x="8460" y="1988"/>
                  </a:lnTo>
                  <a:lnTo>
                    <a:pt x="8486" y="1971"/>
                  </a:lnTo>
                  <a:lnTo>
                    <a:pt x="8511" y="1954"/>
                  </a:lnTo>
                  <a:lnTo>
                    <a:pt x="8536" y="1936"/>
                  </a:lnTo>
                  <a:lnTo>
                    <a:pt x="8558" y="1917"/>
                  </a:lnTo>
                  <a:lnTo>
                    <a:pt x="8581" y="1898"/>
                  </a:lnTo>
                  <a:lnTo>
                    <a:pt x="8603" y="1878"/>
                  </a:lnTo>
                  <a:lnTo>
                    <a:pt x="8618" y="1863"/>
                  </a:lnTo>
                  <a:lnTo>
                    <a:pt x="8631" y="1849"/>
                  </a:lnTo>
                  <a:lnTo>
                    <a:pt x="8641" y="1836"/>
                  </a:lnTo>
                  <a:lnTo>
                    <a:pt x="8650" y="1824"/>
                  </a:lnTo>
                  <a:lnTo>
                    <a:pt x="8659" y="1811"/>
                  </a:lnTo>
                  <a:lnTo>
                    <a:pt x="8665" y="1800"/>
                  </a:lnTo>
                  <a:lnTo>
                    <a:pt x="8670" y="1788"/>
                  </a:lnTo>
                  <a:lnTo>
                    <a:pt x="8674" y="1776"/>
                  </a:lnTo>
                  <a:lnTo>
                    <a:pt x="8677" y="1764"/>
                  </a:lnTo>
                  <a:lnTo>
                    <a:pt x="8679" y="1750"/>
                  </a:lnTo>
                  <a:lnTo>
                    <a:pt x="8680" y="1737"/>
                  </a:lnTo>
                  <a:lnTo>
                    <a:pt x="8681" y="1722"/>
                  </a:lnTo>
                  <a:lnTo>
                    <a:pt x="8682" y="1690"/>
                  </a:lnTo>
                  <a:lnTo>
                    <a:pt x="8682" y="1652"/>
                  </a:lnTo>
                  <a:lnTo>
                    <a:pt x="8682" y="1582"/>
                  </a:lnTo>
                  <a:lnTo>
                    <a:pt x="8682" y="1512"/>
                  </a:lnTo>
                  <a:lnTo>
                    <a:pt x="8682" y="1442"/>
                  </a:lnTo>
                  <a:lnTo>
                    <a:pt x="8682" y="1373"/>
                  </a:lnTo>
                  <a:lnTo>
                    <a:pt x="8682" y="1303"/>
                  </a:lnTo>
                  <a:lnTo>
                    <a:pt x="8682" y="1233"/>
                  </a:lnTo>
                  <a:lnTo>
                    <a:pt x="8682" y="1163"/>
                  </a:lnTo>
                  <a:lnTo>
                    <a:pt x="8682" y="1094"/>
                  </a:lnTo>
                  <a:lnTo>
                    <a:pt x="8677" y="1069"/>
                  </a:lnTo>
                  <a:lnTo>
                    <a:pt x="8672" y="1047"/>
                  </a:lnTo>
                  <a:lnTo>
                    <a:pt x="8666" y="1024"/>
                  </a:lnTo>
                  <a:lnTo>
                    <a:pt x="8660" y="1002"/>
                  </a:lnTo>
                  <a:lnTo>
                    <a:pt x="8652" y="981"/>
                  </a:lnTo>
                  <a:lnTo>
                    <a:pt x="8645" y="961"/>
                  </a:lnTo>
                  <a:lnTo>
                    <a:pt x="8637" y="940"/>
                  </a:lnTo>
                  <a:lnTo>
                    <a:pt x="8630" y="922"/>
                  </a:lnTo>
                  <a:lnTo>
                    <a:pt x="8621" y="902"/>
                  </a:lnTo>
                  <a:lnTo>
                    <a:pt x="8612" y="885"/>
                  </a:lnTo>
                  <a:lnTo>
                    <a:pt x="8603" y="868"/>
                  </a:lnTo>
                  <a:lnTo>
                    <a:pt x="8593" y="852"/>
                  </a:lnTo>
                  <a:lnTo>
                    <a:pt x="8583" y="836"/>
                  </a:lnTo>
                  <a:lnTo>
                    <a:pt x="8572" y="821"/>
                  </a:lnTo>
                  <a:lnTo>
                    <a:pt x="8562" y="806"/>
                  </a:lnTo>
                  <a:lnTo>
                    <a:pt x="8551" y="792"/>
                  </a:lnTo>
                  <a:lnTo>
                    <a:pt x="8539" y="779"/>
                  </a:lnTo>
                  <a:lnTo>
                    <a:pt x="8527" y="766"/>
                  </a:lnTo>
                  <a:lnTo>
                    <a:pt x="8515" y="754"/>
                  </a:lnTo>
                  <a:lnTo>
                    <a:pt x="8502" y="742"/>
                  </a:lnTo>
                  <a:lnTo>
                    <a:pt x="8489" y="731"/>
                  </a:lnTo>
                  <a:lnTo>
                    <a:pt x="8476" y="720"/>
                  </a:lnTo>
                  <a:lnTo>
                    <a:pt x="8462" y="711"/>
                  </a:lnTo>
                  <a:lnTo>
                    <a:pt x="8448" y="701"/>
                  </a:lnTo>
                  <a:lnTo>
                    <a:pt x="8434" y="692"/>
                  </a:lnTo>
                  <a:lnTo>
                    <a:pt x="8420" y="684"/>
                  </a:lnTo>
                  <a:lnTo>
                    <a:pt x="8405" y="676"/>
                  </a:lnTo>
                  <a:lnTo>
                    <a:pt x="8390" y="669"/>
                  </a:lnTo>
                  <a:lnTo>
                    <a:pt x="8359" y="655"/>
                  </a:lnTo>
                  <a:lnTo>
                    <a:pt x="8326" y="644"/>
                  </a:lnTo>
                  <a:lnTo>
                    <a:pt x="8309" y="639"/>
                  </a:lnTo>
                  <a:lnTo>
                    <a:pt x="8291" y="633"/>
                  </a:lnTo>
                  <a:lnTo>
                    <a:pt x="8271" y="629"/>
                  </a:lnTo>
                  <a:lnTo>
                    <a:pt x="8252" y="626"/>
                  </a:lnTo>
                  <a:lnTo>
                    <a:pt x="8231" y="622"/>
                  </a:lnTo>
                  <a:lnTo>
                    <a:pt x="8210" y="620"/>
                  </a:lnTo>
                  <a:lnTo>
                    <a:pt x="8189" y="618"/>
                  </a:lnTo>
                  <a:lnTo>
                    <a:pt x="8167" y="616"/>
                  </a:lnTo>
                  <a:lnTo>
                    <a:pt x="8144" y="615"/>
                  </a:lnTo>
                  <a:lnTo>
                    <a:pt x="8121" y="615"/>
                  </a:lnTo>
                  <a:lnTo>
                    <a:pt x="8099" y="615"/>
                  </a:lnTo>
                  <a:lnTo>
                    <a:pt x="8075" y="616"/>
                  </a:lnTo>
                  <a:lnTo>
                    <a:pt x="8051" y="617"/>
                  </a:lnTo>
                  <a:lnTo>
                    <a:pt x="8027" y="619"/>
                  </a:lnTo>
                  <a:lnTo>
                    <a:pt x="8002" y="622"/>
                  </a:lnTo>
                  <a:lnTo>
                    <a:pt x="7979" y="626"/>
                  </a:lnTo>
                  <a:lnTo>
                    <a:pt x="7954" y="629"/>
                  </a:lnTo>
                  <a:lnTo>
                    <a:pt x="7929" y="633"/>
                  </a:lnTo>
                  <a:lnTo>
                    <a:pt x="7904" y="639"/>
                  </a:lnTo>
                  <a:lnTo>
                    <a:pt x="7879" y="644"/>
                  </a:lnTo>
                  <a:lnTo>
                    <a:pt x="7855" y="650"/>
                  </a:lnTo>
                  <a:lnTo>
                    <a:pt x="7830" y="658"/>
                  </a:lnTo>
                  <a:lnTo>
                    <a:pt x="7805" y="666"/>
                  </a:lnTo>
                  <a:lnTo>
                    <a:pt x="7780" y="674"/>
                  </a:lnTo>
                  <a:lnTo>
                    <a:pt x="7756" y="683"/>
                  </a:lnTo>
                  <a:lnTo>
                    <a:pt x="7732" y="692"/>
                  </a:lnTo>
                  <a:lnTo>
                    <a:pt x="7708" y="703"/>
                  </a:lnTo>
                  <a:lnTo>
                    <a:pt x="7684" y="714"/>
                  </a:lnTo>
                  <a:lnTo>
                    <a:pt x="7661" y="726"/>
                  </a:lnTo>
                  <a:lnTo>
                    <a:pt x="7638" y="738"/>
                  </a:lnTo>
                  <a:lnTo>
                    <a:pt x="7615" y="752"/>
                  </a:lnTo>
                  <a:lnTo>
                    <a:pt x="7593" y="765"/>
                  </a:lnTo>
                  <a:close/>
                  <a:moveTo>
                    <a:pt x="8352" y="1424"/>
                  </a:moveTo>
                  <a:lnTo>
                    <a:pt x="8353" y="1481"/>
                  </a:lnTo>
                  <a:lnTo>
                    <a:pt x="8354" y="1535"/>
                  </a:lnTo>
                  <a:lnTo>
                    <a:pt x="8355" y="1562"/>
                  </a:lnTo>
                  <a:lnTo>
                    <a:pt x="8354" y="1586"/>
                  </a:lnTo>
                  <a:lnTo>
                    <a:pt x="8352" y="1612"/>
                  </a:lnTo>
                  <a:lnTo>
                    <a:pt x="8350" y="1636"/>
                  </a:lnTo>
                  <a:lnTo>
                    <a:pt x="8346" y="1661"/>
                  </a:lnTo>
                  <a:lnTo>
                    <a:pt x="8339" y="1683"/>
                  </a:lnTo>
                  <a:lnTo>
                    <a:pt x="8335" y="1695"/>
                  </a:lnTo>
                  <a:lnTo>
                    <a:pt x="8331" y="1707"/>
                  </a:lnTo>
                  <a:lnTo>
                    <a:pt x="8325" y="1718"/>
                  </a:lnTo>
                  <a:lnTo>
                    <a:pt x="8320" y="1728"/>
                  </a:lnTo>
                  <a:lnTo>
                    <a:pt x="8313" y="1740"/>
                  </a:lnTo>
                  <a:lnTo>
                    <a:pt x="8306" y="1751"/>
                  </a:lnTo>
                  <a:lnTo>
                    <a:pt x="8298" y="1762"/>
                  </a:lnTo>
                  <a:lnTo>
                    <a:pt x="8290" y="1773"/>
                  </a:lnTo>
                  <a:lnTo>
                    <a:pt x="8280" y="1783"/>
                  </a:lnTo>
                  <a:lnTo>
                    <a:pt x="8270" y="1794"/>
                  </a:lnTo>
                  <a:lnTo>
                    <a:pt x="8259" y="1805"/>
                  </a:lnTo>
                  <a:lnTo>
                    <a:pt x="8246" y="1815"/>
                  </a:lnTo>
                  <a:lnTo>
                    <a:pt x="8235" y="1825"/>
                  </a:lnTo>
                  <a:lnTo>
                    <a:pt x="8222" y="1834"/>
                  </a:lnTo>
                  <a:lnTo>
                    <a:pt x="8208" y="1843"/>
                  </a:lnTo>
                  <a:lnTo>
                    <a:pt x="8194" y="1850"/>
                  </a:lnTo>
                  <a:lnTo>
                    <a:pt x="8180" y="1858"/>
                  </a:lnTo>
                  <a:lnTo>
                    <a:pt x="8165" y="1864"/>
                  </a:lnTo>
                  <a:lnTo>
                    <a:pt x="8150" y="1870"/>
                  </a:lnTo>
                  <a:lnTo>
                    <a:pt x="8135" y="1875"/>
                  </a:lnTo>
                  <a:lnTo>
                    <a:pt x="8120" y="1879"/>
                  </a:lnTo>
                  <a:lnTo>
                    <a:pt x="8104" y="1882"/>
                  </a:lnTo>
                  <a:lnTo>
                    <a:pt x="8089" y="1886"/>
                  </a:lnTo>
                  <a:lnTo>
                    <a:pt x="8074" y="1888"/>
                  </a:lnTo>
                  <a:lnTo>
                    <a:pt x="8058" y="1889"/>
                  </a:lnTo>
                  <a:lnTo>
                    <a:pt x="8042" y="1889"/>
                  </a:lnTo>
                  <a:lnTo>
                    <a:pt x="8027" y="1888"/>
                  </a:lnTo>
                  <a:lnTo>
                    <a:pt x="8012" y="1887"/>
                  </a:lnTo>
                  <a:lnTo>
                    <a:pt x="7998" y="1885"/>
                  </a:lnTo>
                  <a:lnTo>
                    <a:pt x="7983" y="1881"/>
                  </a:lnTo>
                  <a:lnTo>
                    <a:pt x="7969" y="1877"/>
                  </a:lnTo>
                  <a:lnTo>
                    <a:pt x="7956" y="1872"/>
                  </a:lnTo>
                  <a:lnTo>
                    <a:pt x="7943" y="1865"/>
                  </a:lnTo>
                  <a:lnTo>
                    <a:pt x="7930" y="1859"/>
                  </a:lnTo>
                  <a:lnTo>
                    <a:pt x="7918" y="1850"/>
                  </a:lnTo>
                  <a:lnTo>
                    <a:pt x="7906" y="1840"/>
                  </a:lnTo>
                  <a:lnTo>
                    <a:pt x="7896" y="1831"/>
                  </a:lnTo>
                  <a:lnTo>
                    <a:pt x="7886" y="1820"/>
                  </a:lnTo>
                  <a:lnTo>
                    <a:pt x="7877" y="1807"/>
                  </a:lnTo>
                  <a:lnTo>
                    <a:pt x="7869" y="1794"/>
                  </a:lnTo>
                  <a:lnTo>
                    <a:pt x="7861" y="1779"/>
                  </a:lnTo>
                  <a:lnTo>
                    <a:pt x="7855" y="1764"/>
                  </a:lnTo>
                  <a:lnTo>
                    <a:pt x="7849" y="1747"/>
                  </a:lnTo>
                  <a:lnTo>
                    <a:pt x="7845" y="1728"/>
                  </a:lnTo>
                  <a:lnTo>
                    <a:pt x="7843" y="1718"/>
                  </a:lnTo>
                  <a:lnTo>
                    <a:pt x="7842" y="1707"/>
                  </a:lnTo>
                  <a:lnTo>
                    <a:pt x="7842" y="1695"/>
                  </a:lnTo>
                  <a:lnTo>
                    <a:pt x="7842" y="1682"/>
                  </a:lnTo>
                  <a:lnTo>
                    <a:pt x="7843" y="1669"/>
                  </a:lnTo>
                  <a:lnTo>
                    <a:pt x="7844" y="1656"/>
                  </a:lnTo>
                  <a:lnTo>
                    <a:pt x="7847" y="1642"/>
                  </a:lnTo>
                  <a:lnTo>
                    <a:pt x="7850" y="1629"/>
                  </a:lnTo>
                  <a:lnTo>
                    <a:pt x="7857" y="1612"/>
                  </a:lnTo>
                  <a:lnTo>
                    <a:pt x="7864" y="1596"/>
                  </a:lnTo>
                  <a:lnTo>
                    <a:pt x="7873" y="1581"/>
                  </a:lnTo>
                  <a:lnTo>
                    <a:pt x="7883" y="1566"/>
                  </a:lnTo>
                  <a:lnTo>
                    <a:pt x="7893" y="1553"/>
                  </a:lnTo>
                  <a:lnTo>
                    <a:pt x="7905" y="1540"/>
                  </a:lnTo>
                  <a:lnTo>
                    <a:pt x="7917" y="1528"/>
                  </a:lnTo>
                  <a:lnTo>
                    <a:pt x="7931" y="1517"/>
                  </a:lnTo>
                  <a:lnTo>
                    <a:pt x="7945" y="1507"/>
                  </a:lnTo>
                  <a:lnTo>
                    <a:pt x="7960" y="1497"/>
                  </a:lnTo>
                  <a:lnTo>
                    <a:pt x="7977" y="1488"/>
                  </a:lnTo>
                  <a:lnTo>
                    <a:pt x="7993" y="1480"/>
                  </a:lnTo>
                  <a:lnTo>
                    <a:pt x="8010" y="1472"/>
                  </a:lnTo>
                  <a:lnTo>
                    <a:pt x="8027" y="1466"/>
                  </a:lnTo>
                  <a:lnTo>
                    <a:pt x="8046" y="1459"/>
                  </a:lnTo>
                  <a:lnTo>
                    <a:pt x="8064" y="1454"/>
                  </a:lnTo>
                  <a:lnTo>
                    <a:pt x="8101" y="1444"/>
                  </a:lnTo>
                  <a:lnTo>
                    <a:pt x="8138" y="1437"/>
                  </a:lnTo>
                  <a:lnTo>
                    <a:pt x="8177" y="1431"/>
                  </a:lnTo>
                  <a:lnTo>
                    <a:pt x="8215" y="1427"/>
                  </a:lnTo>
                  <a:lnTo>
                    <a:pt x="8252" y="1425"/>
                  </a:lnTo>
                  <a:lnTo>
                    <a:pt x="8287" y="1423"/>
                  </a:lnTo>
                  <a:lnTo>
                    <a:pt x="8321" y="1423"/>
                  </a:lnTo>
                  <a:lnTo>
                    <a:pt x="8352" y="1424"/>
                  </a:lnTo>
                  <a:close/>
                  <a:moveTo>
                    <a:pt x="5342" y="1496"/>
                  </a:moveTo>
                  <a:lnTo>
                    <a:pt x="5342" y="655"/>
                  </a:lnTo>
                  <a:lnTo>
                    <a:pt x="5689" y="655"/>
                  </a:lnTo>
                  <a:lnTo>
                    <a:pt x="5689" y="1518"/>
                  </a:lnTo>
                  <a:lnTo>
                    <a:pt x="5689" y="1537"/>
                  </a:lnTo>
                  <a:lnTo>
                    <a:pt x="5690" y="1554"/>
                  </a:lnTo>
                  <a:lnTo>
                    <a:pt x="5693" y="1571"/>
                  </a:lnTo>
                  <a:lnTo>
                    <a:pt x="5695" y="1588"/>
                  </a:lnTo>
                  <a:lnTo>
                    <a:pt x="5698" y="1606"/>
                  </a:lnTo>
                  <a:lnTo>
                    <a:pt x="5701" y="1622"/>
                  </a:lnTo>
                  <a:lnTo>
                    <a:pt x="5706" y="1638"/>
                  </a:lnTo>
                  <a:lnTo>
                    <a:pt x="5711" y="1654"/>
                  </a:lnTo>
                  <a:lnTo>
                    <a:pt x="5716" y="1669"/>
                  </a:lnTo>
                  <a:lnTo>
                    <a:pt x="5722" y="1684"/>
                  </a:lnTo>
                  <a:lnTo>
                    <a:pt x="5728" y="1698"/>
                  </a:lnTo>
                  <a:lnTo>
                    <a:pt x="5736" y="1712"/>
                  </a:lnTo>
                  <a:lnTo>
                    <a:pt x="5743" y="1726"/>
                  </a:lnTo>
                  <a:lnTo>
                    <a:pt x="5751" y="1739"/>
                  </a:lnTo>
                  <a:lnTo>
                    <a:pt x="5760" y="1752"/>
                  </a:lnTo>
                  <a:lnTo>
                    <a:pt x="5768" y="1764"/>
                  </a:lnTo>
                  <a:lnTo>
                    <a:pt x="5778" y="1776"/>
                  </a:lnTo>
                  <a:lnTo>
                    <a:pt x="5788" y="1787"/>
                  </a:lnTo>
                  <a:lnTo>
                    <a:pt x="5798" y="1797"/>
                  </a:lnTo>
                  <a:lnTo>
                    <a:pt x="5808" y="1807"/>
                  </a:lnTo>
                  <a:lnTo>
                    <a:pt x="5819" y="1816"/>
                  </a:lnTo>
                  <a:lnTo>
                    <a:pt x="5831" y="1824"/>
                  </a:lnTo>
                  <a:lnTo>
                    <a:pt x="5843" y="1832"/>
                  </a:lnTo>
                  <a:lnTo>
                    <a:pt x="5855" y="1838"/>
                  </a:lnTo>
                  <a:lnTo>
                    <a:pt x="5866" y="1845"/>
                  </a:lnTo>
                  <a:lnTo>
                    <a:pt x="5878" y="1850"/>
                  </a:lnTo>
                  <a:lnTo>
                    <a:pt x="5891" y="1856"/>
                  </a:lnTo>
                  <a:lnTo>
                    <a:pt x="5904" y="1859"/>
                  </a:lnTo>
                  <a:lnTo>
                    <a:pt x="5917" y="1862"/>
                  </a:lnTo>
                  <a:lnTo>
                    <a:pt x="5931" y="1864"/>
                  </a:lnTo>
                  <a:lnTo>
                    <a:pt x="5944" y="1866"/>
                  </a:lnTo>
                  <a:lnTo>
                    <a:pt x="5958" y="1866"/>
                  </a:lnTo>
                  <a:lnTo>
                    <a:pt x="5984" y="1866"/>
                  </a:lnTo>
                  <a:lnTo>
                    <a:pt x="5999" y="1865"/>
                  </a:lnTo>
                  <a:lnTo>
                    <a:pt x="6014" y="1864"/>
                  </a:lnTo>
                  <a:lnTo>
                    <a:pt x="6029" y="1862"/>
                  </a:lnTo>
                  <a:lnTo>
                    <a:pt x="6043" y="1859"/>
                  </a:lnTo>
                  <a:lnTo>
                    <a:pt x="6057" y="1854"/>
                  </a:lnTo>
                  <a:lnTo>
                    <a:pt x="6071" y="1849"/>
                  </a:lnTo>
                  <a:lnTo>
                    <a:pt x="6086" y="1843"/>
                  </a:lnTo>
                  <a:lnTo>
                    <a:pt x="6098" y="1836"/>
                  </a:lnTo>
                  <a:lnTo>
                    <a:pt x="6111" y="1829"/>
                  </a:lnTo>
                  <a:lnTo>
                    <a:pt x="6124" y="1820"/>
                  </a:lnTo>
                  <a:lnTo>
                    <a:pt x="6137" y="1811"/>
                  </a:lnTo>
                  <a:lnTo>
                    <a:pt x="6149" y="1801"/>
                  </a:lnTo>
                  <a:lnTo>
                    <a:pt x="6160" y="1790"/>
                  </a:lnTo>
                  <a:lnTo>
                    <a:pt x="6172" y="1779"/>
                  </a:lnTo>
                  <a:lnTo>
                    <a:pt x="6183" y="1767"/>
                  </a:lnTo>
                  <a:lnTo>
                    <a:pt x="6192" y="1754"/>
                  </a:lnTo>
                  <a:lnTo>
                    <a:pt x="6202" y="1741"/>
                  </a:lnTo>
                  <a:lnTo>
                    <a:pt x="6212" y="1727"/>
                  </a:lnTo>
                  <a:lnTo>
                    <a:pt x="6220" y="1712"/>
                  </a:lnTo>
                  <a:lnTo>
                    <a:pt x="6229" y="1698"/>
                  </a:lnTo>
                  <a:lnTo>
                    <a:pt x="6237" y="1682"/>
                  </a:lnTo>
                  <a:lnTo>
                    <a:pt x="6243" y="1666"/>
                  </a:lnTo>
                  <a:lnTo>
                    <a:pt x="6250" y="1650"/>
                  </a:lnTo>
                  <a:lnTo>
                    <a:pt x="6256" y="1633"/>
                  </a:lnTo>
                  <a:lnTo>
                    <a:pt x="6261" y="1615"/>
                  </a:lnTo>
                  <a:lnTo>
                    <a:pt x="6266" y="1598"/>
                  </a:lnTo>
                  <a:lnTo>
                    <a:pt x="6270" y="1580"/>
                  </a:lnTo>
                  <a:lnTo>
                    <a:pt x="6273" y="1562"/>
                  </a:lnTo>
                  <a:lnTo>
                    <a:pt x="6275" y="1543"/>
                  </a:lnTo>
                  <a:lnTo>
                    <a:pt x="6278" y="1524"/>
                  </a:lnTo>
                  <a:lnTo>
                    <a:pt x="6279" y="1504"/>
                  </a:lnTo>
                  <a:lnTo>
                    <a:pt x="6280" y="1485"/>
                  </a:lnTo>
                  <a:lnTo>
                    <a:pt x="6280" y="655"/>
                  </a:lnTo>
                  <a:lnTo>
                    <a:pt x="6627" y="655"/>
                  </a:lnTo>
                  <a:lnTo>
                    <a:pt x="6627" y="1601"/>
                  </a:lnTo>
                  <a:lnTo>
                    <a:pt x="6627" y="1642"/>
                  </a:lnTo>
                  <a:lnTo>
                    <a:pt x="6625" y="1680"/>
                  </a:lnTo>
                  <a:lnTo>
                    <a:pt x="6624" y="1697"/>
                  </a:lnTo>
                  <a:lnTo>
                    <a:pt x="6622" y="1714"/>
                  </a:lnTo>
                  <a:lnTo>
                    <a:pt x="6619" y="1732"/>
                  </a:lnTo>
                  <a:lnTo>
                    <a:pt x="6614" y="1748"/>
                  </a:lnTo>
                  <a:lnTo>
                    <a:pt x="6610" y="1764"/>
                  </a:lnTo>
                  <a:lnTo>
                    <a:pt x="6604" y="1780"/>
                  </a:lnTo>
                  <a:lnTo>
                    <a:pt x="6596" y="1795"/>
                  </a:lnTo>
                  <a:lnTo>
                    <a:pt x="6587" y="1810"/>
                  </a:lnTo>
                  <a:lnTo>
                    <a:pt x="6578" y="1825"/>
                  </a:lnTo>
                  <a:lnTo>
                    <a:pt x="6566" y="1840"/>
                  </a:lnTo>
                  <a:lnTo>
                    <a:pt x="6553" y="1854"/>
                  </a:lnTo>
                  <a:lnTo>
                    <a:pt x="6538" y="1870"/>
                  </a:lnTo>
                  <a:lnTo>
                    <a:pt x="6504" y="1899"/>
                  </a:lnTo>
                  <a:lnTo>
                    <a:pt x="6469" y="1927"/>
                  </a:lnTo>
                  <a:lnTo>
                    <a:pt x="6432" y="1954"/>
                  </a:lnTo>
                  <a:lnTo>
                    <a:pt x="6392" y="1979"/>
                  </a:lnTo>
                  <a:lnTo>
                    <a:pt x="6351" y="2005"/>
                  </a:lnTo>
                  <a:lnTo>
                    <a:pt x="6309" y="2029"/>
                  </a:lnTo>
                  <a:lnTo>
                    <a:pt x="6266" y="2052"/>
                  </a:lnTo>
                  <a:lnTo>
                    <a:pt x="6222" y="2073"/>
                  </a:lnTo>
                  <a:lnTo>
                    <a:pt x="6176" y="2091"/>
                  </a:lnTo>
                  <a:lnTo>
                    <a:pt x="6130" y="2109"/>
                  </a:lnTo>
                  <a:lnTo>
                    <a:pt x="6107" y="2117"/>
                  </a:lnTo>
                  <a:lnTo>
                    <a:pt x="6083" y="2124"/>
                  </a:lnTo>
                  <a:lnTo>
                    <a:pt x="6061" y="2130"/>
                  </a:lnTo>
                  <a:lnTo>
                    <a:pt x="6038" y="2137"/>
                  </a:lnTo>
                  <a:lnTo>
                    <a:pt x="6014" y="2142"/>
                  </a:lnTo>
                  <a:lnTo>
                    <a:pt x="5992" y="2147"/>
                  </a:lnTo>
                  <a:lnTo>
                    <a:pt x="5968" y="2152"/>
                  </a:lnTo>
                  <a:lnTo>
                    <a:pt x="5945" y="2155"/>
                  </a:lnTo>
                  <a:lnTo>
                    <a:pt x="5923" y="2157"/>
                  </a:lnTo>
                  <a:lnTo>
                    <a:pt x="5900" y="2159"/>
                  </a:lnTo>
                  <a:lnTo>
                    <a:pt x="5878" y="2161"/>
                  </a:lnTo>
                  <a:lnTo>
                    <a:pt x="5856" y="2161"/>
                  </a:lnTo>
                  <a:lnTo>
                    <a:pt x="5823" y="2160"/>
                  </a:lnTo>
                  <a:lnTo>
                    <a:pt x="5793" y="2158"/>
                  </a:lnTo>
                  <a:lnTo>
                    <a:pt x="5763" y="2153"/>
                  </a:lnTo>
                  <a:lnTo>
                    <a:pt x="5734" y="2146"/>
                  </a:lnTo>
                  <a:lnTo>
                    <a:pt x="5706" y="2138"/>
                  </a:lnTo>
                  <a:lnTo>
                    <a:pt x="5678" y="2127"/>
                  </a:lnTo>
                  <a:lnTo>
                    <a:pt x="5652" y="2115"/>
                  </a:lnTo>
                  <a:lnTo>
                    <a:pt x="5627" y="2101"/>
                  </a:lnTo>
                  <a:lnTo>
                    <a:pt x="5603" y="2086"/>
                  </a:lnTo>
                  <a:lnTo>
                    <a:pt x="5579" y="2069"/>
                  </a:lnTo>
                  <a:lnTo>
                    <a:pt x="5558" y="2052"/>
                  </a:lnTo>
                  <a:lnTo>
                    <a:pt x="5536" y="2031"/>
                  </a:lnTo>
                  <a:lnTo>
                    <a:pt x="5516" y="2011"/>
                  </a:lnTo>
                  <a:lnTo>
                    <a:pt x="5497" y="1989"/>
                  </a:lnTo>
                  <a:lnTo>
                    <a:pt x="5479" y="1966"/>
                  </a:lnTo>
                  <a:lnTo>
                    <a:pt x="5462" y="1943"/>
                  </a:lnTo>
                  <a:lnTo>
                    <a:pt x="5447" y="1918"/>
                  </a:lnTo>
                  <a:lnTo>
                    <a:pt x="5431" y="1892"/>
                  </a:lnTo>
                  <a:lnTo>
                    <a:pt x="5417" y="1866"/>
                  </a:lnTo>
                  <a:lnTo>
                    <a:pt x="5406" y="1839"/>
                  </a:lnTo>
                  <a:lnTo>
                    <a:pt x="5394" y="1812"/>
                  </a:lnTo>
                  <a:lnTo>
                    <a:pt x="5383" y="1784"/>
                  </a:lnTo>
                  <a:lnTo>
                    <a:pt x="5374" y="1755"/>
                  </a:lnTo>
                  <a:lnTo>
                    <a:pt x="5366" y="1727"/>
                  </a:lnTo>
                  <a:lnTo>
                    <a:pt x="5359" y="1698"/>
                  </a:lnTo>
                  <a:lnTo>
                    <a:pt x="5353" y="1669"/>
                  </a:lnTo>
                  <a:lnTo>
                    <a:pt x="5348" y="1640"/>
                  </a:lnTo>
                  <a:lnTo>
                    <a:pt x="5344" y="1611"/>
                  </a:lnTo>
                  <a:lnTo>
                    <a:pt x="5342" y="1582"/>
                  </a:lnTo>
                  <a:lnTo>
                    <a:pt x="5341" y="1553"/>
                  </a:lnTo>
                  <a:lnTo>
                    <a:pt x="5341" y="1524"/>
                  </a:lnTo>
                  <a:lnTo>
                    <a:pt x="5342" y="1496"/>
                  </a:lnTo>
                  <a:close/>
                  <a:moveTo>
                    <a:pt x="3114" y="667"/>
                  </a:moveTo>
                  <a:lnTo>
                    <a:pt x="3131" y="677"/>
                  </a:lnTo>
                  <a:lnTo>
                    <a:pt x="3150" y="687"/>
                  </a:lnTo>
                  <a:lnTo>
                    <a:pt x="3167" y="699"/>
                  </a:lnTo>
                  <a:lnTo>
                    <a:pt x="3183" y="711"/>
                  </a:lnTo>
                  <a:lnTo>
                    <a:pt x="3199" y="724"/>
                  </a:lnTo>
                  <a:lnTo>
                    <a:pt x="3215" y="737"/>
                  </a:lnTo>
                  <a:lnTo>
                    <a:pt x="3231" y="751"/>
                  </a:lnTo>
                  <a:lnTo>
                    <a:pt x="3246" y="766"/>
                  </a:lnTo>
                  <a:lnTo>
                    <a:pt x="3261" y="781"/>
                  </a:lnTo>
                  <a:lnTo>
                    <a:pt x="3275" y="796"/>
                  </a:lnTo>
                  <a:lnTo>
                    <a:pt x="3289" y="812"/>
                  </a:lnTo>
                  <a:lnTo>
                    <a:pt x="3302" y="829"/>
                  </a:lnTo>
                  <a:lnTo>
                    <a:pt x="3315" y="846"/>
                  </a:lnTo>
                  <a:lnTo>
                    <a:pt x="3327" y="865"/>
                  </a:lnTo>
                  <a:lnTo>
                    <a:pt x="3339" y="883"/>
                  </a:lnTo>
                  <a:lnTo>
                    <a:pt x="3349" y="901"/>
                  </a:lnTo>
                  <a:lnTo>
                    <a:pt x="3360" y="921"/>
                  </a:lnTo>
                  <a:lnTo>
                    <a:pt x="3370" y="941"/>
                  </a:lnTo>
                  <a:lnTo>
                    <a:pt x="3380" y="961"/>
                  </a:lnTo>
                  <a:lnTo>
                    <a:pt x="3388" y="982"/>
                  </a:lnTo>
                  <a:lnTo>
                    <a:pt x="3397" y="1003"/>
                  </a:lnTo>
                  <a:lnTo>
                    <a:pt x="3404" y="1024"/>
                  </a:lnTo>
                  <a:lnTo>
                    <a:pt x="3411" y="1046"/>
                  </a:lnTo>
                  <a:lnTo>
                    <a:pt x="3417" y="1068"/>
                  </a:lnTo>
                  <a:lnTo>
                    <a:pt x="3423" y="1091"/>
                  </a:lnTo>
                  <a:lnTo>
                    <a:pt x="3427" y="1114"/>
                  </a:lnTo>
                  <a:lnTo>
                    <a:pt x="3431" y="1136"/>
                  </a:lnTo>
                  <a:lnTo>
                    <a:pt x="3435" y="1160"/>
                  </a:lnTo>
                  <a:lnTo>
                    <a:pt x="3438" y="1184"/>
                  </a:lnTo>
                  <a:lnTo>
                    <a:pt x="3440" y="1207"/>
                  </a:lnTo>
                  <a:lnTo>
                    <a:pt x="3441" y="1232"/>
                  </a:lnTo>
                  <a:lnTo>
                    <a:pt x="3441" y="1256"/>
                  </a:lnTo>
                  <a:lnTo>
                    <a:pt x="3441" y="2137"/>
                  </a:lnTo>
                  <a:lnTo>
                    <a:pt x="3092" y="2137"/>
                  </a:lnTo>
                  <a:lnTo>
                    <a:pt x="3092" y="1255"/>
                  </a:lnTo>
                  <a:lnTo>
                    <a:pt x="3092" y="1236"/>
                  </a:lnTo>
                  <a:lnTo>
                    <a:pt x="3091" y="1219"/>
                  </a:lnTo>
                  <a:lnTo>
                    <a:pt x="3090" y="1202"/>
                  </a:lnTo>
                  <a:lnTo>
                    <a:pt x="3087" y="1185"/>
                  </a:lnTo>
                  <a:lnTo>
                    <a:pt x="3085" y="1168"/>
                  </a:lnTo>
                  <a:lnTo>
                    <a:pt x="3081" y="1151"/>
                  </a:lnTo>
                  <a:lnTo>
                    <a:pt x="3076" y="1135"/>
                  </a:lnTo>
                  <a:lnTo>
                    <a:pt x="3072" y="1120"/>
                  </a:lnTo>
                  <a:lnTo>
                    <a:pt x="3067" y="1105"/>
                  </a:lnTo>
                  <a:lnTo>
                    <a:pt x="3060" y="1090"/>
                  </a:lnTo>
                  <a:lnTo>
                    <a:pt x="3054" y="1075"/>
                  </a:lnTo>
                  <a:lnTo>
                    <a:pt x="3047" y="1061"/>
                  </a:lnTo>
                  <a:lnTo>
                    <a:pt x="3040" y="1047"/>
                  </a:lnTo>
                  <a:lnTo>
                    <a:pt x="3031" y="1034"/>
                  </a:lnTo>
                  <a:lnTo>
                    <a:pt x="3023" y="1022"/>
                  </a:lnTo>
                  <a:lnTo>
                    <a:pt x="3014" y="1009"/>
                  </a:lnTo>
                  <a:lnTo>
                    <a:pt x="3005" y="998"/>
                  </a:lnTo>
                  <a:lnTo>
                    <a:pt x="2995" y="986"/>
                  </a:lnTo>
                  <a:lnTo>
                    <a:pt x="2984" y="977"/>
                  </a:lnTo>
                  <a:lnTo>
                    <a:pt x="2974" y="967"/>
                  </a:lnTo>
                  <a:lnTo>
                    <a:pt x="2963" y="957"/>
                  </a:lnTo>
                  <a:lnTo>
                    <a:pt x="2952" y="950"/>
                  </a:lnTo>
                  <a:lnTo>
                    <a:pt x="2940" y="941"/>
                  </a:lnTo>
                  <a:lnTo>
                    <a:pt x="2928" y="935"/>
                  </a:lnTo>
                  <a:lnTo>
                    <a:pt x="2916" y="928"/>
                  </a:lnTo>
                  <a:lnTo>
                    <a:pt x="2904" y="923"/>
                  </a:lnTo>
                  <a:lnTo>
                    <a:pt x="2891" y="919"/>
                  </a:lnTo>
                  <a:lnTo>
                    <a:pt x="2878" y="914"/>
                  </a:lnTo>
                  <a:lnTo>
                    <a:pt x="2865" y="911"/>
                  </a:lnTo>
                  <a:lnTo>
                    <a:pt x="2852" y="909"/>
                  </a:lnTo>
                  <a:lnTo>
                    <a:pt x="2838" y="908"/>
                  </a:lnTo>
                  <a:lnTo>
                    <a:pt x="2824" y="908"/>
                  </a:lnTo>
                  <a:lnTo>
                    <a:pt x="2798" y="908"/>
                  </a:lnTo>
                  <a:lnTo>
                    <a:pt x="2783" y="908"/>
                  </a:lnTo>
                  <a:lnTo>
                    <a:pt x="2768" y="909"/>
                  </a:lnTo>
                  <a:lnTo>
                    <a:pt x="2753" y="912"/>
                  </a:lnTo>
                  <a:lnTo>
                    <a:pt x="2738" y="915"/>
                  </a:lnTo>
                  <a:lnTo>
                    <a:pt x="2724" y="920"/>
                  </a:lnTo>
                  <a:lnTo>
                    <a:pt x="2710" y="925"/>
                  </a:lnTo>
                  <a:lnTo>
                    <a:pt x="2697" y="930"/>
                  </a:lnTo>
                  <a:lnTo>
                    <a:pt x="2683" y="937"/>
                  </a:lnTo>
                  <a:lnTo>
                    <a:pt x="2670" y="946"/>
                  </a:lnTo>
                  <a:lnTo>
                    <a:pt x="2657" y="953"/>
                  </a:lnTo>
                  <a:lnTo>
                    <a:pt x="2646" y="963"/>
                  </a:lnTo>
                  <a:lnTo>
                    <a:pt x="2634" y="972"/>
                  </a:lnTo>
                  <a:lnTo>
                    <a:pt x="2622" y="983"/>
                  </a:lnTo>
                  <a:lnTo>
                    <a:pt x="2611" y="995"/>
                  </a:lnTo>
                  <a:lnTo>
                    <a:pt x="2600" y="1007"/>
                  </a:lnTo>
                  <a:lnTo>
                    <a:pt x="2589" y="1019"/>
                  </a:lnTo>
                  <a:lnTo>
                    <a:pt x="2580" y="1033"/>
                  </a:lnTo>
                  <a:lnTo>
                    <a:pt x="2571" y="1047"/>
                  </a:lnTo>
                  <a:lnTo>
                    <a:pt x="2562" y="1061"/>
                  </a:lnTo>
                  <a:lnTo>
                    <a:pt x="2554" y="1076"/>
                  </a:lnTo>
                  <a:lnTo>
                    <a:pt x="2546" y="1091"/>
                  </a:lnTo>
                  <a:lnTo>
                    <a:pt x="2539" y="1107"/>
                  </a:lnTo>
                  <a:lnTo>
                    <a:pt x="2532" y="1123"/>
                  </a:lnTo>
                  <a:lnTo>
                    <a:pt x="2527" y="1140"/>
                  </a:lnTo>
                  <a:lnTo>
                    <a:pt x="2521" y="1158"/>
                  </a:lnTo>
                  <a:lnTo>
                    <a:pt x="2516" y="1175"/>
                  </a:lnTo>
                  <a:lnTo>
                    <a:pt x="2513" y="1193"/>
                  </a:lnTo>
                  <a:lnTo>
                    <a:pt x="2510" y="1212"/>
                  </a:lnTo>
                  <a:lnTo>
                    <a:pt x="2506" y="1231"/>
                  </a:lnTo>
                  <a:lnTo>
                    <a:pt x="2505" y="1249"/>
                  </a:lnTo>
                  <a:lnTo>
                    <a:pt x="2503" y="1269"/>
                  </a:lnTo>
                  <a:lnTo>
                    <a:pt x="2503" y="1288"/>
                  </a:lnTo>
                  <a:lnTo>
                    <a:pt x="2503" y="2137"/>
                  </a:lnTo>
                  <a:lnTo>
                    <a:pt x="2156" y="2137"/>
                  </a:lnTo>
                  <a:lnTo>
                    <a:pt x="2156" y="1149"/>
                  </a:lnTo>
                  <a:lnTo>
                    <a:pt x="2156" y="1110"/>
                  </a:lnTo>
                  <a:lnTo>
                    <a:pt x="2159" y="1074"/>
                  </a:lnTo>
                  <a:lnTo>
                    <a:pt x="2161" y="1058"/>
                  </a:lnTo>
                  <a:lnTo>
                    <a:pt x="2164" y="1041"/>
                  </a:lnTo>
                  <a:lnTo>
                    <a:pt x="2167" y="1026"/>
                  </a:lnTo>
                  <a:lnTo>
                    <a:pt x="2173" y="1011"/>
                  </a:lnTo>
                  <a:lnTo>
                    <a:pt x="2178" y="996"/>
                  </a:lnTo>
                  <a:lnTo>
                    <a:pt x="2186" y="982"/>
                  </a:lnTo>
                  <a:lnTo>
                    <a:pt x="2193" y="968"/>
                  </a:lnTo>
                  <a:lnTo>
                    <a:pt x="2203" y="954"/>
                  </a:lnTo>
                  <a:lnTo>
                    <a:pt x="2214" y="940"/>
                  </a:lnTo>
                  <a:lnTo>
                    <a:pt x="2226" y="926"/>
                  </a:lnTo>
                  <a:lnTo>
                    <a:pt x="2240" y="911"/>
                  </a:lnTo>
                  <a:lnTo>
                    <a:pt x="2255" y="897"/>
                  </a:lnTo>
                  <a:lnTo>
                    <a:pt x="2274" y="880"/>
                  </a:lnTo>
                  <a:lnTo>
                    <a:pt x="2295" y="864"/>
                  </a:lnTo>
                  <a:lnTo>
                    <a:pt x="2316" y="846"/>
                  </a:lnTo>
                  <a:lnTo>
                    <a:pt x="2340" y="830"/>
                  </a:lnTo>
                  <a:lnTo>
                    <a:pt x="2364" y="814"/>
                  </a:lnTo>
                  <a:lnTo>
                    <a:pt x="2390" y="798"/>
                  </a:lnTo>
                  <a:lnTo>
                    <a:pt x="2416" y="782"/>
                  </a:lnTo>
                  <a:lnTo>
                    <a:pt x="2444" y="767"/>
                  </a:lnTo>
                  <a:lnTo>
                    <a:pt x="2472" y="752"/>
                  </a:lnTo>
                  <a:lnTo>
                    <a:pt x="2501" y="737"/>
                  </a:lnTo>
                  <a:lnTo>
                    <a:pt x="2530" y="723"/>
                  </a:lnTo>
                  <a:lnTo>
                    <a:pt x="2560" y="709"/>
                  </a:lnTo>
                  <a:lnTo>
                    <a:pt x="2592" y="696"/>
                  </a:lnTo>
                  <a:lnTo>
                    <a:pt x="2623" y="683"/>
                  </a:lnTo>
                  <a:lnTo>
                    <a:pt x="2654" y="671"/>
                  </a:lnTo>
                  <a:lnTo>
                    <a:pt x="2685" y="660"/>
                  </a:lnTo>
                  <a:lnTo>
                    <a:pt x="2715" y="650"/>
                  </a:lnTo>
                  <a:lnTo>
                    <a:pt x="2742" y="642"/>
                  </a:lnTo>
                  <a:lnTo>
                    <a:pt x="2770" y="634"/>
                  </a:lnTo>
                  <a:lnTo>
                    <a:pt x="2796" y="628"/>
                  </a:lnTo>
                  <a:lnTo>
                    <a:pt x="2823" y="622"/>
                  </a:lnTo>
                  <a:lnTo>
                    <a:pt x="2848" y="618"/>
                  </a:lnTo>
                  <a:lnTo>
                    <a:pt x="2875" y="616"/>
                  </a:lnTo>
                  <a:lnTo>
                    <a:pt x="2901" y="615"/>
                  </a:lnTo>
                  <a:lnTo>
                    <a:pt x="2927" y="615"/>
                  </a:lnTo>
                  <a:lnTo>
                    <a:pt x="2953" y="616"/>
                  </a:lnTo>
                  <a:lnTo>
                    <a:pt x="2979" y="620"/>
                  </a:lnTo>
                  <a:lnTo>
                    <a:pt x="3005" y="626"/>
                  </a:lnTo>
                  <a:lnTo>
                    <a:pt x="3032" y="632"/>
                  </a:lnTo>
                  <a:lnTo>
                    <a:pt x="3059" y="642"/>
                  </a:lnTo>
                  <a:lnTo>
                    <a:pt x="3086" y="654"/>
                  </a:lnTo>
                  <a:lnTo>
                    <a:pt x="3114" y="667"/>
                  </a:lnTo>
                  <a:close/>
                  <a:moveTo>
                    <a:pt x="6872" y="0"/>
                  </a:moveTo>
                  <a:lnTo>
                    <a:pt x="7238" y="0"/>
                  </a:lnTo>
                  <a:lnTo>
                    <a:pt x="7238" y="1998"/>
                  </a:lnTo>
                  <a:lnTo>
                    <a:pt x="6931" y="2146"/>
                  </a:lnTo>
                  <a:lnTo>
                    <a:pt x="6872" y="2146"/>
                  </a:lnTo>
                  <a:lnTo>
                    <a:pt x="6872" y="0"/>
                  </a:lnTo>
                  <a:close/>
                  <a:moveTo>
                    <a:pt x="1890" y="169"/>
                  </a:moveTo>
                  <a:lnTo>
                    <a:pt x="1890" y="490"/>
                  </a:lnTo>
                  <a:lnTo>
                    <a:pt x="1847" y="510"/>
                  </a:lnTo>
                  <a:lnTo>
                    <a:pt x="1803" y="531"/>
                  </a:lnTo>
                  <a:lnTo>
                    <a:pt x="1759" y="552"/>
                  </a:lnTo>
                  <a:lnTo>
                    <a:pt x="1715" y="574"/>
                  </a:lnTo>
                  <a:lnTo>
                    <a:pt x="1671" y="596"/>
                  </a:lnTo>
                  <a:lnTo>
                    <a:pt x="1628" y="617"/>
                  </a:lnTo>
                  <a:lnTo>
                    <a:pt x="1583" y="638"/>
                  </a:lnTo>
                  <a:lnTo>
                    <a:pt x="1540" y="658"/>
                  </a:lnTo>
                  <a:lnTo>
                    <a:pt x="1540" y="323"/>
                  </a:lnTo>
                  <a:lnTo>
                    <a:pt x="1583" y="305"/>
                  </a:lnTo>
                  <a:lnTo>
                    <a:pt x="1628" y="285"/>
                  </a:lnTo>
                  <a:lnTo>
                    <a:pt x="1671" y="266"/>
                  </a:lnTo>
                  <a:lnTo>
                    <a:pt x="1715" y="247"/>
                  </a:lnTo>
                  <a:lnTo>
                    <a:pt x="1758" y="226"/>
                  </a:lnTo>
                  <a:lnTo>
                    <a:pt x="1803" y="207"/>
                  </a:lnTo>
                  <a:lnTo>
                    <a:pt x="1847" y="187"/>
                  </a:lnTo>
                  <a:lnTo>
                    <a:pt x="1890" y="169"/>
                  </a:lnTo>
                  <a:close/>
                  <a:moveTo>
                    <a:pt x="1890" y="690"/>
                  </a:moveTo>
                  <a:lnTo>
                    <a:pt x="1890" y="2132"/>
                  </a:lnTo>
                  <a:lnTo>
                    <a:pt x="1540" y="2132"/>
                  </a:lnTo>
                  <a:lnTo>
                    <a:pt x="1540" y="845"/>
                  </a:lnTo>
                  <a:lnTo>
                    <a:pt x="1585" y="826"/>
                  </a:lnTo>
                  <a:lnTo>
                    <a:pt x="1631" y="806"/>
                  </a:lnTo>
                  <a:lnTo>
                    <a:pt x="1678" y="785"/>
                  </a:lnTo>
                  <a:lnTo>
                    <a:pt x="1725" y="765"/>
                  </a:lnTo>
                  <a:lnTo>
                    <a:pt x="1770" y="744"/>
                  </a:lnTo>
                  <a:lnTo>
                    <a:pt x="1813" y="725"/>
                  </a:lnTo>
                  <a:lnTo>
                    <a:pt x="1853" y="706"/>
                  </a:lnTo>
                  <a:lnTo>
                    <a:pt x="1890" y="690"/>
                  </a:lnTo>
                  <a:close/>
                </a:path>
              </a:pathLst>
            </a:custGeom>
            <a:solidFill>
              <a:srgbClr val="003979"/>
            </a:solidFill>
            <a:ln w="9525">
              <a:noFill/>
              <a:round/>
              <a:headEnd/>
              <a:tailEnd/>
            </a:ln>
          </p:spPr>
          <p:txBody>
            <a:bodyPr/>
            <a:lstStyle/>
            <a:p>
              <a:pPr>
                <a:defRPr/>
              </a:pPr>
              <a:endParaRPr lang="el-GR" dirty="0"/>
            </a:p>
          </p:txBody>
        </p:sp>
        <p:sp>
          <p:nvSpPr>
            <p:cNvPr id="8" name="Freeform 33"/>
            <p:cNvSpPr>
              <a:spLocks noEditPoints="1"/>
            </p:cNvSpPr>
            <p:nvPr/>
          </p:nvSpPr>
          <p:spPr bwMode="auto">
            <a:xfrm>
              <a:off x="3017" y="2024"/>
              <a:ext cx="726" cy="273"/>
            </a:xfrm>
            <a:custGeom>
              <a:avLst/>
              <a:gdLst>
                <a:gd name="T0" fmla="*/ 1 w 7262"/>
                <a:gd name="T1" fmla="*/ 0 h 2730"/>
                <a:gd name="T2" fmla="*/ 1 w 7262"/>
                <a:gd name="T3" fmla="*/ 0 h 2730"/>
                <a:gd name="T4" fmla="*/ 1 w 7262"/>
                <a:gd name="T5" fmla="*/ 0 h 2730"/>
                <a:gd name="T6" fmla="*/ 1 w 7262"/>
                <a:gd name="T7" fmla="*/ 0 h 2730"/>
                <a:gd name="T8" fmla="*/ 1 w 7262"/>
                <a:gd name="T9" fmla="*/ 0 h 2730"/>
                <a:gd name="T10" fmla="*/ 1 w 7262"/>
                <a:gd name="T11" fmla="*/ 0 h 2730"/>
                <a:gd name="T12" fmla="*/ 1 w 7262"/>
                <a:gd name="T13" fmla="*/ 0 h 2730"/>
                <a:gd name="T14" fmla="*/ 1 w 7262"/>
                <a:gd name="T15" fmla="*/ 0 h 2730"/>
                <a:gd name="T16" fmla="*/ 1 w 7262"/>
                <a:gd name="T17" fmla="*/ 0 h 2730"/>
                <a:gd name="T18" fmla="*/ 1 w 7262"/>
                <a:gd name="T19" fmla="*/ 0 h 2730"/>
                <a:gd name="T20" fmla="*/ 1 w 7262"/>
                <a:gd name="T21" fmla="*/ 0 h 2730"/>
                <a:gd name="T22" fmla="*/ 0 w 7262"/>
                <a:gd name="T23" fmla="*/ 0 h 2730"/>
                <a:gd name="T24" fmla="*/ 0 w 7262"/>
                <a:gd name="T25" fmla="*/ 0 h 2730"/>
                <a:gd name="T26" fmla="*/ 0 w 7262"/>
                <a:gd name="T27" fmla="*/ 0 h 2730"/>
                <a:gd name="T28" fmla="*/ 0 w 7262"/>
                <a:gd name="T29" fmla="*/ 0 h 2730"/>
                <a:gd name="T30" fmla="*/ 0 w 7262"/>
                <a:gd name="T31" fmla="*/ 0 h 2730"/>
                <a:gd name="T32" fmla="*/ 0 w 7262"/>
                <a:gd name="T33" fmla="*/ 0 h 2730"/>
                <a:gd name="T34" fmla="*/ 0 w 7262"/>
                <a:gd name="T35" fmla="*/ 0 h 2730"/>
                <a:gd name="T36" fmla="*/ 0 w 7262"/>
                <a:gd name="T37" fmla="*/ 0 h 2730"/>
                <a:gd name="T38" fmla="*/ 0 w 7262"/>
                <a:gd name="T39" fmla="*/ 0 h 2730"/>
                <a:gd name="T40" fmla="*/ 0 w 7262"/>
                <a:gd name="T41" fmla="*/ 0 h 2730"/>
                <a:gd name="T42" fmla="*/ 0 w 7262"/>
                <a:gd name="T43" fmla="*/ 0 h 2730"/>
                <a:gd name="T44" fmla="*/ 0 w 7262"/>
                <a:gd name="T45" fmla="*/ 0 h 2730"/>
                <a:gd name="T46" fmla="*/ 0 w 7262"/>
                <a:gd name="T47" fmla="*/ 0 h 2730"/>
                <a:gd name="T48" fmla="*/ 0 w 7262"/>
                <a:gd name="T49" fmla="*/ 0 h 2730"/>
                <a:gd name="T50" fmla="*/ 0 w 7262"/>
                <a:gd name="T51" fmla="*/ 0 h 2730"/>
                <a:gd name="T52" fmla="*/ 0 w 7262"/>
                <a:gd name="T53" fmla="*/ 0 h 2730"/>
                <a:gd name="T54" fmla="*/ 0 w 7262"/>
                <a:gd name="T55" fmla="*/ 0 h 2730"/>
                <a:gd name="T56" fmla="*/ 0 w 7262"/>
                <a:gd name="T57" fmla="*/ 0 h 2730"/>
                <a:gd name="T58" fmla="*/ 0 w 7262"/>
                <a:gd name="T59" fmla="*/ 0 h 2730"/>
                <a:gd name="T60" fmla="*/ 0 w 7262"/>
                <a:gd name="T61" fmla="*/ 0 h 2730"/>
                <a:gd name="T62" fmla="*/ 0 w 7262"/>
                <a:gd name="T63" fmla="*/ 0 h 2730"/>
                <a:gd name="T64" fmla="*/ 0 w 7262"/>
                <a:gd name="T65" fmla="*/ 0 h 2730"/>
                <a:gd name="T66" fmla="*/ 0 w 7262"/>
                <a:gd name="T67" fmla="*/ 0 h 2730"/>
                <a:gd name="T68" fmla="*/ 0 w 7262"/>
                <a:gd name="T69" fmla="*/ 0 h 2730"/>
                <a:gd name="T70" fmla="*/ 0 w 7262"/>
                <a:gd name="T71" fmla="*/ 0 h 2730"/>
                <a:gd name="T72" fmla="*/ 0 w 7262"/>
                <a:gd name="T73" fmla="*/ 0 h 2730"/>
                <a:gd name="T74" fmla="*/ 0 w 7262"/>
                <a:gd name="T75" fmla="*/ 0 h 2730"/>
                <a:gd name="T76" fmla="*/ 0 w 7262"/>
                <a:gd name="T77" fmla="*/ 0 h 2730"/>
                <a:gd name="T78" fmla="*/ 0 w 7262"/>
                <a:gd name="T79" fmla="*/ 0 h 2730"/>
                <a:gd name="T80" fmla="*/ 0 w 7262"/>
                <a:gd name="T81" fmla="*/ 0 h 2730"/>
                <a:gd name="T82" fmla="*/ 0 w 7262"/>
                <a:gd name="T83" fmla="*/ 0 h 2730"/>
                <a:gd name="T84" fmla="*/ 0 w 7262"/>
                <a:gd name="T85" fmla="*/ 0 h 2730"/>
                <a:gd name="T86" fmla="*/ 0 w 7262"/>
                <a:gd name="T87" fmla="*/ 0 h 2730"/>
                <a:gd name="T88" fmla="*/ 0 w 7262"/>
                <a:gd name="T89" fmla="*/ 0 h 2730"/>
                <a:gd name="T90" fmla="*/ 0 w 7262"/>
                <a:gd name="T91" fmla="*/ 0 h 2730"/>
                <a:gd name="T92" fmla="*/ 0 w 7262"/>
                <a:gd name="T93" fmla="*/ 0 h 2730"/>
                <a:gd name="T94" fmla="*/ 0 w 7262"/>
                <a:gd name="T95" fmla="*/ 0 h 2730"/>
                <a:gd name="T96" fmla="*/ 0 w 7262"/>
                <a:gd name="T97" fmla="*/ 0 h 2730"/>
                <a:gd name="T98" fmla="*/ 0 w 7262"/>
                <a:gd name="T99" fmla="*/ 0 h 2730"/>
                <a:gd name="T100" fmla="*/ 0 w 7262"/>
                <a:gd name="T101" fmla="*/ 0 h 2730"/>
                <a:gd name="T102" fmla="*/ 0 w 7262"/>
                <a:gd name="T103" fmla="*/ 0 h 2730"/>
                <a:gd name="T104" fmla="*/ 0 w 7262"/>
                <a:gd name="T105" fmla="*/ 0 h 2730"/>
                <a:gd name="T106" fmla="*/ 0 w 7262"/>
                <a:gd name="T107" fmla="*/ 0 h 2730"/>
                <a:gd name="T108" fmla="*/ 0 w 7262"/>
                <a:gd name="T109" fmla="*/ 0 h 2730"/>
                <a:gd name="T110" fmla="*/ 0 w 7262"/>
                <a:gd name="T111" fmla="*/ 0 h 2730"/>
                <a:gd name="T112" fmla="*/ 0 w 7262"/>
                <a:gd name="T113" fmla="*/ 0 h 2730"/>
                <a:gd name="T114" fmla="*/ 0 w 7262"/>
                <a:gd name="T115" fmla="*/ 0 h 2730"/>
                <a:gd name="T116" fmla="*/ 0 w 7262"/>
                <a:gd name="T117" fmla="*/ 0 h 2730"/>
                <a:gd name="T118" fmla="*/ 0 w 7262"/>
                <a:gd name="T119" fmla="*/ 0 h 2730"/>
                <a:gd name="T120" fmla="*/ 0 w 7262"/>
                <a:gd name="T121" fmla="*/ 0 h 2730"/>
                <a:gd name="T122" fmla="*/ 0 w 7262"/>
                <a:gd name="T123" fmla="*/ 0 h 273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62"/>
                <a:gd name="T187" fmla="*/ 0 h 2730"/>
                <a:gd name="T188" fmla="*/ 7262 w 7262"/>
                <a:gd name="T189" fmla="*/ 2730 h 273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62" h="2730">
                  <a:moveTo>
                    <a:pt x="0" y="0"/>
                  </a:moveTo>
                  <a:lnTo>
                    <a:pt x="354" y="160"/>
                  </a:lnTo>
                  <a:lnTo>
                    <a:pt x="354" y="1793"/>
                  </a:lnTo>
                  <a:lnTo>
                    <a:pt x="1241" y="1793"/>
                  </a:lnTo>
                  <a:lnTo>
                    <a:pt x="1402" y="2146"/>
                  </a:lnTo>
                  <a:lnTo>
                    <a:pt x="354" y="2146"/>
                  </a:lnTo>
                  <a:lnTo>
                    <a:pt x="0" y="2146"/>
                  </a:lnTo>
                  <a:lnTo>
                    <a:pt x="0" y="0"/>
                  </a:lnTo>
                  <a:close/>
                  <a:moveTo>
                    <a:pt x="6137" y="13"/>
                  </a:moveTo>
                  <a:lnTo>
                    <a:pt x="7262" y="13"/>
                  </a:lnTo>
                  <a:lnTo>
                    <a:pt x="7262" y="1112"/>
                  </a:lnTo>
                  <a:lnTo>
                    <a:pt x="6137" y="13"/>
                  </a:lnTo>
                  <a:close/>
                  <a:moveTo>
                    <a:pt x="5938" y="590"/>
                  </a:moveTo>
                  <a:lnTo>
                    <a:pt x="5967" y="591"/>
                  </a:lnTo>
                  <a:lnTo>
                    <a:pt x="5994" y="592"/>
                  </a:lnTo>
                  <a:lnTo>
                    <a:pt x="6022" y="596"/>
                  </a:lnTo>
                  <a:lnTo>
                    <a:pt x="6050" y="599"/>
                  </a:lnTo>
                  <a:lnTo>
                    <a:pt x="6077" y="604"/>
                  </a:lnTo>
                  <a:lnTo>
                    <a:pt x="6103" y="611"/>
                  </a:lnTo>
                  <a:lnTo>
                    <a:pt x="6130" y="617"/>
                  </a:lnTo>
                  <a:lnTo>
                    <a:pt x="6156" y="625"/>
                  </a:lnTo>
                  <a:lnTo>
                    <a:pt x="6182" y="634"/>
                  </a:lnTo>
                  <a:lnTo>
                    <a:pt x="6206" y="644"/>
                  </a:lnTo>
                  <a:lnTo>
                    <a:pt x="6231" y="655"/>
                  </a:lnTo>
                  <a:lnTo>
                    <a:pt x="6255" y="667"/>
                  </a:lnTo>
                  <a:lnTo>
                    <a:pt x="6279" y="680"/>
                  </a:lnTo>
                  <a:lnTo>
                    <a:pt x="6302" y="694"/>
                  </a:lnTo>
                  <a:lnTo>
                    <a:pt x="6325" y="708"/>
                  </a:lnTo>
                  <a:lnTo>
                    <a:pt x="6348" y="723"/>
                  </a:lnTo>
                  <a:lnTo>
                    <a:pt x="6165" y="1006"/>
                  </a:lnTo>
                  <a:lnTo>
                    <a:pt x="6153" y="995"/>
                  </a:lnTo>
                  <a:lnTo>
                    <a:pt x="6141" y="985"/>
                  </a:lnTo>
                  <a:lnTo>
                    <a:pt x="6128" y="976"/>
                  </a:lnTo>
                  <a:lnTo>
                    <a:pt x="6115" y="967"/>
                  </a:lnTo>
                  <a:lnTo>
                    <a:pt x="6101" y="958"/>
                  </a:lnTo>
                  <a:lnTo>
                    <a:pt x="6088" y="951"/>
                  </a:lnTo>
                  <a:lnTo>
                    <a:pt x="6074" y="944"/>
                  </a:lnTo>
                  <a:lnTo>
                    <a:pt x="6058" y="938"/>
                  </a:lnTo>
                  <a:lnTo>
                    <a:pt x="6044" y="933"/>
                  </a:lnTo>
                  <a:lnTo>
                    <a:pt x="6029" y="927"/>
                  </a:lnTo>
                  <a:lnTo>
                    <a:pt x="6014" y="923"/>
                  </a:lnTo>
                  <a:lnTo>
                    <a:pt x="5999" y="920"/>
                  </a:lnTo>
                  <a:lnTo>
                    <a:pt x="5984" y="916"/>
                  </a:lnTo>
                  <a:lnTo>
                    <a:pt x="5968" y="915"/>
                  </a:lnTo>
                  <a:lnTo>
                    <a:pt x="5952" y="913"/>
                  </a:lnTo>
                  <a:lnTo>
                    <a:pt x="5937" y="913"/>
                  </a:lnTo>
                  <a:lnTo>
                    <a:pt x="5916" y="914"/>
                  </a:lnTo>
                  <a:lnTo>
                    <a:pt x="5898" y="915"/>
                  </a:lnTo>
                  <a:lnTo>
                    <a:pt x="5878" y="919"/>
                  </a:lnTo>
                  <a:lnTo>
                    <a:pt x="5860" y="923"/>
                  </a:lnTo>
                  <a:lnTo>
                    <a:pt x="5842" y="928"/>
                  </a:lnTo>
                  <a:lnTo>
                    <a:pt x="5823" y="934"/>
                  </a:lnTo>
                  <a:lnTo>
                    <a:pt x="5805" y="941"/>
                  </a:lnTo>
                  <a:lnTo>
                    <a:pt x="5789" y="950"/>
                  </a:lnTo>
                  <a:lnTo>
                    <a:pt x="5771" y="958"/>
                  </a:lnTo>
                  <a:lnTo>
                    <a:pt x="5755" y="969"/>
                  </a:lnTo>
                  <a:lnTo>
                    <a:pt x="5739" y="980"/>
                  </a:lnTo>
                  <a:lnTo>
                    <a:pt x="5724" y="992"/>
                  </a:lnTo>
                  <a:lnTo>
                    <a:pt x="5709" y="1005"/>
                  </a:lnTo>
                  <a:lnTo>
                    <a:pt x="5695" y="1019"/>
                  </a:lnTo>
                  <a:lnTo>
                    <a:pt x="5681" y="1033"/>
                  </a:lnTo>
                  <a:lnTo>
                    <a:pt x="5668" y="1048"/>
                  </a:lnTo>
                  <a:lnTo>
                    <a:pt x="5655" y="1064"/>
                  </a:lnTo>
                  <a:lnTo>
                    <a:pt x="5643" y="1081"/>
                  </a:lnTo>
                  <a:lnTo>
                    <a:pt x="5631" y="1098"/>
                  </a:lnTo>
                  <a:lnTo>
                    <a:pt x="5621" y="1116"/>
                  </a:lnTo>
                  <a:lnTo>
                    <a:pt x="5611" y="1135"/>
                  </a:lnTo>
                  <a:lnTo>
                    <a:pt x="5602" y="1154"/>
                  </a:lnTo>
                  <a:lnTo>
                    <a:pt x="5593" y="1174"/>
                  </a:lnTo>
                  <a:lnTo>
                    <a:pt x="5586" y="1194"/>
                  </a:lnTo>
                  <a:lnTo>
                    <a:pt x="5579" y="1215"/>
                  </a:lnTo>
                  <a:lnTo>
                    <a:pt x="5573" y="1236"/>
                  </a:lnTo>
                  <a:lnTo>
                    <a:pt x="5567" y="1259"/>
                  </a:lnTo>
                  <a:lnTo>
                    <a:pt x="5564" y="1280"/>
                  </a:lnTo>
                  <a:lnTo>
                    <a:pt x="5560" y="1303"/>
                  </a:lnTo>
                  <a:lnTo>
                    <a:pt x="5558" y="1327"/>
                  </a:lnTo>
                  <a:lnTo>
                    <a:pt x="5557" y="1349"/>
                  </a:lnTo>
                  <a:lnTo>
                    <a:pt x="5556" y="1373"/>
                  </a:lnTo>
                  <a:lnTo>
                    <a:pt x="5557" y="1397"/>
                  </a:lnTo>
                  <a:lnTo>
                    <a:pt x="5558" y="1420"/>
                  </a:lnTo>
                  <a:lnTo>
                    <a:pt x="5560" y="1443"/>
                  </a:lnTo>
                  <a:lnTo>
                    <a:pt x="5564" y="1466"/>
                  </a:lnTo>
                  <a:lnTo>
                    <a:pt x="5567" y="1488"/>
                  </a:lnTo>
                  <a:lnTo>
                    <a:pt x="5573" y="1510"/>
                  </a:lnTo>
                  <a:lnTo>
                    <a:pt x="5579" y="1531"/>
                  </a:lnTo>
                  <a:lnTo>
                    <a:pt x="5586" y="1553"/>
                  </a:lnTo>
                  <a:lnTo>
                    <a:pt x="5593" y="1572"/>
                  </a:lnTo>
                  <a:lnTo>
                    <a:pt x="5602" y="1593"/>
                  </a:lnTo>
                  <a:lnTo>
                    <a:pt x="5611" y="1612"/>
                  </a:lnTo>
                  <a:lnTo>
                    <a:pt x="5621" y="1630"/>
                  </a:lnTo>
                  <a:lnTo>
                    <a:pt x="5631" y="1649"/>
                  </a:lnTo>
                  <a:lnTo>
                    <a:pt x="5643" y="1666"/>
                  </a:lnTo>
                  <a:lnTo>
                    <a:pt x="5655" y="1682"/>
                  </a:lnTo>
                  <a:lnTo>
                    <a:pt x="5668" y="1698"/>
                  </a:lnTo>
                  <a:lnTo>
                    <a:pt x="5681" y="1713"/>
                  </a:lnTo>
                  <a:lnTo>
                    <a:pt x="5695" y="1728"/>
                  </a:lnTo>
                  <a:lnTo>
                    <a:pt x="5709" y="1742"/>
                  </a:lnTo>
                  <a:lnTo>
                    <a:pt x="5724" y="1754"/>
                  </a:lnTo>
                  <a:lnTo>
                    <a:pt x="5739" y="1767"/>
                  </a:lnTo>
                  <a:lnTo>
                    <a:pt x="5755" y="1778"/>
                  </a:lnTo>
                  <a:lnTo>
                    <a:pt x="5771" y="1788"/>
                  </a:lnTo>
                  <a:lnTo>
                    <a:pt x="5789" y="1797"/>
                  </a:lnTo>
                  <a:lnTo>
                    <a:pt x="5805" y="1806"/>
                  </a:lnTo>
                  <a:lnTo>
                    <a:pt x="5823" y="1812"/>
                  </a:lnTo>
                  <a:lnTo>
                    <a:pt x="5842" y="1819"/>
                  </a:lnTo>
                  <a:lnTo>
                    <a:pt x="5860" y="1824"/>
                  </a:lnTo>
                  <a:lnTo>
                    <a:pt x="5878" y="1829"/>
                  </a:lnTo>
                  <a:lnTo>
                    <a:pt x="5898" y="1831"/>
                  </a:lnTo>
                  <a:lnTo>
                    <a:pt x="5916" y="1833"/>
                  </a:lnTo>
                  <a:lnTo>
                    <a:pt x="5937" y="1833"/>
                  </a:lnTo>
                  <a:lnTo>
                    <a:pt x="5952" y="1833"/>
                  </a:lnTo>
                  <a:lnTo>
                    <a:pt x="5967" y="1832"/>
                  </a:lnTo>
                  <a:lnTo>
                    <a:pt x="5982" y="1830"/>
                  </a:lnTo>
                  <a:lnTo>
                    <a:pt x="5997" y="1828"/>
                  </a:lnTo>
                  <a:lnTo>
                    <a:pt x="6011" y="1824"/>
                  </a:lnTo>
                  <a:lnTo>
                    <a:pt x="6026" y="1820"/>
                  </a:lnTo>
                  <a:lnTo>
                    <a:pt x="6040" y="1816"/>
                  </a:lnTo>
                  <a:lnTo>
                    <a:pt x="6054" y="1810"/>
                  </a:lnTo>
                  <a:lnTo>
                    <a:pt x="6068" y="1805"/>
                  </a:lnTo>
                  <a:lnTo>
                    <a:pt x="6082" y="1798"/>
                  </a:lnTo>
                  <a:lnTo>
                    <a:pt x="6095" y="1791"/>
                  </a:lnTo>
                  <a:lnTo>
                    <a:pt x="6108" y="1783"/>
                  </a:lnTo>
                  <a:lnTo>
                    <a:pt x="6121" y="1776"/>
                  </a:lnTo>
                  <a:lnTo>
                    <a:pt x="6133" y="1766"/>
                  </a:lnTo>
                  <a:lnTo>
                    <a:pt x="6146" y="1758"/>
                  </a:lnTo>
                  <a:lnTo>
                    <a:pt x="6158" y="1748"/>
                  </a:lnTo>
                  <a:lnTo>
                    <a:pt x="6352" y="2020"/>
                  </a:lnTo>
                  <a:lnTo>
                    <a:pt x="6329" y="2036"/>
                  </a:lnTo>
                  <a:lnTo>
                    <a:pt x="6307" y="2052"/>
                  </a:lnTo>
                  <a:lnTo>
                    <a:pt x="6283" y="2066"/>
                  </a:lnTo>
                  <a:lnTo>
                    <a:pt x="6259" y="2078"/>
                  </a:lnTo>
                  <a:lnTo>
                    <a:pt x="6234" y="2090"/>
                  </a:lnTo>
                  <a:lnTo>
                    <a:pt x="6210" y="2101"/>
                  </a:lnTo>
                  <a:lnTo>
                    <a:pt x="6184" y="2112"/>
                  </a:lnTo>
                  <a:lnTo>
                    <a:pt x="6158" y="2120"/>
                  </a:lnTo>
                  <a:lnTo>
                    <a:pt x="6132" y="2129"/>
                  </a:lnTo>
                  <a:lnTo>
                    <a:pt x="6105" y="2137"/>
                  </a:lnTo>
                  <a:lnTo>
                    <a:pt x="6078" y="2142"/>
                  </a:lnTo>
                  <a:lnTo>
                    <a:pt x="6051" y="2147"/>
                  </a:lnTo>
                  <a:lnTo>
                    <a:pt x="6023" y="2152"/>
                  </a:lnTo>
                  <a:lnTo>
                    <a:pt x="5995" y="2154"/>
                  </a:lnTo>
                  <a:lnTo>
                    <a:pt x="5967" y="2156"/>
                  </a:lnTo>
                  <a:lnTo>
                    <a:pt x="5938" y="2157"/>
                  </a:lnTo>
                  <a:lnTo>
                    <a:pt x="5900" y="2156"/>
                  </a:lnTo>
                  <a:lnTo>
                    <a:pt x="5863" y="2153"/>
                  </a:lnTo>
                  <a:lnTo>
                    <a:pt x="5826" y="2147"/>
                  </a:lnTo>
                  <a:lnTo>
                    <a:pt x="5790" y="2141"/>
                  </a:lnTo>
                  <a:lnTo>
                    <a:pt x="5754" y="2132"/>
                  </a:lnTo>
                  <a:lnTo>
                    <a:pt x="5720" y="2122"/>
                  </a:lnTo>
                  <a:lnTo>
                    <a:pt x="5685" y="2109"/>
                  </a:lnTo>
                  <a:lnTo>
                    <a:pt x="5652" y="2095"/>
                  </a:lnTo>
                  <a:lnTo>
                    <a:pt x="5619" y="2080"/>
                  </a:lnTo>
                  <a:lnTo>
                    <a:pt x="5588" y="2062"/>
                  </a:lnTo>
                  <a:lnTo>
                    <a:pt x="5557" y="2043"/>
                  </a:lnTo>
                  <a:lnTo>
                    <a:pt x="5526" y="2022"/>
                  </a:lnTo>
                  <a:lnTo>
                    <a:pt x="5498" y="2001"/>
                  </a:lnTo>
                  <a:lnTo>
                    <a:pt x="5470" y="1977"/>
                  </a:lnTo>
                  <a:lnTo>
                    <a:pt x="5443" y="1954"/>
                  </a:lnTo>
                  <a:lnTo>
                    <a:pt x="5418" y="1927"/>
                  </a:lnTo>
                  <a:lnTo>
                    <a:pt x="5394" y="1900"/>
                  </a:lnTo>
                  <a:lnTo>
                    <a:pt x="5371" y="1872"/>
                  </a:lnTo>
                  <a:lnTo>
                    <a:pt x="5348" y="1842"/>
                  </a:lnTo>
                  <a:lnTo>
                    <a:pt x="5328" y="1811"/>
                  </a:lnTo>
                  <a:lnTo>
                    <a:pt x="5309" y="1779"/>
                  </a:lnTo>
                  <a:lnTo>
                    <a:pt x="5291" y="1747"/>
                  </a:lnTo>
                  <a:lnTo>
                    <a:pt x="5275" y="1713"/>
                  </a:lnTo>
                  <a:lnTo>
                    <a:pt x="5261" y="1678"/>
                  </a:lnTo>
                  <a:lnTo>
                    <a:pt x="5247" y="1642"/>
                  </a:lnTo>
                  <a:lnTo>
                    <a:pt x="5236" y="1606"/>
                  </a:lnTo>
                  <a:lnTo>
                    <a:pt x="5225" y="1569"/>
                  </a:lnTo>
                  <a:lnTo>
                    <a:pt x="5218" y="1531"/>
                  </a:lnTo>
                  <a:lnTo>
                    <a:pt x="5211" y="1493"/>
                  </a:lnTo>
                  <a:lnTo>
                    <a:pt x="5207" y="1454"/>
                  </a:lnTo>
                  <a:lnTo>
                    <a:pt x="5204" y="1414"/>
                  </a:lnTo>
                  <a:lnTo>
                    <a:pt x="5203" y="1373"/>
                  </a:lnTo>
                  <a:lnTo>
                    <a:pt x="5204" y="1333"/>
                  </a:lnTo>
                  <a:lnTo>
                    <a:pt x="5207" y="1293"/>
                  </a:lnTo>
                  <a:lnTo>
                    <a:pt x="5211" y="1255"/>
                  </a:lnTo>
                  <a:lnTo>
                    <a:pt x="5218" y="1216"/>
                  </a:lnTo>
                  <a:lnTo>
                    <a:pt x="5225" y="1178"/>
                  </a:lnTo>
                  <a:lnTo>
                    <a:pt x="5236" y="1140"/>
                  </a:lnTo>
                  <a:lnTo>
                    <a:pt x="5247" y="1104"/>
                  </a:lnTo>
                  <a:lnTo>
                    <a:pt x="5261" y="1068"/>
                  </a:lnTo>
                  <a:lnTo>
                    <a:pt x="5275" y="1034"/>
                  </a:lnTo>
                  <a:lnTo>
                    <a:pt x="5291" y="1000"/>
                  </a:lnTo>
                  <a:lnTo>
                    <a:pt x="5309" y="967"/>
                  </a:lnTo>
                  <a:lnTo>
                    <a:pt x="5328" y="936"/>
                  </a:lnTo>
                  <a:lnTo>
                    <a:pt x="5348" y="905"/>
                  </a:lnTo>
                  <a:lnTo>
                    <a:pt x="5371" y="876"/>
                  </a:lnTo>
                  <a:lnTo>
                    <a:pt x="5394" y="846"/>
                  </a:lnTo>
                  <a:lnTo>
                    <a:pt x="5418" y="820"/>
                  </a:lnTo>
                  <a:lnTo>
                    <a:pt x="5443" y="794"/>
                  </a:lnTo>
                  <a:lnTo>
                    <a:pt x="5470" y="769"/>
                  </a:lnTo>
                  <a:lnTo>
                    <a:pt x="5498" y="746"/>
                  </a:lnTo>
                  <a:lnTo>
                    <a:pt x="5526" y="724"/>
                  </a:lnTo>
                  <a:lnTo>
                    <a:pt x="5557" y="703"/>
                  </a:lnTo>
                  <a:lnTo>
                    <a:pt x="5588" y="685"/>
                  </a:lnTo>
                  <a:lnTo>
                    <a:pt x="5619" y="668"/>
                  </a:lnTo>
                  <a:lnTo>
                    <a:pt x="5652" y="652"/>
                  </a:lnTo>
                  <a:lnTo>
                    <a:pt x="5685" y="638"/>
                  </a:lnTo>
                  <a:lnTo>
                    <a:pt x="5720" y="626"/>
                  </a:lnTo>
                  <a:lnTo>
                    <a:pt x="5754" y="615"/>
                  </a:lnTo>
                  <a:lnTo>
                    <a:pt x="5790" y="606"/>
                  </a:lnTo>
                  <a:lnTo>
                    <a:pt x="5826" y="599"/>
                  </a:lnTo>
                  <a:lnTo>
                    <a:pt x="5863" y="594"/>
                  </a:lnTo>
                  <a:lnTo>
                    <a:pt x="5900" y="591"/>
                  </a:lnTo>
                  <a:lnTo>
                    <a:pt x="5938" y="590"/>
                  </a:lnTo>
                  <a:close/>
                  <a:moveTo>
                    <a:pt x="2159" y="606"/>
                  </a:moveTo>
                  <a:lnTo>
                    <a:pt x="2170" y="606"/>
                  </a:lnTo>
                  <a:lnTo>
                    <a:pt x="2205" y="607"/>
                  </a:lnTo>
                  <a:lnTo>
                    <a:pt x="2240" y="610"/>
                  </a:lnTo>
                  <a:lnTo>
                    <a:pt x="2274" y="614"/>
                  </a:lnTo>
                  <a:lnTo>
                    <a:pt x="2309" y="620"/>
                  </a:lnTo>
                  <a:lnTo>
                    <a:pt x="2342" y="629"/>
                  </a:lnTo>
                  <a:lnTo>
                    <a:pt x="2375" y="639"/>
                  </a:lnTo>
                  <a:lnTo>
                    <a:pt x="2407" y="649"/>
                  </a:lnTo>
                  <a:lnTo>
                    <a:pt x="2438" y="662"/>
                  </a:lnTo>
                  <a:lnTo>
                    <a:pt x="2468" y="676"/>
                  </a:lnTo>
                  <a:lnTo>
                    <a:pt x="2499" y="692"/>
                  </a:lnTo>
                  <a:lnTo>
                    <a:pt x="2528" y="709"/>
                  </a:lnTo>
                  <a:lnTo>
                    <a:pt x="2556" y="728"/>
                  </a:lnTo>
                  <a:lnTo>
                    <a:pt x="2583" y="747"/>
                  </a:lnTo>
                  <a:lnTo>
                    <a:pt x="2609" y="768"/>
                  </a:lnTo>
                  <a:lnTo>
                    <a:pt x="2635" y="790"/>
                  </a:lnTo>
                  <a:lnTo>
                    <a:pt x="2658" y="814"/>
                  </a:lnTo>
                  <a:lnTo>
                    <a:pt x="2681" y="839"/>
                  </a:lnTo>
                  <a:lnTo>
                    <a:pt x="2703" y="865"/>
                  </a:lnTo>
                  <a:lnTo>
                    <a:pt x="2723" y="892"/>
                  </a:lnTo>
                  <a:lnTo>
                    <a:pt x="2743" y="919"/>
                  </a:lnTo>
                  <a:lnTo>
                    <a:pt x="2761" y="948"/>
                  </a:lnTo>
                  <a:lnTo>
                    <a:pt x="2777" y="978"/>
                  </a:lnTo>
                  <a:lnTo>
                    <a:pt x="2793" y="1008"/>
                  </a:lnTo>
                  <a:lnTo>
                    <a:pt x="2807" y="1039"/>
                  </a:lnTo>
                  <a:lnTo>
                    <a:pt x="2819" y="1072"/>
                  </a:lnTo>
                  <a:lnTo>
                    <a:pt x="2830" y="1104"/>
                  </a:lnTo>
                  <a:lnTo>
                    <a:pt x="2840" y="1138"/>
                  </a:lnTo>
                  <a:lnTo>
                    <a:pt x="2847" y="1172"/>
                  </a:lnTo>
                  <a:lnTo>
                    <a:pt x="2854" y="1207"/>
                  </a:lnTo>
                  <a:lnTo>
                    <a:pt x="2858" y="1242"/>
                  </a:lnTo>
                  <a:lnTo>
                    <a:pt x="2860" y="1278"/>
                  </a:lnTo>
                  <a:lnTo>
                    <a:pt x="2861" y="1314"/>
                  </a:lnTo>
                  <a:lnTo>
                    <a:pt x="2861" y="1436"/>
                  </a:lnTo>
                  <a:lnTo>
                    <a:pt x="2860" y="1472"/>
                  </a:lnTo>
                  <a:lnTo>
                    <a:pt x="2858" y="1508"/>
                  </a:lnTo>
                  <a:lnTo>
                    <a:pt x="2854" y="1543"/>
                  </a:lnTo>
                  <a:lnTo>
                    <a:pt x="2847" y="1578"/>
                  </a:lnTo>
                  <a:lnTo>
                    <a:pt x="2840" y="1612"/>
                  </a:lnTo>
                  <a:lnTo>
                    <a:pt x="2830" y="1646"/>
                  </a:lnTo>
                  <a:lnTo>
                    <a:pt x="2819" y="1679"/>
                  </a:lnTo>
                  <a:lnTo>
                    <a:pt x="2807" y="1711"/>
                  </a:lnTo>
                  <a:lnTo>
                    <a:pt x="2793" y="1742"/>
                  </a:lnTo>
                  <a:lnTo>
                    <a:pt x="2777" y="1773"/>
                  </a:lnTo>
                  <a:lnTo>
                    <a:pt x="2761" y="1803"/>
                  </a:lnTo>
                  <a:lnTo>
                    <a:pt x="2743" y="1831"/>
                  </a:lnTo>
                  <a:lnTo>
                    <a:pt x="2723" y="1859"/>
                  </a:lnTo>
                  <a:lnTo>
                    <a:pt x="2703" y="1886"/>
                  </a:lnTo>
                  <a:lnTo>
                    <a:pt x="2681" y="1912"/>
                  </a:lnTo>
                  <a:lnTo>
                    <a:pt x="2658" y="1936"/>
                  </a:lnTo>
                  <a:lnTo>
                    <a:pt x="2635" y="1960"/>
                  </a:lnTo>
                  <a:lnTo>
                    <a:pt x="2609" y="1982"/>
                  </a:lnTo>
                  <a:lnTo>
                    <a:pt x="2583" y="2003"/>
                  </a:lnTo>
                  <a:lnTo>
                    <a:pt x="2556" y="2022"/>
                  </a:lnTo>
                  <a:lnTo>
                    <a:pt x="2528" y="2041"/>
                  </a:lnTo>
                  <a:lnTo>
                    <a:pt x="2499" y="2058"/>
                  </a:lnTo>
                  <a:lnTo>
                    <a:pt x="2468" y="2074"/>
                  </a:lnTo>
                  <a:lnTo>
                    <a:pt x="2438" y="2088"/>
                  </a:lnTo>
                  <a:lnTo>
                    <a:pt x="2407" y="2101"/>
                  </a:lnTo>
                  <a:lnTo>
                    <a:pt x="2375" y="2112"/>
                  </a:lnTo>
                  <a:lnTo>
                    <a:pt x="2342" y="2122"/>
                  </a:lnTo>
                  <a:lnTo>
                    <a:pt x="2309" y="2129"/>
                  </a:lnTo>
                  <a:lnTo>
                    <a:pt x="2274" y="2136"/>
                  </a:lnTo>
                  <a:lnTo>
                    <a:pt x="2240" y="2140"/>
                  </a:lnTo>
                  <a:lnTo>
                    <a:pt x="2205" y="2143"/>
                  </a:lnTo>
                  <a:lnTo>
                    <a:pt x="2170" y="2144"/>
                  </a:lnTo>
                  <a:lnTo>
                    <a:pt x="2159" y="2144"/>
                  </a:lnTo>
                  <a:lnTo>
                    <a:pt x="2123" y="2143"/>
                  </a:lnTo>
                  <a:lnTo>
                    <a:pt x="2089" y="2140"/>
                  </a:lnTo>
                  <a:lnTo>
                    <a:pt x="2054" y="2136"/>
                  </a:lnTo>
                  <a:lnTo>
                    <a:pt x="2019" y="2129"/>
                  </a:lnTo>
                  <a:lnTo>
                    <a:pt x="1986" y="2122"/>
                  </a:lnTo>
                  <a:lnTo>
                    <a:pt x="1954" y="2112"/>
                  </a:lnTo>
                  <a:lnTo>
                    <a:pt x="1921" y="2101"/>
                  </a:lnTo>
                  <a:lnTo>
                    <a:pt x="1890" y="2088"/>
                  </a:lnTo>
                  <a:lnTo>
                    <a:pt x="1860" y="2074"/>
                  </a:lnTo>
                  <a:lnTo>
                    <a:pt x="1830" y="2058"/>
                  </a:lnTo>
                  <a:lnTo>
                    <a:pt x="1800" y="2041"/>
                  </a:lnTo>
                  <a:lnTo>
                    <a:pt x="1772" y="2022"/>
                  </a:lnTo>
                  <a:lnTo>
                    <a:pt x="1745" y="2003"/>
                  </a:lnTo>
                  <a:lnTo>
                    <a:pt x="1719" y="1982"/>
                  </a:lnTo>
                  <a:lnTo>
                    <a:pt x="1695" y="1960"/>
                  </a:lnTo>
                  <a:lnTo>
                    <a:pt x="1670" y="1936"/>
                  </a:lnTo>
                  <a:lnTo>
                    <a:pt x="1647" y="1912"/>
                  </a:lnTo>
                  <a:lnTo>
                    <a:pt x="1626" y="1886"/>
                  </a:lnTo>
                  <a:lnTo>
                    <a:pt x="1605" y="1859"/>
                  </a:lnTo>
                  <a:lnTo>
                    <a:pt x="1586" y="1831"/>
                  </a:lnTo>
                  <a:lnTo>
                    <a:pt x="1567" y="1803"/>
                  </a:lnTo>
                  <a:lnTo>
                    <a:pt x="1551" y="1773"/>
                  </a:lnTo>
                  <a:lnTo>
                    <a:pt x="1535" y="1742"/>
                  </a:lnTo>
                  <a:lnTo>
                    <a:pt x="1522" y="1711"/>
                  </a:lnTo>
                  <a:lnTo>
                    <a:pt x="1509" y="1679"/>
                  </a:lnTo>
                  <a:lnTo>
                    <a:pt x="1498" y="1646"/>
                  </a:lnTo>
                  <a:lnTo>
                    <a:pt x="1488" y="1612"/>
                  </a:lnTo>
                  <a:lnTo>
                    <a:pt x="1481" y="1578"/>
                  </a:lnTo>
                  <a:lnTo>
                    <a:pt x="1474" y="1543"/>
                  </a:lnTo>
                  <a:lnTo>
                    <a:pt x="1470" y="1508"/>
                  </a:lnTo>
                  <a:lnTo>
                    <a:pt x="1468" y="1472"/>
                  </a:lnTo>
                  <a:lnTo>
                    <a:pt x="1467" y="1436"/>
                  </a:lnTo>
                  <a:lnTo>
                    <a:pt x="1467" y="1314"/>
                  </a:lnTo>
                  <a:lnTo>
                    <a:pt x="1468" y="1278"/>
                  </a:lnTo>
                  <a:lnTo>
                    <a:pt x="1470" y="1242"/>
                  </a:lnTo>
                  <a:lnTo>
                    <a:pt x="1474" y="1207"/>
                  </a:lnTo>
                  <a:lnTo>
                    <a:pt x="1481" y="1172"/>
                  </a:lnTo>
                  <a:lnTo>
                    <a:pt x="1488" y="1138"/>
                  </a:lnTo>
                  <a:lnTo>
                    <a:pt x="1498" y="1104"/>
                  </a:lnTo>
                  <a:lnTo>
                    <a:pt x="1509" y="1072"/>
                  </a:lnTo>
                  <a:lnTo>
                    <a:pt x="1522" y="1039"/>
                  </a:lnTo>
                  <a:lnTo>
                    <a:pt x="1535" y="1008"/>
                  </a:lnTo>
                  <a:lnTo>
                    <a:pt x="1551" y="978"/>
                  </a:lnTo>
                  <a:lnTo>
                    <a:pt x="1567" y="948"/>
                  </a:lnTo>
                  <a:lnTo>
                    <a:pt x="1586" y="919"/>
                  </a:lnTo>
                  <a:lnTo>
                    <a:pt x="1605" y="892"/>
                  </a:lnTo>
                  <a:lnTo>
                    <a:pt x="1626" y="865"/>
                  </a:lnTo>
                  <a:lnTo>
                    <a:pt x="1647" y="839"/>
                  </a:lnTo>
                  <a:lnTo>
                    <a:pt x="1670" y="814"/>
                  </a:lnTo>
                  <a:lnTo>
                    <a:pt x="1695" y="790"/>
                  </a:lnTo>
                  <a:lnTo>
                    <a:pt x="1719" y="768"/>
                  </a:lnTo>
                  <a:lnTo>
                    <a:pt x="1745" y="747"/>
                  </a:lnTo>
                  <a:lnTo>
                    <a:pt x="1772" y="728"/>
                  </a:lnTo>
                  <a:lnTo>
                    <a:pt x="1800" y="709"/>
                  </a:lnTo>
                  <a:lnTo>
                    <a:pt x="1830" y="692"/>
                  </a:lnTo>
                  <a:lnTo>
                    <a:pt x="1860" y="676"/>
                  </a:lnTo>
                  <a:lnTo>
                    <a:pt x="1890" y="662"/>
                  </a:lnTo>
                  <a:lnTo>
                    <a:pt x="1921" y="649"/>
                  </a:lnTo>
                  <a:lnTo>
                    <a:pt x="1954" y="639"/>
                  </a:lnTo>
                  <a:lnTo>
                    <a:pt x="1986" y="629"/>
                  </a:lnTo>
                  <a:lnTo>
                    <a:pt x="2019" y="620"/>
                  </a:lnTo>
                  <a:lnTo>
                    <a:pt x="2054" y="614"/>
                  </a:lnTo>
                  <a:lnTo>
                    <a:pt x="2089" y="610"/>
                  </a:lnTo>
                  <a:lnTo>
                    <a:pt x="2123" y="607"/>
                  </a:lnTo>
                  <a:lnTo>
                    <a:pt x="2159" y="606"/>
                  </a:lnTo>
                  <a:close/>
                  <a:moveTo>
                    <a:pt x="2119" y="918"/>
                  </a:moveTo>
                  <a:lnTo>
                    <a:pt x="2198" y="918"/>
                  </a:lnTo>
                  <a:lnTo>
                    <a:pt x="2214" y="918"/>
                  </a:lnTo>
                  <a:lnTo>
                    <a:pt x="2230" y="920"/>
                  </a:lnTo>
                  <a:lnTo>
                    <a:pt x="2245" y="921"/>
                  </a:lnTo>
                  <a:lnTo>
                    <a:pt x="2261" y="924"/>
                  </a:lnTo>
                  <a:lnTo>
                    <a:pt x="2276" y="928"/>
                  </a:lnTo>
                  <a:lnTo>
                    <a:pt x="2291" y="933"/>
                  </a:lnTo>
                  <a:lnTo>
                    <a:pt x="2306" y="937"/>
                  </a:lnTo>
                  <a:lnTo>
                    <a:pt x="2320" y="943"/>
                  </a:lnTo>
                  <a:lnTo>
                    <a:pt x="2334" y="950"/>
                  </a:lnTo>
                  <a:lnTo>
                    <a:pt x="2348" y="956"/>
                  </a:lnTo>
                  <a:lnTo>
                    <a:pt x="2361" y="965"/>
                  </a:lnTo>
                  <a:lnTo>
                    <a:pt x="2374" y="972"/>
                  </a:lnTo>
                  <a:lnTo>
                    <a:pt x="2385" y="982"/>
                  </a:lnTo>
                  <a:lnTo>
                    <a:pt x="2398" y="992"/>
                  </a:lnTo>
                  <a:lnTo>
                    <a:pt x="2409" y="1002"/>
                  </a:lnTo>
                  <a:lnTo>
                    <a:pt x="2420" y="1012"/>
                  </a:lnTo>
                  <a:lnTo>
                    <a:pt x="2431" y="1024"/>
                  </a:lnTo>
                  <a:lnTo>
                    <a:pt x="2440" y="1036"/>
                  </a:lnTo>
                  <a:lnTo>
                    <a:pt x="2450" y="1048"/>
                  </a:lnTo>
                  <a:lnTo>
                    <a:pt x="2459" y="1061"/>
                  </a:lnTo>
                  <a:lnTo>
                    <a:pt x="2467" y="1074"/>
                  </a:lnTo>
                  <a:lnTo>
                    <a:pt x="2475" y="1087"/>
                  </a:lnTo>
                  <a:lnTo>
                    <a:pt x="2481" y="1101"/>
                  </a:lnTo>
                  <a:lnTo>
                    <a:pt x="2488" y="1116"/>
                  </a:lnTo>
                  <a:lnTo>
                    <a:pt x="2493" y="1130"/>
                  </a:lnTo>
                  <a:lnTo>
                    <a:pt x="2499" y="1145"/>
                  </a:lnTo>
                  <a:lnTo>
                    <a:pt x="2503" y="1160"/>
                  </a:lnTo>
                  <a:lnTo>
                    <a:pt x="2506" y="1176"/>
                  </a:lnTo>
                  <a:lnTo>
                    <a:pt x="2510" y="1192"/>
                  </a:lnTo>
                  <a:lnTo>
                    <a:pt x="2512" y="1208"/>
                  </a:lnTo>
                  <a:lnTo>
                    <a:pt x="2513" y="1224"/>
                  </a:lnTo>
                  <a:lnTo>
                    <a:pt x="2513" y="1241"/>
                  </a:lnTo>
                  <a:lnTo>
                    <a:pt x="2513" y="1534"/>
                  </a:lnTo>
                  <a:lnTo>
                    <a:pt x="2513" y="1551"/>
                  </a:lnTo>
                  <a:lnTo>
                    <a:pt x="2512" y="1567"/>
                  </a:lnTo>
                  <a:lnTo>
                    <a:pt x="2510" y="1583"/>
                  </a:lnTo>
                  <a:lnTo>
                    <a:pt x="2506" y="1599"/>
                  </a:lnTo>
                  <a:lnTo>
                    <a:pt x="2503" y="1614"/>
                  </a:lnTo>
                  <a:lnTo>
                    <a:pt x="2499" y="1629"/>
                  </a:lnTo>
                  <a:lnTo>
                    <a:pt x="2493" y="1644"/>
                  </a:lnTo>
                  <a:lnTo>
                    <a:pt x="2488" y="1660"/>
                  </a:lnTo>
                  <a:lnTo>
                    <a:pt x="2481" y="1674"/>
                  </a:lnTo>
                  <a:lnTo>
                    <a:pt x="2475" y="1688"/>
                  </a:lnTo>
                  <a:lnTo>
                    <a:pt x="2467" y="1702"/>
                  </a:lnTo>
                  <a:lnTo>
                    <a:pt x="2459" y="1714"/>
                  </a:lnTo>
                  <a:lnTo>
                    <a:pt x="2450" y="1727"/>
                  </a:lnTo>
                  <a:lnTo>
                    <a:pt x="2440" y="1739"/>
                  </a:lnTo>
                  <a:lnTo>
                    <a:pt x="2431" y="1751"/>
                  </a:lnTo>
                  <a:lnTo>
                    <a:pt x="2420" y="1762"/>
                  </a:lnTo>
                  <a:lnTo>
                    <a:pt x="2409" y="1773"/>
                  </a:lnTo>
                  <a:lnTo>
                    <a:pt x="2398" y="1783"/>
                  </a:lnTo>
                  <a:lnTo>
                    <a:pt x="2385" y="1793"/>
                  </a:lnTo>
                  <a:lnTo>
                    <a:pt x="2374" y="1802"/>
                  </a:lnTo>
                  <a:lnTo>
                    <a:pt x="2361" y="1810"/>
                  </a:lnTo>
                  <a:lnTo>
                    <a:pt x="2348" y="1818"/>
                  </a:lnTo>
                  <a:lnTo>
                    <a:pt x="2334" y="1825"/>
                  </a:lnTo>
                  <a:lnTo>
                    <a:pt x="2320" y="1832"/>
                  </a:lnTo>
                  <a:lnTo>
                    <a:pt x="2306" y="1837"/>
                  </a:lnTo>
                  <a:lnTo>
                    <a:pt x="2291" y="1843"/>
                  </a:lnTo>
                  <a:lnTo>
                    <a:pt x="2276" y="1847"/>
                  </a:lnTo>
                  <a:lnTo>
                    <a:pt x="2261" y="1850"/>
                  </a:lnTo>
                  <a:lnTo>
                    <a:pt x="2245" y="1853"/>
                  </a:lnTo>
                  <a:lnTo>
                    <a:pt x="2230" y="1856"/>
                  </a:lnTo>
                  <a:lnTo>
                    <a:pt x="2214" y="1857"/>
                  </a:lnTo>
                  <a:lnTo>
                    <a:pt x="2198" y="1858"/>
                  </a:lnTo>
                  <a:lnTo>
                    <a:pt x="2119" y="1858"/>
                  </a:lnTo>
                  <a:lnTo>
                    <a:pt x="2103" y="1857"/>
                  </a:lnTo>
                  <a:lnTo>
                    <a:pt x="2086" y="1856"/>
                  </a:lnTo>
                  <a:lnTo>
                    <a:pt x="2070" y="1853"/>
                  </a:lnTo>
                  <a:lnTo>
                    <a:pt x="2055" y="1850"/>
                  </a:lnTo>
                  <a:lnTo>
                    <a:pt x="2040" y="1847"/>
                  </a:lnTo>
                  <a:lnTo>
                    <a:pt x="2025" y="1843"/>
                  </a:lnTo>
                  <a:lnTo>
                    <a:pt x="2011" y="1837"/>
                  </a:lnTo>
                  <a:lnTo>
                    <a:pt x="1996" y="1832"/>
                  </a:lnTo>
                  <a:lnTo>
                    <a:pt x="1982" y="1825"/>
                  </a:lnTo>
                  <a:lnTo>
                    <a:pt x="1969" y="1818"/>
                  </a:lnTo>
                  <a:lnTo>
                    <a:pt x="1956" y="1810"/>
                  </a:lnTo>
                  <a:lnTo>
                    <a:pt x="1943" y="1802"/>
                  </a:lnTo>
                  <a:lnTo>
                    <a:pt x="1930" y="1793"/>
                  </a:lnTo>
                  <a:lnTo>
                    <a:pt x="1918" y="1783"/>
                  </a:lnTo>
                  <a:lnTo>
                    <a:pt x="1907" y="1773"/>
                  </a:lnTo>
                  <a:lnTo>
                    <a:pt x="1895" y="1762"/>
                  </a:lnTo>
                  <a:lnTo>
                    <a:pt x="1886" y="1751"/>
                  </a:lnTo>
                  <a:lnTo>
                    <a:pt x="1876" y="1739"/>
                  </a:lnTo>
                  <a:lnTo>
                    <a:pt x="1866" y="1727"/>
                  </a:lnTo>
                  <a:lnTo>
                    <a:pt x="1858" y="1714"/>
                  </a:lnTo>
                  <a:lnTo>
                    <a:pt x="1849" y="1702"/>
                  </a:lnTo>
                  <a:lnTo>
                    <a:pt x="1841" y="1688"/>
                  </a:lnTo>
                  <a:lnTo>
                    <a:pt x="1835" y="1674"/>
                  </a:lnTo>
                  <a:lnTo>
                    <a:pt x="1828" y="1660"/>
                  </a:lnTo>
                  <a:lnTo>
                    <a:pt x="1823" y="1644"/>
                  </a:lnTo>
                  <a:lnTo>
                    <a:pt x="1818" y="1629"/>
                  </a:lnTo>
                  <a:lnTo>
                    <a:pt x="1813" y="1614"/>
                  </a:lnTo>
                  <a:lnTo>
                    <a:pt x="1810" y="1599"/>
                  </a:lnTo>
                  <a:lnTo>
                    <a:pt x="1807" y="1583"/>
                  </a:lnTo>
                  <a:lnTo>
                    <a:pt x="1805" y="1567"/>
                  </a:lnTo>
                  <a:lnTo>
                    <a:pt x="1804" y="1551"/>
                  </a:lnTo>
                  <a:lnTo>
                    <a:pt x="1804" y="1534"/>
                  </a:lnTo>
                  <a:lnTo>
                    <a:pt x="1804" y="1241"/>
                  </a:lnTo>
                  <a:lnTo>
                    <a:pt x="1804" y="1224"/>
                  </a:lnTo>
                  <a:lnTo>
                    <a:pt x="1805" y="1208"/>
                  </a:lnTo>
                  <a:lnTo>
                    <a:pt x="1807" y="1192"/>
                  </a:lnTo>
                  <a:lnTo>
                    <a:pt x="1810" y="1176"/>
                  </a:lnTo>
                  <a:lnTo>
                    <a:pt x="1813" y="1160"/>
                  </a:lnTo>
                  <a:lnTo>
                    <a:pt x="1818" y="1145"/>
                  </a:lnTo>
                  <a:lnTo>
                    <a:pt x="1823" y="1130"/>
                  </a:lnTo>
                  <a:lnTo>
                    <a:pt x="1828" y="1116"/>
                  </a:lnTo>
                  <a:lnTo>
                    <a:pt x="1835" y="1101"/>
                  </a:lnTo>
                  <a:lnTo>
                    <a:pt x="1841" y="1087"/>
                  </a:lnTo>
                  <a:lnTo>
                    <a:pt x="1849" y="1074"/>
                  </a:lnTo>
                  <a:lnTo>
                    <a:pt x="1858" y="1061"/>
                  </a:lnTo>
                  <a:lnTo>
                    <a:pt x="1866" y="1048"/>
                  </a:lnTo>
                  <a:lnTo>
                    <a:pt x="1876" y="1036"/>
                  </a:lnTo>
                  <a:lnTo>
                    <a:pt x="1886" y="1024"/>
                  </a:lnTo>
                  <a:lnTo>
                    <a:pt x="1895" y="1012"/>
                  </a:lnTo>
                  <a:lnTo>
                    <a:pt x="1907" y="1002"/>
                  </a:lnTo>
                  <a:lnTo>
                    <a:pt x="1918" y="992"/>
                  </a:lnTo>
                  <a:lnTo>
                    <a:pt x="1930" y="982"/>
                  </a:lnTo>
                  <a:lnTo>
                    <a:pt x="1943" y="972"/>
                  </a:lnTo>
                  <a:lnTo>
                    <a:pt x="1956" y="965"/>
                  </a:lnTo>
                  <a:lnTo>
                    <a:pt x="1969" y="956"/>
                  </a:lnTo>
                  <a:lnTo>
                    <a:pt x="1982" y="950"/>
                  </a:lnTo>
                  <a:lnTo>
                    <a:pt x="1996" y="943"/>
                  </a:lnTo>
                  <a:lnTo>
                    <a:pt x="2011" y="937"/>
                  </a:lnTo>
                  <a:lnTo>
                    <a:pt x="2025" y="933"/>
                  </a:lnTo>
                  <a:lnTo>
                    <a:pt x="2040" y="928"/>
                  </a:lnTo>
                  <a:lnTo>
                    <a:pt x="2055" y="924"/>
                  </a:lnTo>
                  <a:lnTo>
                    <a:pt x="2070" y="921"/>
                  </a:lnTo>
                  <a:lnTo>
                    <a:pt x="2086" y="920"/>
                  </a:lnTo>
                  <a:lnTo>
                    <a:pt x="2103" y="918"/>
                  </a:lnTo>
                  <a:lnTo>
                    <a:pt x="2119" y="918"/>
                  </a:lnTo>
                  <a:close/>
                  <a:moveTo>
                    <a:pt x="3792" y="621"/>
                  </a:moveTo>
                  <a:lnTo>
                    <a:pt x="3826" y="622"/>
                  </a:lnTo>
                  <a:lnTo>
                    <a:pt x="3860" y="625"/>
                  </a:lnTo>
                  <a:lnTo>
                    <a:pt x="3893" y="629"/>
                  </a:lnTo>
                  <a:lnTo>
                    <a:pt x="3927" y="634"/>
                  </a:lnTo>
                  <a:lnTo>
                    <a:pt x="3959" y="641"/>
                  </a:lnTo>
                  <a:lnTo>
                    <a:pt x="3990" y="648"/>
                  </a:lnTo>
                  <a:lnTo>
                    <a:pt x="4022" y="658"/>
                  </a:lnTo>
                  <a:lnTo>
                    <a:pt x="4052" y="669"/>
                  </a:lnTo>
                  <a:lnTo>
                    <a:pt x="4081" y="681"/>
                  </a:lnTo>
                  <a:lnTo>
                    <a:pt x="4110" y="694"/>
                  </a:lnTo>
                  <a:lnTo>
                    <a:pt x="4138" y="708"/>
                  </a:lnTo>
                  <a:lnTo>
                    <a:pt x="4165" y="724"/>
                  </a:lnTo>
                  <a:lnTo>
                    <a:pt x="4192" y="740"/>
                  </a:lnTo>
                  <a:lnTo>
                    <a:pt x="4217" y="757"/>
                  </a:lnTo>
                  <a:lnTo>
                    <a:pt x="4242" y="776"/>
                  </a:lnTo>
                  <a:lnTo>
                    <a:pt x="4265" y="796"/>
                  </a:lnTo>
                  <a:lnTo>
                    <a:pt x="4287" y="816"/>
                  </a:lnTo>
                  <a:lnTo>
                    <a:pt x="4308" y="838"/>
                  </a:lnTo>
                  <a:lnTo>
                    <a:pt x="4328" y="860"/>
                  </a:lnTo>
                  <a:lnTo>
                    <a:pt x="4347" y="883"/>
                  </a:lnTo>
                  <a:lnTo>
                    <a:pt x="4364" y="907"/>
                  </a:lnTo>
                  <a:lnTo>
                    <a:pt x="4380" y="932"/>
                  </a:lnTo>
                  <a:lnTo>
                    <a:pt x="4395" y="957"/>
                  </a:lnTo>
                  <a:lnTo>
                    <a:pt x="4408" y="983"/>
                  </a:lnTo>
                  <a:lnTo>
                    <a:pt x="4421" y="1010"/>
                  </a:lnTo>
                  <a:lnTo>
                    <a:pt x="4431" y="1038"/>
                  </a:lnTo>
                  <a:lnTo>
                    <a:pt x="4441" y="1066"/>
                  </a:lnTo>
                  <a:lnTo>
                    <a:pt x="4448" y="1094"/>
                  </a:lnTo>
                  <a:lnTo>
                    <a:pt x="4453" y="1123"/>
                  </a:lnTo>
                  <a:lnTo>
                    <a:pt x="4458" y="1153"/>
                  </a:lnTo>
                  <a:lnTo>
                    <a:pt x="4461" y="1184"/>
                  </a:lnTo>
                  <a:lnTo>
                    <a:pt x="4461" y="1214"/>
                  </a:lnTo>
                  <a:lnTo>
                    <a:pt x="4461" y="1529"/>
                  </a:lnTo>
                  <a:lnTo>
                    <a:pt x="4461" y="1540"/>
                  </a:lnTo>
                  <a:lnTo>
                    <a:pt x="4461" y="1551"/>
                  </a:lnTo>
                  <a:lnTo>
                    <a:pt x="4463" y="1553"/>
                  </a:lnTo>
                  <a:lnTo>
                    <a:pt x="4466" y="1599"/>
                  </a:lnTo>
                  <a:lnTo>
                    <a:pt x="4467" y="1646"/>
                  </a:lnTo>
                  <a:lnTo>
                    <a:pt x="4470" y="1690"/>
                  </a:lnTo>
                  <a:lnTo>
                    <a:pt x="4470" y="1734"/>
                  </a:lnTo>
                  <a:lnTo>
                    <a:pt x="4470" y="1776"/>
                  </a:lnTo>
                  <a:lnTo>
                    <a:pt x="4470" y="1818"/>
                  </a:lnTo>
                  <a:lnTo>
                    <a:pt x="4467" y="1858"/>
                  </a:lnTo>
                  <a:lnTo>
                    <a:pt x="4465" y="1898"/>
                  </a:lnTo>
                  <a:lnTo>
                    <a:pt x="4463" y="1936"/>
                  </a:lnTo>
                  <a:lnTo>
                    <a:pt x="4460" y="1974"/>
                  </a:lnTo>
                  <a:lnTo>
                    <a:pt x="4456" y="2011"/>
                  </a:lnTo>
                  <a:lnTo>
                    <a:pt x="4451" y="2046"/>
                  </a:lnTo>
                  <a:lnTo>
                    <a:pt x="4446" y="2081"/>
                  </a:lnTo>
                  <a:lnTo>
                    <a:pt x="4441" y="2114"/>
                  </a:lnTo>
                  <a:lnTo>
                    <a:pt x="4433" y="2146"/>
                  </a:lnTo>
                  <a:lnTo>
                    <a:pt x="4426" y="2179"/>
                  </a:lnTo>
                  <a:lnTo>
                    <a:pt x="4418" y="2209"/>
                  </a:lnTo>
                  <a:lnTo>
                    <a:pt x="4409" y="2238"/>
                  </a:lnTo>
                  <a:lnTo>
                    <a:pt x="4401" y="2267"/>
                  </a:lnTo>
                  <a:lnTo>
                    <a:pt x="4391" y="2294"/>
                  </a:lnTo>
                  <a:lnTo>
                    <a:pt x="4380" y="2321"/>
                  </a:lnTo>
                  <a:lnTo>
                    <a:pt x="4369" y="2347"/>
                  </a:lnTo>
                  <a:lnTo>
                    <a:pt x="4357" y="2370"/>
                  </a:lnTo>
                  <a:lnTo>
                    <a:pt x="4344" y="2394"/>
                  </a:lnTo>
                  <a:lnTo>
                    <a:pt x="4331" y="2417"/>
                  </a:lnTo>
                  <a:lnTo>
                    <a:pt x="4317" y="2438"/>
                  </a:lnTo>
                  <a:lnTo>
                    <a:pt x="4303" y="2459"/>
                  </a:lnTo>
                  <a:lnTo>
                    <a:pt x="4288" y="2478"/>
                  </a:lnTo>
                  <a:lnTo>
                    <a:pt x="4272" y="2496"/>
                  </a:lnTo>
                  <a:lnTo>
                    <a:pt x="4256" y="2515"/>
                  </a:lnTo>
                  <a:lnTo>
                    <a:pt x="4239" y="2531"/>
                  </a:lnTo>
                  <a:lnTo>
                    <a:pt x="4220" y="2546"/>
                  </a:lnTo>
                  <a:lnTo>
                    <a:pt x="4194" y="2567"/>
                  </a:lnTo>
                  <a:lnTo>
                    <a:pt x="4167" y="2587"/>
                  </a:lnTo>
                  <a:lnTo>
                    <a:pt x="4140" y="2605"/>
                  </a:lnTo>
                  <a:lnTo>
                    <a:pt x="4112" y="2621"/>
                  </a:lnTo>
                  <a:lnTo>
                    <a:pt x="4084" y="2637"/>
                  </a:lnTo>
                  <a:lnTo>
                    <a:pt x="4056" y="2651"/>
                  </a:lnTo>
                  <a:lnTo>
                    <a:pt x="4028" y="2665"/>
                  </a:lnTo>
                  <a:lnTo>
                    <a:pt x="3999" y="2677"/>
                  </a:lnTo>
                  <a:lnTo>
                    <a:pt x="3970" y="2688"/>
                  </a:lnTo>
                  <a:lnTo>
                    <a:pt x="3940" y="2698"/>
                  </a:lnTo>
                  <a:lnTo>
                    <a:pt x="3911" y="2706"/>
                  </a:lnTo>
                  <a:lnTo>
                    <a:pt x="3879" y="2713"/>
                  </a:lnTo>
                  <a:lnTo>
                    <a:pt x="3849" y="2719"/>
                  </a:lnTo>
                  <a:lnTo>
                    <a:pt x="3818" y="2724"/>
                  </a:lnTo>
                  <a:lnTo>
                    <a:pt x="3786" y="2727"/>
                  </a:lnTo>
                  <a:lnTo>
                    <a:pt x="3755" y="2729"/>
                  </a:lnTo>
                  <a:lnTo>
                    <a:pt x="3723" y="2730"/>
                  </a:lnTo>
                  <a:lnTo>
                    <a:pt x="3690" y="2730"/>
                  </a:lnTo>
                  <a:lnTo>
                    <a:pt x="3658" y="2728"/>
                  </a:lnTo>
                  <a:lnTo>
                    <a:pt x="3625" y="2726"/>
                  </a:lnTo>
                  <a:lnTo>
                    <a:pt x="3591" y="2721"/>
                  </a:lnTo>
                  <a:lnTo>
                    <a:pt x="3558" y="2716"/>
                  </a:lnTo>
                  <a:lnTo>
                    <a:pt x="3523" y="2710"/>
                  </a:lnTo>
                  <a:lnTo>
                    <a:pt x="3489" y="2702"/>
                  </a:lnTo>
                  <a:lnTo>
                    <a:pt x="3454" y="2693"/>
                  </a:lnTo>
                  <a:lnTo>
                    <a:pt x="3418" y="2683"/>
                  </a:lnTo>
                  <a:lnTo>
                    <a:pt x="3383" y="2672"/>
                  </a:lnTo>
                  <a:lnTo>
                    <a:pt x="3347" y="2659"/>
                  </a:lnTo>
                  <a:lnTo>
                    <a:pt x="3311" y="2645"/>
                  </a:lnTo>
                  <a:lnTo>
                    <a:pt x="3275" y="2630"/>
                  </a:lnTo>
                  <a:lnTo>
                    <a:pt x="3237" y="2614"/>
                  </a:lnTo>
                  <a:lnTo>
                    <a:pt x="3200" y="2595"/>
                  </a:lnTo>
                  <a:lnTo>
                    <a:pt x="3212" y="2558"/>
                  </a:lnTo>
                  <a:lnTo>
                    <a:pt x="3223" y="2521"/>
                  </a:lnTo>
                  <a:lnTo>
                    <a:pt x="3234" y="2483"/>
                  </a:lnTo>
                  <a:lnTo>
                    <a:pt x="3246" y="2447"/>
                  </a:lnTo>
                  <a:lnTo>
                    <a:pt x="3256" y="2410"/>
                  </a:lnTo>
                  <a:lnTo>
                    <a:pt x="3267" y="2372"/>
                  </a:lnTo>
                  <a:lnTo>
                    <a:pt x="3279" y="2336"/>
                  </a:lnTo>
                  <a:lnTo>
                    <a:pt x="3291" y="2298"/>
                  </a:lnTo>
                  <a:lnTo>
                    <a:pt x="3323" y="2319"/>
                  </a:lnTo>
                  <a:lnTo>
                    <a:pt x="3357" y="2338"/>
                  </a:lnTo>
                  <a:lnTo>
                    <a:pt x="3390" y="2356"/>
                  </a:lnTo>
                  <a:lnTo>
                    <a:pt x="3426" y="2372"/>
                  </a:lnTo>
                  <a:lnTo>
                    <a:pt x="3460" y="2388"/>
                  </a:lnTo>
                  <a:lnTo>
                    <a:pt x="3496" y="2400"/>
                  </a:lnTo>
                  <a:lnTo>
                    <a:pt x="3532" y="2412"/>
                  </a:lnTo>
                  <a:lnTo>
                    <a:pt x="3568" y="2422"/>
                  </a:lnTo>
                  <a:lnTo>
                    <a:pt x="3604" y="2430"/>
                  </a:lnTo>
                  <a:lnTo>
                    <a:pt x="3640" y="2436"/>
                  </a:lnTo>
                  <a:lnTo>
                    <a:pt x="3675" y="2440"/>
                  </a:lnTo>
                  <a:lnTo>
                    <a:pt x="3710" y="2444"/>
                  </a:lnTo>
                  <a:lnTo>
                    <a:pt x="3744" y="2444"/>
                  </a:lnTo>
                  <a:lnTo>
                    <a:pt x="3778" y="2442"/>
                  </a:lnTo>
                  <a:lnTo>
                    <a:pt x="3811" y="2438"/>
                  </a:lnTo>
                  <a:lnTo>
                    <a:pt x="3844" y="2432"/>
                  </a:lnTo>
                  <a:lnTo>
                    <a:pt x="3874" y="2424"/>
                  </a:lnTo>
                  <a:lnTo>
                    <a:pt x="3904" y="2413"/>
                  </a:lnTo>
                  <a:lnTo>
                    <a:pt x="3932" y="2400"/>
                  </a:lnTo>
                  <a:lnTo>
                    <a:pt x="3960" y="2385"/>
                  </a:lnTo>
                  <a:lnTo>
                    <a:pt x="3985" y="2367"/>
                  </a:lnTo>
                  <a:lnTo>
                    <a:pt x="4009" y="2347"/>
                  </a:lnTo>
                  <a:lnTo>
                    <a:pt x="4031" y="2323"/>
                  </a:lnTo>
                  <a:lnTo>
                    <a:pt x="4052" y="2297"/>
                  </a:lnTo>
                  <a:lnTo>
                    <a:pt x="4069" y="2268"/>
                  </a:lnTo>
                  <a:lnTo>
                    <a:pt x="4085" y="2237"/>
                  </a:lnTo>
                  <a:lnTo>
                    <a:pt x="4099" y="2202"/>
                  </a:lnTo>
                  <a:lnTo>
                    <a:pt x="4111" y="2165"/>
                  </a:lnTo>
                  <a:lnTo>
                    <a:pt x="4120" y="2125"/>
                  </a:lnTo>
                  <a:lnTo>
                    <a:pt x="4125" y="2081"/>
                  </a:lnTo>
                  <a:lnTo>
                    <a:pt x="4129" y="2034"/>
                  </a:lnTo>
                  <a:lnTo>
                    <a:pt x="4130" y="1985"/>
                  </a:lnTo>
                  <a:lnTo>
                    <a:pt x="4091" y="2005"/>
                  </a:lnTo>
                  <a:lnTo>
                    <a:pt x="4052" y="2028"/>
                  </a:lnTo>
                  <a:lnTo>
                    <a:pt x="4011" y="2050"/>
                  </a:lnTo>
                  <a:lnTo>
                    <a:pt x="3970" y="2072"/>
                  </a:lnTo>
                  <a:lnTo>
                    <a:pt x="3948" y="2082"/>
                  </a:lnTo>
                  <a:lnTo>
                    <a:pt x="3927" y="2091"/>
                  </a:lnTo>
                  <a:lnTo>
                    <a:pt x="3904" y="2099"/>
                  </a:lnTo>
                  <a:lnTo>
                    <a:pt x="3882" y="2106"/>
                  </a:lnTo>
                  <a:lnTo>
                    <a:pt x="3860" y="2112"/>
                  </a:lnTo>
                  <a:lnTo>
                    <a:pt x="3837" y="2117"/>
                  </a:lnTo>
                  <a:lnTo>
                    <a:pt x="3814" y="2119"/>
                  </a:lnTo>
                  <a:lnTo>
                    <a:pt x="3792" y="2120"/>
                  </a:lnTo>
                  <a:lnTo>
                    <a:pt x="3764" y="2120"/>
                  </a:lnTo>
                  <a:lnTo>
                    <a:pt x="3737" y="2118"/>
                  </a:lnTo>
                  <a:lnTo>
                    <a:pt x="3709" y="2116"/>
                  </a:lnTo>
                  <a:lnTo>
                    <a:pt x="3682" y="2113"/>
                  </a:lnTo>
                  <a:lnTo>
                    <a:pt x="3655" y="2108"/>
                  </a:lnTo>
                  <a:lnTo>
                    <a:pt x="3629" y="2103"/>
                  </a:lnTo>
                  <a:lnTo>
                    <a:pt x="3603" y="2097"/>
                  </a:lnTo>
                  <a:lnTo>
                    <a:pt x="3578" y="2089"/>
                  </a:lnTo>
                  <a:lnTo>
                    <a:pt x="3552" y="2082"/>
                  </a:lnTo>
                  <a:lnTo>
                    <a:pt x="3528" y="2072"/>
                  </a:lnTo>
                  <a:lnTo>
                    <a:pt x="3504" y="2062"/>
                  </a:lnTo>
                  <a:lnTo>
                    <a:pt x="3481" y="2053"/>
                  </a:lnTo>
                  <a:lnTo>
                    <a:pt x="3457" y="2041"/>
                  </a:lnTo>
                  <a:lnTo>
                    <a:pt x="3435" y="2029"/>
                  </a:lnTo>
                  <a:lnTo>
                    <a:pt x="3413" y="2016"/>
                  </a:lnTo>
                  <a:lnTo>
                    <a:pt x="3391" y="2003"/>
                  </a:lnTo>
                  <a:lnTo>
                    <a:pt x="3371" y="1988"/>
                  </a:lnTo>
                  <a:lnTo>
                    <a:pt x="3351" y="1973"/>
                  </a:lnTo>
                  <a:lnTo>
                    <a:pt x="3332" y="1958"/>
                  </a:lnTo>
                  <a:lnTo>
                    <a:pt x="3314" y="1942"/>
                  </a:lnTo>
                  <a:lnTo>
                    <a:pt x="3295" y="1924"/>
                  </a:lnTo>
                  <a:lnTo>
                    <a:pt x="3278" y="1907"/>
                  </a:lnTo>
                  <a:lnTo>
                    <a:pt x="3262" y="1889"/>
                  </a:lnTo>
                  <a:lnTo>
                    <a:pt x="3246" y="1871"/>
                  </a:lnTo>
                  <a:lnTo>
                    <a:pt x="3232" y="1851"/>
                  </a:lnTo>
                  <a:lnTo>
                    <a:pt x="3218" y="1832"/>
                  </a:lnTo>
                  <a:lnTo>
                    <a:pt x="3205" y="1811"/>
                  </a:lnTo>
                  <a:lnTo>
                    <a:pt x="3192" y="1791"/>
                  </a:lnTo>
                  <a:lnTo>
                    <a:pt x="3181" y="1770"/>
                  </a:lnTo>
                  <a:lnTo>
                    <a:pt x="3170" y="1749"/>
                  </a:lnTo>
                  <a:lnTo>
                    <a:pt x="3160" y="1726"/>
                  </a:lnTo>
                  <a:lnTo>
                    <a:pt x="3153" y="1705"/>
                  </a:lnTo>
                  <a:lnTo>
                    <a:pt x="3147" y="1688"/>
                  </a:lnTo>
                  <a:lnTo>
                    <a:pt x="3142" y="1670"/>
                  </a:lnTo>
                  <a:lnTo>
                    <a:pt x="3137" y="1653"/>
                  </a:lnTo>
                  <a:lnTo>
                    <a:pt x="3132" y="1634"/>
                  </a:lnTo>
                  <a:lnTo>
                    <a:pt x="3125" y="1594"/>
                  </a:lnTo>
                  <a:lnTo>
                    <a:pt x="3118" y="1552"/>
                  </a:lnTo>
                  <a:lnTo>
                    <a:pt x="3114" y="1509"/>
                  </a:lnTo>
                  <a:lnTo>
                    <a:pt x="3110" y="1464"/>
                  </a:lnTo>
                  <a:lnTo>
                    <a:pt x="3107" y="1417"/>
                  </a:lnTo>
                  <a:lnTo>
                    <a:pt x="3107" y="1371"/>
                  </a:lnTo>
                  <a:lnTo>
                    <a:pt x="3107" y="1325"/>
                  </a:lnTo>
                  <a:lnTo>
                    <a:pt x="3110" y="1278"/>
                  </a:lnTo>
                  <a:lnTo>
                    <a:pt x="3114" y="1234"/>
                  </a:lnTo>
                  <a:lnTo>
                    <a:pt x="3118" y="1190"/>
                  </a:lnTo>
                  <a:lnTo>
                    <a:pt x="3125" y="1148"/>
                  </a:lnTo>
                  <a:lnTo>
                    <a:pt x="3132" y="1108"/>
                  </a:lnTo>
                  <a:lnTo>
                    <a:pt x="3137" y="1090"/>
                  </a:lnTo>
                  <a:lnTo>
                    <a:pt x="3142" y="1072"/>
                  </a:lnTo>
                  <a:lnTo>
                    <a:pt x="3147" y="1054"/>
                  </a:lnTo>
                  <a:lnTo>
                    <a:pt x="3153" y="1038"/>
                  </a:lnTo>
                  <a:lnTo>
                    <a:pt x="3160" y="1016"/>
                  </a:lnTo>
                  <a:lnTo>
                    <a:pt x="3170" y="994"/>
                  </a:lnTo>
                  <a:lnTo>
                    <a:pt x="3181" y="972"/>
                  </a:lnTo>
                  <a:lnTo>
                    <a:pt x="3192" y="951"/>
                  </a:lnTo>
                  <a:lnTo>
                    <a:pt x="3205" y="930"/>
                  </a:lnTo>
                  <a:lnTo>
                    <a:pt x="3218" y="910"/>
                  </a:lnTo>
                  <a:lnTo>
                    <a:pt x="3232" y="891"/>
                  </a:lnTo>
                  <a:lnTo>
                    <a:pt x="3246" y="871"/>
                  </a:lnTo>
                  <a:lnTo>
                    <a:pt x="3262" y="853"/>
                  </a:lnTo>
                  <a:lnTo>
                    <a:pt x="3278" y="835"/>
                  </a:lnTo>
                  <a:lnTo>
                    <a:pt x="3295" y="817"/>
                  </a:lnTo>
                  <a:lnTo>
                    <a:pt x="3314" y="801"/>
                  </a:lnTo>
                  <a:lnTo>
                    <a:pt x="3332" y="784"/>
                  </a:lnTo>
                  <a:lnTo>
                    <a:pt x="3351" y="769"/>
                  </a:lnTo>
                  <a:lnTo>
                    <a:pt x="3371" y="754"/>
                  </a:lnTo>
                  <a:lnTo>
                    <a:pt x="3391" y="740"/>
                  </a:lnTo>
                  <a:lnTo>
                    <a:pt x="3413" y="726"/>
                  </a:lnTo>
                  <a:lnTo>
                    <a:pt x="3435" y="714"/>
                  </a:lnTo>
                  <a:lnTo>
                    <a:pt x="3457" y="701"/>
                  </a:lnTo>
                  <a:lnTo>
                    <a:pt x="3481" y="690"/>
                  </a:lnTo>
                  <a:lnTo>
                    <a:pt x="3504" y="680"/>
                  </a:lnTo>
                  <a:lnTo>
                    <a:pt x="3528" y="670"/>
                  </a:lnTo>
                  <a:lnTo>
                    <a:pt x="3552" y="661"/>
                  </a:lnTo>
                  <a:lnTo>
                    <a:pt x="3578" y="653"/>
                  </a:lnTo>
                  <a:lnTo>
                    <a:pt x="3603" y="646"/>
                  </a:lnTo>
                  <a:lnTo>
                    <a:pt x="3629" y="640"/>
                  </a:lnTo>
                  <a:lnTo>
                    <a:pt x="3655" y="634"/>
                  </a:lnTo>
                  <a:lnTo>
                    <a:pt x="3682" y="630"/>
                  </a:lnTo>
                  <a:lnTo>
                    <a:pt x="3709" y="627"/>
                  </a:lnTo>
                  <a:lnTo>
                    <a:pt x="3737" y="624"/>
                  </a:lnTo>
                  <a:lnTo>
                    <a:pt x="3764" y="622"/>
                  </a:lnTo>
                  <a:lnTo>
                    <a:pt x="3792" y="621"/>
                  </a:lnTo>
                  <a:close/>
                  <a:moveTo>
                    <a:pt x="3792" y="898"/>
                  </a:moveTo>
                  <a:lnTo>
                    <a:pt x="3810" y="899"/>
                  </a:lnTo>
                  <a:lnTo>
                    <a:pt x="3827" y="900"/>
                  </a:lnTo>
                  <a:lnTo>
                    <a:pt x="3846" y="902"/>
                  </a:lnTo>
                  <a:lnTo>
                    <a:pt x="3863" y="906"/>
                  </a:lnTo>
                  <a:lnTo>
                    <a:pt x="3880" y="910"/>
                  </a:lnTo>
                  <a:lnTo>
                    <a:pt x="3897" y="915"/>
                  </a:lnTo>
                  <a:lnTo>
                    <a:pt x="3914" y="921"/>
                  </a:lnTo>
                  <a:lnTo>
                    <a:pt x="3930" y="927"/>
                  </a:lnTo>
                  <a:lnTo>
                    <a:pt x="3945" y="935"/>
                  </a:lnTo>
                  <a:lnTo>
                    <a:pt x="3960" y="943"/>
                  </a:lnTo>
                  <a:lnTo>
                    <a:pt x="3975" y="952"/>
                  </a:lnTo>
                  <a:lnTo>
                    <a:pt x="3989" y="962"/>
                  </a:lnTo>
                  <a:lnTo>
                    <a:pt x="4003" y="972"/>
                  </a:lnTo>
                  <a:lnTo>
                    <a:pt x="4017" y="984"/>
                  </a:lnTo>
                  <a:lnTo>
                    <a:pt x="4030" y="995"/>
                  </a:lnTo>
                  <a:lnTo>
                    <a:pt x="4042" y="1008"/>
                  </a:lnTo>
                  <a:lnTo>
                    <a:pt x="4054" y="1021"/>
                  </a:lnTo>
                  <a:lnTo>
                    <a:pt x="4065" y="1035"/>
                  </a:lnTo>
                  <a:lnTo>
                    <a:pt x="4076" y="1049"/>
                  </a:lnTo>
                  <a:lnTo>
                    <a:pt x="4085" y="1063"/>
                  </a:lnTo>
                  <a:lnTo>
                    <a:pt x="4095" y="1078"/>
                  </a:lnTo>
                  <a:lnTo>
                    <a:pt x="4104" y="1094"/>
                  </a:lnTo>
                  <a:lnTo>
                    <a:pt x="4111" y="1110"/>
                  </a:lnTo>
                  <a:lnTo>
                    <a:pt x="4119" y="1126"/>
                  </a:lnTo>
                  <a:lnTo>
                    <a:pt x="4124" y="1144"/>
                  </a:lnTo>
                  <a:lnTo>
                    <a:pt x="4131" y="1161"/>
                  </a:lnTo>
                  <a:lnTo>
                    <a:pt x="4135" y="1178"/>
                  </a:lnTo>
                  <a:lnTo>
                    <a:pt x="4139" y="1196"/>
                  </a:lnTo>
                  <a:lnTo>
                    <a:pt x="4143" y="1215"/>
                  </a:lnTo>
                  <a:lnTo>
                    <a:pt x="4145" y="1233"/>
                  </a:lnTo>
                  <a:lnTo>
                    <a:pt x="4146" y="1252"/>
                  </a:lnTo>
                  <a:lnTo>
                    <a:pt x="4147" y="1272"/>
                  </a:lnTo>
                  <a:lnTo>
                    <a:pt x="4147" y="1471"/>
                  </a:lnTo>
                  <a:lnTo>
                    <a:pt x="4146" y="1489"/>
                  </a:lnTo>
                  <a:lnTo>
                    <a:pt x="4145" y="1509"/>
                  </a:lnTo>
                  <a:lnTo>
                    <a:pt x="4143" y="1527"/>
                  </a:lnTo>
                  <a:lnTo>
                    <a:pt x="4139" y="1545"/>
                  </a:lnTo>
                  <a:lnTo>
                    <a:pt x="4135" y="1564"/>
                  </a:lnTo>
                  <a:lnTo>
                    <a:pt x="4131" y="1582"/>
                  </a:lnTo>
                  <a:lnTo>
                    <a:pt x="4124" y="1599"/>
                  </a:lnTo>
                  <a:lnTo>
                    <a:pt x="4119" y="1615"/>
                  </a:lnTo>
                  <a:lnTo>
                    <a:pt x="4111" y="1633"/>
                  </a:lnTo>
                  <a:lnTo>
                    <a:pt x="4104" y="1649"/>
                  </a:lnTo>
                  <a:lnTo>
                    <a:pt x="4095" y="1664"/>
                  </a:lnTo>
                  <a:lnTo>
                    <a:pt x="4085" y="1679"/>
                  </a:lnTo>
                  <a:lnTo>
                    <a:pt x="4076" y="1694"/>
                  </a:lnTo>
                  <a:lnTo>
                    <a:pt x="4065" y="1708"/>
                  </a:lnTo>
                  <a:lnTo>
                    <a:pt x="4054" y="1722"/>
                  </a:lnTo>
                  <a:lnTo>
                    <a:pt x="4042" y="1735"/>
                  </a:lnTo>
                  <a:lnTo>
                    <a:pt x="4030" y="1747"/>
                  </a:lnTo>
                  <a:lnTo>
                    <a:pt x="4017" y="1759"/>
                  </a:lnTo>
                  <a:lnTo>
                    <a:pt x="4003" y="1769"/>
                  </a:lnTo>
                  <a:lnTo>
                    <a:pt x="3989" y="1780"/>
                  </a:lnTo>
                  <a:lnTo>
                    <a:pt x="3975" y="1790"/>
                  </a:lnTo>
                  <a:lnTo>
                    <a:pt x="3960" y="1798"/>
                  </a:lnTo>
                  <a:lnTo>
                    <a:pt x="3945" y="1807"/>
                  </a:lnTo>
                  <a:lnTo>
                    <a:pt x="3930" y="1815"/>
                  </a:lnTo>
                  <a:lnTo>
                    <a:pt x="3914" y="1821"/>
                  </a:lnTo>
                  <a:lnTo>
                    <a:pt x="3897" y="1828"/>
                  </a:lnTo>
                  <a:lnTo>
                    <a:pt x="3880" y="1832"/>
                  </a:lnTo>
                  <a:lnTo>
                    <a:pt x="3863" y="1836"/>
                  </a:lnTo>
                  <a:lnTo>
                    <a:pt x="3846" y="1839"/>
                  </a:lnTo>
                  <a:lnTo>
                    <a:pt x="3827" y="1843"/>
                  </a:lnTo>
                  <a:lnTo>
                    <a:pt x="3810" y="1844"/>
                  </a:lnTo>
                  <a:lnTo>
                    <a:pt x="3792" y="1844"/>
                  </a:lnTo>
                  <a:lnTo>
                    <a:pt x="3773" y="1844"/>
                  </a:lnTo>
                  <a:lnTo>
                    <a:pt x="3756" y="1843"/>
                  </a:lnTo>
                  <a:lnTo>
                    <a:pt x="3738" y="1839"/>
                  </a:lnTo>
                  <a:lnTo>
                    <a:pt x="3721" y="1836"/>
                  </a:lnTo>
                  <a:lnTo>
                    <a:pt x="3703" y="1832"/>
                  </a:lnTo>
                  <a:lnTo>
                    <a:pt x="3687" y="1828"/>
                  </a:lnTo>
                  <a:lnTo>
                    <a:pt x="3670" y="1821"/>
                  </a:lnTo>
                  <a:lnTo>
                    <a:pt x="3654" y="1815"/>
                  </a:lnTo>
                  <a:lnTo>
                    <a:pt x="3639" y="1807"/>
                  </a:lnTo>
                  <a:lnTo>
                    <a:pt x="3623" y="1798"/>
                  </a:lnTo>
                  <a:lnTo>
                    <a:pt x="3608" y="1790"/>
                  </a:lnTo>
                  <a:lnTo>
                    <a:pt x="3594" y="1780"/>
                  </a:lnTo>
                  <a:lnTo>
                    <a:pt x="3580" y="1769"/>
                  </a:lnTo>
                  <a:lnTo>
                    <a:pt x="3566" y="1759"/>
                  </a:lnTo>
                  <a:lnTo>
                    <a:pt x="3553" y="1747"/>
                  </a:lnTo>
                  <a:lnTo>
                    <a:pt x="3541" y="1735"/>
                  </a:lnTo>
                  <a:lnTo>
                    <a:pt x="3530" y="1722"/>
                  </a:lnTo>
                  <a:lnTo>
                    <a:pt x="3519" y="1708"/>
                  </a:lnTo>
                  <a:lnTo>
                    <a:pt x="3508" y="1694"/>
                  </a:lnTo>
                  <a:lnTo>
                    <a:pt x="3498" y="1679"/>
                  </a:lnTo>
                  <a:lnTo>
                    <a:pt x="3489" y="1664"/>
                  </a:lnTo>
                  <a:lnTo>
                    <a:pt x="3480" y="1649"/>
                  </a:lnTo>
                  <a:lnTo>
                    <a:pt x="3472" y="1633"/>
                  </a:lnTo>
                  <a:lnTo>
                    <a:pt x="3465" y="1615"/>
                  </a:lnTo>
                  <a:lnTo>
                    <a:pt x="3458" y="1599"/>
                  </a:lnTo>
                  <a:lnTo>
                    <a:pt x="3453" y="1582"/>
                  </a:lnTo>
                  <a:lnTo>
                    <a:pt x="3449" y="1564"/>
                  </a:lnTo>
                  <a:lnTo>
                    <a:pt x="3444" y="1545"/>
                  </a:lnTo>
                  <a:lnTo>
                    <a:pt x="3441" y="1527"/>
                  </a:lnTo>
                  <a:lnTo>
                    <a:pt x="3439" y="1509"/>
                  </a:lnTo>
                  <a:lnTo>
                    <a:pt x="3438" y="1489"/>
                  </a:lnTo>
                  <a:lnTo>
                    <a:pt x="3438" y="1471"/>
                  </a:lnTo>
                  <a:lnTo>
                    <a:pt x="3438" y="1272"/>
                  </a:lnTo>
                  <a:lnTo>
                    <a:pt x="3438" y="1252"/>
                  </a:lnTo>
                  <a:lnTo>
                    <a:pt x="3439" y="1233"/>
                  </a:lnTo>
                  <a:lnTo>
                    <a:pt x="3441" y="1215"/>
                  </a:lnTo>
                  <a:lnTo>
                    <a:pt x="3444" y="1196"/>
                  </a:lnTo>
                  <a:lnTo>
                    <a:pt x="3449" y="1178"/>
                  </a:lnTo>
                  <a:lnTo>
                    <a:pt x="3453" y="1161"/>
                  </a:lnTo>
                  <a:lnTo>
                    <a:pt x="3458" y="1144"/>
                  </a:lnTo>
                  <a:lnTo>
                    <a:pt x="3465" y="1126"/>
                  </a:lnTo>
                  <a:lnTo>
                    <a:pt x="3472" y="1110"/>
                  </a:lnTo>
                  <a:lnTo>
                    <a:pt x="3480" y="1094"/>
                  </a:lnTo>
                  <a:lnTo>
                    <a:pt x="3489" y="1078"/>
                  </a:lnTo>
                  <a:lnTo>
                    <a:pt x="3498" y="1063"/>
                  </a:lnTo>
                  <a:lnTo>
                    <a:pt x="3508" y="1049"/>
                  </a:lnTo>
                  <a:lnTo>
                    <a:pt x="3519" y="1035"/>
                  </a:lnTo>
                  <a:lnTo>
                    <a:pt x="3530" y="1021"/>
                  </a:lnTo>
                  <a:lnTo>
                    <a:pt x="3541" y="1008"/>
                  </a:lnTo>
                  <a:lnTo>
                    <a:pt x="3553" y="995"/>
                  </a:lnTo>
                  <a:lnTo>
                    <a:pt x="3566" y="984"/>
                  </a:lnTo>
                  <a:lnTo>
                    <a:pt x="3580" y="972"/>
                  </a:lnTo>
                  <a:lnTo>
                    <a:pt x="3594" y="962"/>
                  </a:lnTo>
                  <a:lnTo>
                    <a:pt x="3608" y="952"/>
                  </a:lnTo>
                  <a:lnTo>
                    <a:pt x="3623" y="943"/>
                  </a:lnTo>
                  <a:lnTo>
                    <a:pt x="3639" y="935"/>
                  </a:lnTo>
                  <a:lnTo>
                    <a:pt x="3654" y="927"/>
                  </a:lnTo>
                  <a:lnTo>
                    <a:pt x="3670" y="921"/>
                  </a:lnTo>
                  <a:lnTo>
                    <a:pt x="3687" y="915"/>
                  </a:lnTo>
                  <a:lnTo>
                    <a:pt x="3703" y="910"/>
                  </a:lnTo>
                  <a:lnTo>
                    <a:pt x="3721" y="906"/>
                  </a:lnTo>
                  <a:lnTo>
                    <a:pt x="3738" y="902"/>
                  </a:lnTo>
                  <a:lnTo>
                    <a:pt x="3756" y="900"/>
                  </a:lnTo>
                  <a:lnTo>
                    <a:pt x="3773" y="899"/>
                  </a:lnTo>
                  <a:lnTo>
                    <a:pt x="3792" y="898"/>
                  </a:lnTo>
                  <a:close/>
                  <a:moveTo>
                    <a:pt x="5009" y="169"/>
                  </a:moveTo>
                  <a:lnTo>
                    <a:pt x="5009" y="490"/>
                  </a:lnTo>
                  <a:lnTo>
                    <a:pt x="4965" y="510"/>
                  </a:lnTo>
                  <a:lnTo>
                    <a:pt x="4922" y="531"/>
                  </a:lnTo>
                  <a:lnTo>
                    <a:pt x="4878" y="552"/>
                  </a:lnTo>
                  <a:lnTo>
                    <a:pt x="4834" y="574"/>
                  </a:lnTo>
                  <a:lnTo>
                    <a:pt x="4790" y="596"/>
                  </a:lnTo>
                  <a:lnTo>
                    <a:pt x="4746" y="617"/>
                  </a:lnTo>
                  <a:lnTo>
                    <a:pt x="4703" y="638"/>
                  </a:lnTo>
                  <a:lnTo>
                    <a:pt x="4659" y="658"/>
                  </a:lnTo>
                  <a:lnTo>
                    <a:pt x="4659" y="323"/>
                  </a:lnTo>
                  <a:lnTo>
                    <a:pt x="4703" y="305"/>
                  </a:lnTo>
                  <a:lnTo>
                    <a:pt x="4747" y="285"/>
                  </a:lnTo>
                  <a:lnTo>
                    <a:pt x="4790" y="266"/>
                  </a:lnTo>
                  <a:lnTo>
                    <a:pt x="4834" y="247"/>
                  </a:lnTo>
                  <a:lnTo>
                    <a:pt x="4878" y="226"/>
                  </a:lnTo>
                  <a:lnTo>
                    <a:pt x="4922" y="207"/>
                  </a:lnTo>
                  <a:lnTo>
                    <a:pt x="4965" y="187"/>
                  </a:lnTo>
                  <a:lnTo>
                    <a:pt x="5009" y="169"/>
                  </a:lnTo>
                  <a:close/>
                  <a:moveTo>
                    <a:pt x="5009" y="690"/>
                  </a:moveTo>
                  <a:lnTo>
                    <a:pt x="5009" y="2132"/>
                  </a:lnTo>
                  <a:lnTo>
                    <a:pt x="4659" y="2132"/>
                  </a:lnTo>
                  <a:lnTo>
                    <a:pt x="4659" y="845"/>
                  </a:lnTo>
                  <a:lnTo>
                    <a:pt x="4704" y="826"/>
                  </a:lnTo>
                  <a:lnTo>
                    <a:pt x="4750" y="806"/>
                  </a:lnTo>
                  <a:lnTo>
                    <a:pt x="4797" y="785"/>
                  </a:lnTo>
                  <a:lnTo>
                    <a:pt x="4843" y="765"/>
                  </a:lnTo>
                  <a:lnTo>
                    <a:pt x="4888" y="744"/>
                  </a:lnTo>
                  <a:lnTo>
                    <a:pt x="4933" y="725"/>
                  </a:lnTo>
                  <a:lnTo>
                    <a:pt x="4973" y="706"/>
                  </a:lnTo>
                  <a:lnTo>
                    <a:pt x="5009" y="690"/>
                  </a:lnTo>
                  <a:close/>
                </a:path>
              </a:pathLst>
            </a:custGeom>
            <a:solidFill>
              <a:srgbClr val="C42D19"/>
            </a:solidFill>
            <a:ln w="9525">
              <a:noFill/>
              <a:round/>
              <a:headEnd/>
              <a:tailEnd/>
            </a:ln>
          </p:spPr>
          <p:txBody>
            <a:bodyPr/>
            <a:lstStyle/>
            <a:p>
              <a:pPr>
                <a:defRPr/>
              </a:pPr>
              <a:endParaRPr lang="el-GR" dirty="0"/>
            </a:p>
          </p:txBody>
        </p:sp>
      </p:grpSp>
      <p:sp>
        <p:nvSpPr>
          <p:cNvPr id="9" name="Rounded Rectangle 8"/>
          <p:cNvSpPr/>
          <p:nvPr userDrawn="1"/>
        </p:nvSpPr>
        <p:spPr bwMode="auto">
          <a:xfrm rot="168382">
            <a:off x="-352425" y="6551613"/>
            <a:ext cx="9928225" cy="1189037"/>
          </a:xfrm>
          <a:prstGeom prst="roundRect">
            <a:avLst/>
          </a:prstGeom>
          <a:gradFill flip="none" rotWithShape="1">
            <a:gsLst>
              <a:gs pos="82000">
                <a:srgbClr val="05234B"/>
              </a:gs>
              <a:gs pos="0">
                <a:srgbClr val="3366FF"/>
              </a:gs>
            </a:gsLst>
            <a:lin ang="0" scaled="1"/>
            <a:tileRect/>
          </a:gradFill>
          <a:ln w="12700" cap="flat" cmpd="sng" algn="ctr">
            <a:noFill/>
            <a:prstDash val="solid"/>
            <a:round/>
            <a:headEnd type="none" w="med" len="med"/>
            <a:tailEnd type="none" w="med" len="med"/>
          </a:ln>
          <a:effectLst>
            <a:outerShdw blurRad="123825" dist="38100" dir="18900000" algn="l" rotWithShape="0">
              <a:prstClr val="black">
                <a:alpha val="40000"/>
              </a:prstClr>
            </a:outerShdw>
          </a:effectLst>
        </p:spPr>
        <p:txBody>
          <a:bodyPr>
            <a:spAutoFit/>
          </a:bodyPr>
          <a:lstStyle/>
          <a:p>
            <a:pPr eaLnBrk="0" hangingPunct="0">
              <a:spcBef>
                <a:spcPct val="50000"/>
              </a:spcBef>
              <a:defRPr/>
            </a:pPr>
            <a:endParaRPr lang="en-US" dirty="0">
              <a:ea typeface="+mn-ea"/>
            </a:endParaRPr>
          </a:p>
        </p:txBody>
      </p:sp>
      <p:sp>
        <p:nvSpPr>
          <p:cNvPr id="4" name="Rectangle 52"/>
          <p:cNvSpPr>
            <a:spLocks noGrp="1" noChangeArrowheads="1"/>
          </p:cNvSpPr>
          <p:nvPr>
            <p:ph idx="1"/>
          </p:nvPr>
        </p:nvSpPr>
        <p:spPr bwMode="auto">
          <a:xfrm>
            <a:off x="416496" y="1484313"/>
            <a:ext cx="8929117" cy="4537075"/>
          </a:xfrm>
          <a:prstGeom prst="rect">
            <a:avLst/>
          </a:prstGeom>
          <a:noFill/>
          <a:ln>
            <a:noFill/>
          </a:ln>
          <a:extLst>
            <a:ext uri="{FAA26D3D-D897-4be2-8F04-BA451C77F1D7}"/>
          </a:extLst>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1" name="Rectangle 246"/>
          <p:cNvSpPr>
            <a:spLocks noGrp="1" noChangeArrowheads="1"/>
          </p:cNvSpPr>
          <p:nvPr>
            <p:ph type="title"/>
          </p:nvPr>
        </p:nvSpPr>
        <p:spPr bwMode="auto">
          <a:xfrm>
            <a:off x="415925" y="476250"/>
            <a:ext cx="8929688" cy="865188"/>
          </a:xfrm>
          <a:prstGeom prst="rect">
            <a:avLst/>
          </a:prstGeom>
          <a:noFill/>
          <a:ln>
            <a:noFill/>
          </a:ln>
          <a:extLst>
            <a:ext uri="{FAA26D3D-D897-4be2-8F04-BA451C77F1D7}"/>
          </a:extLst>
        </p:spPr>
        <p:txBody>
          <a:bodyPr/>
          <a:lstStyle/>
          <a:p>
            <a:pPr lvl="0"/>
            <a:r>
              <a:rPr lang="en-GB" dirty="0"/>
              <a:t>Click to edit Master title style</a:t>
            </a:r>
          </a:p>
        </p:txBody>
      </p:sp>
      <p:sp>
        <p:nvSpPr>
          <p:cNvPr id="10" name="Rectangle 243"/>
          <p:cNvSpPr>
            <a:spLocks noGrp="1" noChangeArrowheads="1"/>
          </p:cNvSpPr>
          <p:nvPr>
            <p:ph type="sldNum" sz="quarter" idx="10"/>
          </p:nvPr>
        </p:nvSpPr>
        <p:spPr/>
        <p:txBody>
          <a:bodyPr/>
          <a:lstStyle>
            <a:lvl1pPr algn="r" eaLnBrk="0" hangingPunct="0">
              <a:spcBef>
                <a:spcPct val="0"/>
              </a:spcBef>
              <a:defRPr sz="3200" b="1">
                <a:solidFill>
                  <a:schemeClr val="accent3">
                    <a:lumMod val="50000"/>
                  </a:schemeClr>
                </a:solidFill>
                <a:ea typeface="+mn-ea"/>
                <a:cs typeface="+mn-cs"/>
              </a:defRPr>
            </a:lvl1pPr>
          </a:lstStyle>
          <a:p>
            <a:pPr>
              <a:defRPr/>
            </a:pPr>
            <a:fld id="{C01632CB-C3BE-4B1A-BDB3-F64406B8CCB6}" type="slidenum">
              <a:rPr lang="en-GB"/>
              <a:pPr>
                <a:defRPr/>
              </a:pPr>
              <a:t>‹#›</a:t>
            </a:fld>
            <a:endParaRPr lang="en-GB" dirty="0"/>
          </a:p>
        </p:txBody>
      </p:sp>
    </p:spTree>
    <p:extLst>
      <p:ext uri="{BB962C8B-B14F-4D97-AF65-F5344CB8AC3E}">
        <p14:creationId xmlns:p14="http://schemas.microsoft.com/office/powerpoint/2010/main" val="250645757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0" indent="0" algn="l" defTabSz="1073150" rtl="0" eaLnBrk="0" fontAlgn="base" hangingPunct="0">
              <a:lnSpc>
                <a:spcPct val="120000"/>
              </a:lnSpc>
              <a:spcBef>
                <a:spcPts val="600"/>
              </a:spcBef>
              <a:spcAft>
                <a:spcPct val="0"/>
              </a:spcAft>
              <a:buNone/>
              <a:defRPr lang="en-US" sz="1500" dirty="0" smtClean="0">
                <a:solidFill>
                  <a:srgbClr val="686868"/>
                </a:solidFill>
                <a:latin typeface="Calibri"/>
                <a:ea typeface="ＭＳ Ｐゴシック" charset="0"/>
                <a:cs typeface="Calibri"/>
              </a:defRPr>
            </a:lvl1pPr>
            <a:lvl2pPr marL="356400" indent="-176400" algn="l" defTabSz="1073150" rtl="0" eaLnBrk="0" fontAlgn="base" hangingPunct="0">
              <a:lnSpc>
                <a:spcPct val="120000"/>
              </a:lnSpc>
              <a:spcBef>
                <a:spcPts val="600"/>
              </a:spcBef>
              <a:spcAft>
                <a:spcPct val="0"/>
              </a:spcAft>
              <a:buSzPct val="100000"/>
              <a:buFontTx/>
              <a:buBlip>
                <a:blip r:embed="rId2"/>
              </a:buBlip>
              <a:defRPr lang="en-US" sz="1500" dirty="0" smtClean="0">
                <a:solidFill>
                  <a:srgbClr val="686868"/>
                </a:solidFill>
                <a:latin typeface="Calibri"/>
                <a:ea typeface="ＭＳ Ｐゴシック" charset="0"/>
                <a:cs typeface="Calibri"/>
              </a:defRPr>
            </a:lvl2pPr>
            <a:lvl3pPr marL="536400" indent="-176400" algn="l" defTabSz="1073150" rtl="0" eaLnBrk="0" fontAlgn="base" hangingPunct="0">
              <a:lnSpc>
                <a:spcPct val="120000"/>
              </a:lnSpc>
              <a:spcBef>
                <a:spcPts val="600"/>
              </a:spcBef>
              <a:spcAft>
                <a:spcPct val="0"/>
              </a:spcAft>
              <a:buFontTx/>
              <a:buBlip>
                <a:blip r:embed="rId3"/>
              </a:buBlip>
              <a:defRPr lang="en-US" sz="1500" dirty="0" smtClean="0">
                <a:solidFill>
                  <a:srgbClr val="686868"/>
                </a:solidFill>
                <a:latin typeface="Calibri"/>
                <a:ea typeface="ＭＳ Ｐゴシック" charset="0"/>
                <a:cs typeface="Calibri"/>
              </a:defRPr>
            </a:lvl3pPr>
            <a:lvl4pPr marL="911225" indent="0">
              <a:defRPr sz="1400"/>
            </a:lvl4pPr>
            <a:lvl5pPr marL="1479550" indent="-165100">
              <a:defRPr sz="14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Rectangle 243"/>
          <p:cNvSpPr>
            <a:spLocks noGrp="1" noChangeArrowheads="1"/>
          </p:cNvSpPr>
          <p:nvPr>
            <p:ph type="sldNum" sz="quarter" idx="10"/>
          </p:nvPr>
        </p:nvSpPr>
        <p:spPr>
          <a:ln/>
        </p:spPr>
        <p:txBody>
          <a:bodyPr/>
          <a:lstStyle>
            <a:lvl1pPr>
              <a:defRPr/>
            </a:lvl1pPr>
          </a:lstStyle>
          <a:p>
            <a:pPr>
              <a:defRPr/>
            </a:pPr>
            <a:fld id="{934A0461-AC08-45BB-B4F4-F7CCF88C447B}" type="slidenum">
              <a:rPr lang="en-GB"/>
              <a:pPr>
                <a:defRPr/>
              </a:pPr>
              <a:t>‹#›</a:t>
            </a:fld>
            <a:endParaRPr lang="en-GB" dirty="0"/>
          </a:p>
        </p:txBody>
      </p:sp>
    </p:spTree>
    <p:extLst>
      <p:ext uri="{BB962C8B-B14F-4D97-AF65-F5344CB8AC3E}">
        <p14:creationId xmlns:p14="http://schemas.microsoft.com/office/powerpoint/2010/main" val="247077665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6" name="Rectangle 15"/>
          <p:cNvSpPr/>
          <p:nvPr userDrawn="1"/>
        </p:nvSpPr>
        <p:spPr bwMode="auto">
          <a:xfrm>
            <a:off x="415925" y="3933825"/>
            <a:ext cx="2952750" cy="71438"/>
          </a:xfrm>
          <a:prstGeom prst="rect">
            <a:avLst/>
          </a:prstGeom>
          <a:solidFill>
            <a:schemeClr val="bg1">
              <a:lumMod val="85000"/>
            </a:schemeClr>
          </a:solidFill>
          <a:ln w="12700" cap="flat" cmpd="sng" algn="ctr">
            <a:noFill/>
            <a:prstDash val="solid"/>
            <a:round/>
            <a:headEnd type="none" w="med" len="med"/>
            <a:tailEnd type="none" w="med" len="med"/>
          </a:ln>
          <a:effectLst/>
        </p:spPr>
        <p:txBody>
          <a:bodyPr>
            <a:spAutoFit/>
          </a:bodyPr>
          <a:lstStyle/>
          <a:p>
            <a:pPr eaLnBrk="0" hangingPunct="0">
              <a:spcBef>
                <a:spcPct val="50000"/>
              </a:spcBef>
              <a:defRPr/>
            </a:pPr>
            <a:endParaRPr lang="en-US" dirty="0">
              <a:ea typeface="+mn-ea"/>
            </a:endParaRPr>
          </a:p>
        </p:txBody>
      </p:sp>
      <p:sp>
        <p:nvSpPr>
          <p:cNvPr id="3" name="Picture Placeholder 2"/>
          <p:cNvSpPr>
            <a:spLocks noGrp="1"/>
          </p:cNvSpPr>
          <p:nvPr>
            <p:ph type="pic" idx="1"/>
          </p:nvPr>
        </p:nvSpPr>
        <p:spPr>
          <a:xfrm>
            <a:off x="416496" y="4221088"/>
            <a:ext cx="1512167" cy="720080"/>
          </a:xfrm>
        </p:spPr>
        <p:txBody>
          <a:bodyPr/>
          <a:lstStyle>
            <a:lvl1pPr marL="0" indent="0">
              <a:buNone/>
              <a:defRPr sz="9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5" name="Content Placeholder 2"/>
          <p:cNvSpPr>
            <a:spLocks noGrp="1"/>
          </p:cNvSpPr>
          <p:nvPr>
            <p:ph idx="11"/>
          </p:nvPr>
        </p:nvSpPr>
        <p:spPr>
          <a:xfrm>
            <a:off x="2576736" y="1412776"/>
            <a:ext cx="6833964" cy="2376263"/>
          </a:xfrm>
        </p:spPr>
        <p:txBody>
          <a:bodyPr/>
          <a:lstStyle>
            <a:lvl1pPr algn="l" defTabSz="1073150" rtl="0" eaLnBrk="0" fontAlgn="base" hangingPunct="0">
              <a:lnSpc>
                <a:spcPct val="120000"/>
              </a:lnSpc>
              <a:spcBef>
                <a:spcPts val="600"/>
              </a:spcBef>
              <a:spcAft>
                <a:spcPct val="0"/>
              </a:spcAft>
              <a:defRPr lang="en-US" sz="1500" dirty="0" smtClean="0">
                <a:solidFill>
                  <a:srgbClr val="686868"/>
                </a:solidFill>
                <a:latin typeface="Calibri"/>
                <a:ea typeface="ＭＳ Ｐゴシック" charset="0"/>
                <a:cs typeface="Calibri"/>
              </a:defRPr>
            </a:lvl1pPr>
            <a:lvl2pPr algn="l" defTabSz="1073150" rtl="0" eaLnBrk="0" fontAlgn="base" hangingPunct="0">
              <a:lnSpc>
                <a:spcPct val="120000"/>
              </a:lnSpc>
              <a:spcBef>
                <a:spcPts val="600"/>
              </a:spcBef>
              <a:spcAft>
                <a:spcPct val="0"/>
              </a:spcAft>
              <a:defRPr lang="en-US" sz="1500" dirty="0" smtClean="0">
                <a:solidFill>
                  <a:srgbClr val="686868"/>
                </a:solidFill>
                <a:latin typeface="Calibri"/>
                <a:ea typeface="ＭＳ Ｐゴシック" charset="0"/>
                <a:cs typeface="Calibri"/>
              </a:defRPr>
            </a:lvl2pPr>
            <a:lvl3pPr algn="l" defTabSz="1073150" rtl="0" eaLnBrk="0" fontAlgn="base" hangingPunct="0">
              <a:lnSpc>
                <a:spcPct val="120000"/>
              </a:lnSpc>
              <a:spcBef>
                <a:spcPts val="600"/>
              </a:spcBef>
              <a:spcAft>
                <a:spcPct val="0"/>
              </a:spcAft>
              <a:defRPr lang="en-US" sz="1500" dirty="0" smtClean="0">
                <a:solidFill>
                  <a:srgbClr val="686868"/>
                </a:solidFill>
                <a:latin typeface="Calibri"/>
                <a:ea typeface="ＭＳ Ｐゴシック" charset="0"/>
                <a:cs typeface="Calibri"/>
              </a:defRPr>
            </a:lvl3pPr>
            <a:lvl4pPr>
              <a:defRPr sz="1400"/>
            </a:lvl4pPr>
            <a:lvl5pPr>
              <a:defRPr sz="14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Text Placeholder 3"/>
          <p:cNvSpPr>
            <a:spLocks noGrp="1"/>
          </p:cNvSpPr>
          <p:nvPr>
            <p:ph type="body" sz="half" idx="12"/>
          </p:nvPr>
        </p:nvSpPr>
        <p:spPr>
          <a:xfrm>
            <a:off x="416496" y="1435101"/>
            <a:ext cx="1937420" cy="2353939"/>
          </a:xfrm>
        </p:spPr>
        <p:txBody>
          <a:bodyPr/>
          <a:lstStyle>
            <a:lvl1pPr marL="0" indent="0">
              <a:buNone/>
              <a:defRPr sz="1200">
                <a:solidFill>
                  <a:srgbClr val="454545"/>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0" name="Title 1"/>
          <p:cNvSpPr>
            <a:spLocks noGrp="1"/>
          </p:cNvSpPr>
          <p:nvPr>
            <p:ph type="title"/>
          </p:nvPr>
        </p:nvSpPr>
        <p:spPr>
          <a:xfrm>
            <a:off x="415925" y="476250"/>
            <a:ext cx="8929688" cy="865188"/>
          </a:xfrm>
        </p:spPr>
        <p:txBody>
          <a:bodyPr/>
          <a:lstStyle/>
          <a:p>
            <a:r>
              <a:rPr lang="en-US" dirty="0" smtClean="0"/>
              <a:t>Click to edit Master title style</a:t>
            </a:r>
            <a:endParaRPr lang="en-US" dirty="0"/>
          </a:p>
        </p:txBody>
      </p:sp>
      <p:sp>
        <p:nvSpPr>
          <p:cNvPr id="14" name="Picture Placeholder 2"/>
          <p:cNvSpPr>
            <a:spLocks noGrp="1"/>
          </p:cNvSpPr>
          <p:nvPr>
            <p:ph type="pic" idx="13"/>
          </p:nvPr>
        </p:nvSpPr>
        <p:spPr>
          <a:xfrm>
            <a:off x="2288704" y="4221088"/>
            <a:ext cx="1512167" cy="720080"/>
          </a:xfrm>
        </p:spPr>
        <p:txBody>
          <a:bodyPr/>
          <a:lstStyle>
            <a:lvl1pPr marL="0" indent="0">
              <a:buNone/>
              <a:defRPr sz="9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15" name="Picture Placeholder 2"/>
          <p:cNvSpPr>
            <a:spLocks noGrp="1"/>
          </p:cNvSpPr>
          <p:nvPr>
            <p:ph type="pic" idx="14"/>
          </p:nvPr>
        </p:nvSpPr>
        <p:spPr>
          <a:xfrm>
            <a:off x="4232920" y="4221088"/>
            <a:ext cx="1512167" cy="720080"/>
          </a:xfrm>
        </p:spPr>
        <p:txBody>
          <a:bodyPr/>
          <a:lstStyle>
            <a:lvl1pPr marL="0" indent="0">
              <a:buNone/>
              <a:defRPr sz="9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17" name="Picture Placeholder 2"/>
          <p:cNvSpPr>
            <a:spLocks noGrp="1"/>
          </p:cNvSpPr>
          <p:nvPr>
            <p:ph type="pic" idx="15"/>
          </p:nvPr>
        </p:nvSpPr>
        <p:spPr>
          <a:xfrm>
            <a:off x="6105128" y="4221088"/>
            <a:ext cx="1512167" cy="720080"/>
          </a:xfrm>
        </p:spPr>
        <p:txBody>
          <a:bodyPr/>
          <a:lstStyle>
            <a:lvl1pPr marL="0" indent="0">
              <a:buNone/>
              <a:defRPr sz="9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18" name="Picture Placeholder 2"/>
          <p:cNvSpPr>
            <a:spLocks noGrp="1"/>
          </p:cNvSpPr>
          <p:nvPr>
            <p:ph type="pic" idx="16"/>
          </p:nvPr>
        </p:nvSpPr>
        <p:spPr>
          <a:xfrm>
            <a:off x="7905328" y="4221088"/>
            <a:ext cx="1512167" cy="720080"/>
          </a:xfrm>
        </p:spPr>
        <p:txBody>
          <a:bodyPr/>
          <a:lstStyle>
            <a:lvl1pPr marL="0" indent="0">
              <a:buNone/>
              <a:defRPr sz="9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19" name="Picture Placeholder 2"/>
          <p:cNvSpPr>
            <a:spLocks noGrp="1"/>
          </p:cNvSpPr>
          <p:nvPr>
            <p:ph type="pic" idx="17"/>
          </p:nvPr>
        </p:nvSpPr>
        <p:spPr>
          <a:xfrm>
            <a:off x="416496" y="5085184"/>
            <a:ext cx="1512167" cy="720080"/>
          </a:xfrm>
        </p:spPr>
        <p:txBody>
          <a:bodyPr/>
          <a:lstStyle>
            <a:lvl1pPr marL="0" indent="0">
              <a:buNone/>
              <a:defRPr sz="9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20" name="Picture Placeholder 2"/>
          <p:cNvSpPr>
            <a:spLocks noGrp="1"/>
          </p:cNvSpPr>
          <p:nvPr>
            <p:ph type="pic" idx="18"/>
          </p:nvPr>
        </p:nvSpPr>
        <p:spPr>
          <a:xfrm>
            <a:off x="2288704" y="5085184"/>
            <a:ext cx="1512167" cy="720080"/>
          </a:xfrm>
        </p:spPr>
        <p:txBody>
          <a:bodyPr/>
          <a:lstStyle>
            <a:lvl1pPr marL="0" indent="0">
              <a:buNone/>
              <a:defRPr sz="9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21" name="Picture Placeholder 2"/>
          <p:cNvSpPr>
            <a:spLocks noGrp="1"/>
          </p:cNvSpPr>
          <p:nvPr>
            <p:ph type="pic" idx="19"/>
          </p:nvPr>
        </p:nvSpPr>
        <p:spPr>
          <a:xfrm>
            <a:off x="4232920" y="5085184"/>
            <a:ext cx="1512167" cy="720080"/>
          </a:xfrm>
        </p:spPr>
        <p:txBody>
          <a:bodyPr/>
          <a:lstStyle>
            <a:lvl1pPr marL="0" indent="0">
              <a:buNone/>
              <a:defRPr sz="9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22" name="Picture Placeholder 2"/>
          <p:cNvSpPr>
            <a:spLocks noGrp="1"/>
          </p:cNvSpPr>
          <p:nvPr>
            <p:ph type="pic" idx="20"/>
          </p:nvPr>
        </p:nvSpPr>
        <p:spPr>
          <a:xfrm>
            <a:off x="6105128" y="5085184"/>
            <a:ext cx="1512167" cy="720080"/>
          </a:xfrm>
        </p:spPr>
        <p:txBody>
          <a:bodyPr/>
          <a:lstStyle>
            <a:lvl1pPr marL="0" indent="0">
              <a:buNone/>
              <a:defRPr sz="9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23" name="Picture Placeholder 2"/>
          <p:cNvSpPr>
            <a:spLocks noGrp="1"/>
          </p:cNvSpPr>
          <p:nvPr>
            <p:ph type="pic" idx="21"/>
          </p:nvPr>
        </p:nvSpPr>
        <p:spPr>
          <a:xfrm>
            <a:off x="7905328" y="5085184"/>
            <a:ext cx="1512167" cy="720080"/>
          </a:xfrm>
        </p:spPr>
        <p:txBody>
          <a:bodyPr/>
          <a:lstStyle>
            <a:lvl1pPr marL="0" indent="0">
              <a:buNone/>
              <a:defRPr sz="9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24" name="Rectangle 243"/>
          <p:cNvSpPr>
            <a:spLocks noGrp="1" noChangeArrowheads="1"/>
          </p:cNvSpPr>
          <p:nvPr>
            <p:ph type="sldNum" sz="quarter" idx="22"/>
          </p:nvPr>
        </p:nvSpPr>
        <p:spPr/>
        <p:txBody>
          <a:bodyPr/>
          <a:lstStyle>
            <a:lvl1pPr>
              <a:defRPr/>
            </a:lvl1pPr>
          </a:lstStyle>
          <a:p>
            <a:pPr>
              <a:defRPr/>
            </a:pPr>
            <a:fld id="{EA2C02EC-789B-4B63-94B6-CC3AF9DBF1DC}" type="slidenum">
              <a:rPr lang="en-GB"/>
              <a:pPr>
                <a:defRPr/>
              </a:pPr>
              <a:t>‹#›</a:t>
            </a:fld>
            <a:endParaRPr lang="en-GB" dirty="0"/>
          </a:p>
        </p:txBody>
      </p:sp>
    </p:spTree>
    <p:extLst>
      <p:ext uri="{BB962C8B-B14F-4D97-AF65-F5344CB8AC3E}">
        <p14:creationId xmlns:p14="http://schemas.microsoft.com/office/powerpoint/2010/main" val="149962650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aphicFrame>
        <p:nvGraphicFramePr>
          <p:cNvPr id="5" name="Chart 10"/>
          <p:cNvGraphicFramePr>
            <a:graphicFrameLocks/>
          </p:cNvGraphicFramePr>
          <p:nvPr/>
        </p:nvGraphicFramePr>
        <p:xfrm>
          <a:off x="-1311275" y="1916113"/>
          <a:ext cx="3311525" cy="5113337"/>
        </p:xfrm>
        <a:graphic>
          <a:graphicData uri="http://schemas.openxmlformats.org/drawingml/2006/chart">
            <c:chart xmlns:c="http://schemas.openxmlformats.org/drawingml/2006/chart" xmlns:r="http://schemas.openxmlformats.org/officeDocument/2006/relationships" r:id="rId2"/>
          </a:graphicData>
        </a:graphic>
      </p:graphicFrame>
      <p:cxnSp>
        <p:nvCxnSpPr>
          <p:cNvPr id="9" name="Straight Connector 8"/>
          <p:cNvCxnSpPr/>
          <p:nvPr userDrawn="1"/>
        </p:nvCxnSpPr>
        <p:spPr bwMode="auto">
          <a:xfrm>
            <a:off x="5961063" y="1844675"/>
            <a:ext cx="0" cy="3313113"/>
          </a:xfrm>
          <a:prstGeom prst="line">
            <a:avLst/>
          </a:prstGeom>
          <a:ln>
            <a:prstDash val="sysDash"/>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2584450" y="1603152"/>
            <a:ext cx="3249613" cy="4202112"/>
          </a:xfrm>
        </p:spPr>
        <p:txBody>
          <a:bodyPr/>
          <a:lstStyle>
            <a:lvl1pPr>
              <a:defRPr sz="15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sp>
        <p:nvSpPr>
          <p:cNvPr id="4" name="Content Placeholder 3"/>
          <p:cNvSpPr>
            <a:spLocks noGrp="1"/>
          </p:cNvSpPr>
          <p:nvPr>
            <p:ph sz="half" idx="2"/>
          </p:nvPr>
        </p:nvSpPr>
        <p:spPr>
          <a:xfrm>
            <a:off x="6095876" y="1603152"/>
            <a:ext cx="3249612" cy="4202112"/>
          </a:xfrm>
        </p:spPr>
        <p:txBody>
          <a:bodyPr/>
          <a:lstStyle>
            <a:lvl1pPr>
              <a:defRPr sz="15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sp>
        <p:nvSpPr>
          <p:cNvPr id="10" name="Text Placeholder 3"/>
          <p:cNvSpPr>
            <a:spLocks noGrp="1"/>
          </p:cNvSpPr>
          <p:nvPr>
            <p:ph type="body" sz="half" idx="11"/>
          </p:nvPr>
        </p:nvSpPr>
        <p:spPr>
          <a:xfrm>
            <a:off x="416496" y="1435101"/>
            <a:ext cx="1937420" cy="4514180"/>
          </a:xfrm>
        </p:spPr>
        <p:txBody>
          <a:bodyPr/>
          <a:lstStyle>
            <a:lvl1pPr marL="0" indent="0">
              <a:buNone/>
              <a:defRPr sz="1200">
                <a:solidFill>
                  <a:srgbClr val="454545"/>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4" name="Text Placeholder 3"/>
          <p:cNvSpPr>
            <a:spLocks noGrp="1"/>
          </p:cNvSpPr>
          <p:nvPr>
            <p:ph type="body" sz="half" idx="12"/>
          </p:nvPr>
        </p:nvSpPr>
        <p:spPr>
          <a:xfrm>
            <a:off x="2576736" y="5877272"/>
            <a:ext cx="3233564" cy="360040"/>
          </a:xfrm>
        </p:spPr>
        <p:txBody>
          <a:bodyPr/>
          <a:lstStyle>
            <a:lvl1pPr marL="0" indent="0" algn="r">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5" name="Text Placeholder 3"/>
          <p:cNvSpPr>
            <a:spLocks noGrp="1"/>
          </p:cNvSpPr>
          <p:nvPr>
            <p:ph type="body" sz="half" idx="13"/>
          </p:nvPr>
        </p:nvSpPr>
        <p:spPr>
          <a:xfrm>
            <a:off x="6105128" y="5877272"/>
            <a:ext cx="3233564" cy="360040"/>
          </a:xfrm>
        </p:spPr>
        <p:txBody>
          <a:bodyPr/>
          <a:lstStyle>
            <a:lvl1pPr marL="0" indent="0" algn="r">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Rectangle 243"/>
          <p:cNvSpPr>
            <a:spLocks noGrp="1" noChangeArrowheads="1"/>
          </p:cNvSpPr>
          <p:nvPr>
            <p:ph type="sldNum" sz="quarter" idx="14"/>
          </p:nvPr>
        </p:nvSpPr>
        <p:spPr/>
        <p:txBody>
          <a:bodyPr/>
          <a:lstStyle>
            <a:lvl1pPr>
              <a:defRPr/>
            </a:lvl1pPr>
          </a:lstStyle>
          <a:p>
            <a:pPr>
              <a:defRPr/>
            </a:pPr>
            <a:fld id="{A07C742B-69F2-4419-95A6-DD4E58A29967}" type="slidenum">
              <a:rPr lang="en-GB"/>
              <a:pPr>
                <a:defRPr/>
              </a:pPr>
              <a:t>‹#›</a:t>
            </a:fld>
            <a:endParaRPr lang="en-GB" dirty="0"/>
          </a:p>
        </p:txBody>
      </p:sp>
    </p:spTree>
    <p:extLst>
      <p:ext uri="{BB962C8B-B14F-4D97-AF65-F5344CB8AC3E}">
        <p14:creationId xmlns:p14="http://schemas.microsoft.com/office/powerpoint/2010/main" val="289322323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cxnSp>
        <p:nvCxnSpPr>
          <p:cNvPr id="7" name="Straight Connector 6"/>
          <p:cNvCxnSpPr/>
          <p:nvPr userDrawn="1"/>
        </p:nvCxnSpPr>
        <p:spPr bwMode="auto">
          <a:xfrm>
            <a:off x="5961063" y="1844675"/>
            <a:ext cx="0" cy="3313113"/>
          </a:xfrm>
          <a:prstGeom prst="line">
            <a:avLst/>
          </a:prstGeom>
          <a:ln>
            <a:prstDash val="sysDash"/>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2584450" y="1556792"/>
            <a:ext cx="3249613" cy="4248472"/>
          </a:xfrm>
        </p:spPr>
        <p:txBody>
          <a:bodyPr/>
          <a:lstStyle>
            <a:lvl1pPr algn="l" defTabSz="1073150" rtl="0" eaLnBrk="0" fontAlgn="base" hangingPunct="0">
              <a:lnSpc>
                <a:spcPct val="120000"/>
              </a:lnSpc>
              <a:spcBef>
                <a:spcPts val="600"/>
              </a:spcBef>
              <a:spcAft>
                <a:spcPct val="0"/>
              </a:spcAft>
              <a:defRPr lang="en-US" sz="1500" dirty="0">
                <a:solidFill>
                  <a:srgbClr val="686868"/>
                </a:solidFill>
                <a:latin typeface="Calibri"/>
                <a:ea typeface="ＭＳ Ｐゴシック" charset="0"/>
                <a:cs typeface="Calibri"/>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sp>
        <p:nvSpPr>
          <p:cNvPr id="10" name="Text Placeholder 3"/>
          <p:cNvSpPr>
            <a:spLocks noGrp="1"/>
          </p:cNvSpPr>
          <p:nvPr>
            <p:ph type="body" sz="half" idx="11"/>
          </p:nvPr>
        </p:nvSpPr>
        <p:spPr>
          <a:xfrm>
            <a:off x="416496" y="1435101"/>
            <a:ext cx="1937420" cy="4514180"/>
          </a:xfrm>
        </p:spPr>
        <p:txBody>
          <a:bodyPr/>
          <a:lstStyle>
            <a:lvl1pPr marL="0" indent="0">
              <a:buNone/>
              <a:defRPr sz="1200">
                <a:solidFill>
                  <a:srgbClr val="454545"/>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9" name="Content Placeholder 2"/>
          <p:cNvSpPr>
            <a:spLocks noGrp="1"/>
          </p:cNvSpPr>
          <p:nvPr>
            <p:ph idx="12"/>
          </p:nvPr>
        </p:nvSpPr>
        <p:spPr>
          <a:xfrm>
            <a:off x="6105129" y="1556792"/>
            <a:ext cx="3240360" cy="4248472"/>
          </a:xfrm>
        </p:spPr>
        <p:txBody>
          <a:bodyPr/>
          <a:lstStyle>
            <a:lvl1pPr marL="0" indent="0" algn="l" defTabSz="1073150" rtl="0" eaLnBrk="0" fontAlgn="base" hangingPunct="0">
              <a:lnSpc>
                <a:spcPct val="120000"/>
              </a:lnSpc>
              <a:spcBef>
                <a:spcPts val="600"/>
              </a:spcBef>
              <a:spcAft>
                <a:spcPct val="0"/>
              </a:spcAft>
              <a:buNone/>
              <a:defRPr lang="en-US" sz="1500" dirty="0" smtClean="0">
                <a:solidFill>
                  <a:srgbClr val="686868"/>
                </a:solidFill>
                <a:latin typeface="Calibri"/>
                <a:ea typeface="ＭＳ Ｐゴシック" charset="0"/>
                <a:cs typeface="Calibri"/>
              </a:defRPr>
            </a:lvl1pPr>
            <a:lvl2pPr marL="323850" indent="-155575" algn="l" defTabSz="1073150" rtl="0" eaLnBrk="0" fontAlgn="base" hangingPunct="0">
              <a:lnSpc>
                <a:spcPct val="120000"/>
              </a:lnSpc>
              <a:spcBef>
                <a:spcPts val="600"/>
              </a:spcBef>
              <a:spcAft>
                <a:spcPct val="0"/>
              </a:spcAft>
              <a:buSzPct val="100000"/>
              <a:buFontTx/>
              <a:buBlip>
                <a:blip r:embed="rId2"/>
              </a:buBlip>
              <a:defRPr lang="en-US" sz="1500" dirty="0" smtClean="0">
                <a:solidFill>
                  <a:srgbClr val="686868"/>
                </a:solidFill>
                <a:latin typeface="Calibri"/>
                <a:ea typeface="ＭＳ Ｐゴシック" charset="0"/>
                <a:cs typeface="Calibri"/>
              </a:defRPr>
            </a:lvl2pPr>
            <a:lvl3pPr marL="496888" indent="-171450" algn="l" defTabSz="1073150" rtl="0" eaLnBrk="0" fontAlgn="base" hangingPunct="0">
              <a:lnSpc>
                <a:spcPct val="120000"/>
              </a:lnSpc>
              <a:spcBef>
                <a:spcPts val="600"/>
              </a:spcBef>
              <a:spcAft>
                <a:spcPct val="0"/>
              </a:spcAft>
              <a:buFontTx/>
              <a:buBlip>
                <a:blip r:embed="rId3"/>
              </a:buBlip>
              <a:defRPr lang="en-US" sz="1500" dirty="0" smtClean="0">
                <a:solidFill>
                  <a:srgbClr val="686868"/>
                </a:solidFill>
                <a:latin typeface="Calibri"/>
                <a:ea typeface="ＭＳ Ｐゴシック" charset="0"/>
                <a:cs typeface="Calibri"/>
              </a:defRPr>
            </a:lvl3pPr>
            <a:lvl4pPr marL="911225" indent="0">
              <a:defRPr sz="1400"/>
            </a:lvl4pPr>
            <a:lvl5pPr marL="1479550" indent="-165100">
              <a:defRPr sz="14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2" name="Text Placeholder 3"/>
          <p:cNvSpPr>
            <a:spLocks noGrp="1"/>
          </p:cNvSpPr>
          <p:nvPr>
            <p:ph type="body" sz="half" idx="13"/>
          </p:nvPr>
        </p:nvSpPr>
        <p:spPr>
          <a:xfrm>
            <a:off x="2576736" y="5877272"/>
            <a:ext cx="3233564" cy="360040"/>
          </a:xfrm>
        </p:spPr>
        <p:txBody>
          <a:bodyPr/>
          <a:lstStyle>
            <a:lvl1pPr marL="0" indent="0" algn="r">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Rectangle 243"/>
          <p:cNvSpPr>
            <a:spLocks noGrp="1" noChangeArrowheads="1"/>
          </p:cNvSpPr>
          <p:nvPr>
            <p:ph type="sldNum" sz="quarter" idx="14"/>
          </p:nvPr>
        </p:nvSpPr>
        <p:spPr/>
        <p:txBody>
          <a:bodyPr/>
          <a:lstStyle>
            <a:lvl1pPr>
              <a:defRPr/>
            </a:lvl1pPr>
          </a:lstStyle>
          <a:p>
            <a:pPr>
              <a:defRPr/>
            </a:pPr>
            <a:fld id="{070D0381-158F-4D23-89F8-949E73CB3EF2}" type="slidenum">
              <a:rPr lang="en-GB"/>
              <a:pPr>
                <a:defRPr/>
              </a:pPr>
              <a:t>‹#›</a:t>
            </a:fld>
            <a:endParaRPr lang="en-GB" dirty="0"/>
          </a:p>
        </p:txBody>
      </p:sp>
    </p:spTree>
    <p:extLst>
      <p:ext uri="{BB962C8B-B14F-4D97-AF65-F5344CB8AC3E}">
        <p14:creationId xmlns:p14="http://schemas.microsoft.com/office/powerpoint/2010/main" val="246023688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3"/>
          <p:cNvSpPr>
            <a:spLocks noGrp="1" noChangeArrowheads="1"/>
          </p:cNvSpPr>
          <p:nvPr>
            <p:ph type="sldNum" sz="quarter" idx="10"/>
          </p:nvPr>
        </p:nvSpPr>
        <p:spPr>
          <a:ln/>
        </p:spPr>
        <p:txBody>
          <a:bodyPr/>
          <a:lstStyle>
            <a:lvl1pPr>
              <a:defRPr/>
            </a:lvl1pPr>
          </a:lstStyle>
          <a:p>
            <a:pPr>
              <a:defRPr/>
            </a:pPr>
            <a:fld id="{8CAAC24B-3D26-4373-8486-ED12E00C9CA1}" type="slidenum">
              <a:rPr lang="en-GB"/>
              <a:pPr>
                <a:defRPr/>
              </a:pPr>
              <a:t>‹#›</a:t>
            </a:fld>
            <a:endParaRPr lang="en-GB" dirty="0"/>
          </a:p>
        </p:txBody>
      </p:sp>
    </p:spTree>
    <p:extLst>
      <p:ext uri="{BB962C8B-B14F-4D97-AF65-F5344CB8AC3E}">
        <p14:creationId xmlns:p14="http://schemas.microsoft.com/office/powerpoint/2010/main" val="148271682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3" name="Rectangle 12"/>
          <p:cNvSpPr/>
          <p:nvPr userDrawn="1"/>
        </p:nvSpPr>
        <p:spPr bwMode="auto">
          <a:xfrm>
            <a:off x="2365375" y="4514850"/>
            <a:ext cx="66675" cy="1001713"/>
          </a:xfrm>
          <a:prstGeom prst="rect">
            <a:avLst/>
          </a:prstGeom>
          <a:solidFill>
            <a:schemeClr val="bg1">
              <a:lumMod val="85000"/>
            </a:schemeClr>
          </a:solidFill>
          <a:ln w="12700" cap="flat" cmpd="sng" algn="ctr">
            <a:noFill/>
            <a:prstDash val="solid"/>
            <a:round/>
            <a:headEnd type="none" w="med" len="med"/>
            <a:tailEnd type="none" w="med" len="med"/>
          </a:ln>
          <a:effectLst/>
        </p:spPr>
        <p:txBody>
          <a:bodyPr>
            <a:spAutoFit/>
          </a:bodyPr>
          <a:lstStyle/>
          <a:p>
            <a:pPr eaLnBrk="0" hangingPunct="0">
              <a:spcBef>
                <a:spcPct val="50000"/>
              </a:spcBef>
              <a:defRPr/>
            </a:pPr>
            <a:endParaRPr lang="en-US" dirty="0">
              <a:ea typeface="+mn-ea"/>
            </a:endParaRPr>
          </a:p>
        </p:txBody>
      </p:sp>
      <p:sp>
        <p:nvSpPr>
          <p:cNvPr id="14" name="Rectangle 13"/>
          <p:cNvSpPr/>
          <p:nvPr userDrawn="1"/>
        </p:nvSpPr>
        <p:spPr bwMode="auto">
          <a:xfrm>
            <a:off x="4953000" y="4514850"/>
            <a:ext cx="66675" cy="1001713"/>
          </a:xfrm>
          <a:prstGeom prst="rect">
            <a:avLst/>
          </a:prstGeom>
          <a:solidFill>
            <a:schemeClr val="bg1">
              <a:lumMod val="85000"/>
            </a:schemeClr>
          </a:solidFill>
          <a:ln w="12700" cap="flat" cmpd="sng" algn="ctr">
            <a:noFill/>
            <a:prstDash val="solid"/>
            <a:round/>
            <a:headEnd type="none" w="med" len="med"/>
            <a:tailEnd type="none" w="med" len="med"/>
          </a:ln>
          <a:effectLst/>
        </p:spPr>
        <p:txBody>
          <a:bodyPr>
            <a:spAutoFit/>
          </a:bodyPr>
          <a:lstStyle/>
          <a:p>
            <a:pPr eaLnBrk="0" hangingPunct="0">
              <a:spcBef>
                <a:spcPct val="50000"/>
              </a:spcBef>
              <a:defRPr/>
            </a:pPr>
            <a:endParaRPr lang="en-US" dirty="0">
              <a:ea typeface="+mn-ea"/>
            </a:endParaRPr>
          </a:p>
        </p:txBody>
      </p:sp>
      <p:sp>
        <p:nvSpPr>
          <p:cNvPr id="15" name="Rectangle 14"/>
          <p:cNvSpPr/>
          <p:nvPr userDrawn="1"/>
        </p:nvSpPr>
        <p:spPr bwMode="auto">
          <a:xfrm>
            <a:off x="7545388" y="4514850"/>
            <a:ext cx="66675" cy="1001713"/>
          </a:xfrm>
          <a:prstGeom prst="rect">
            <a:avLst/>
          </a:prstGeom>
          <a:solidFill>
            <a:schemeClr val="bg1">
              <a:lumMod val="85000"/>
            </a:schemeClr>
          </a:solidFill>
          <a:ln w="12700" cap="flat" cmpd="sng" algn="ctr">
            <a:noFill/>
            <a:prstDash val="solid"/>
            <a:round/>
            <a:headEnd type="none" w="med" len="med"/>
            <a:tailEnd type="none" w="med" len="med"/>
          </a:ln>
          <a:effectLst/>
        </p:spPr>
        <p:txBody>
          <a:bodyPr>
            <a:spAutoFit/>
          </a:bodyPr>
          <a:lstStyle/>
          <a:p>
            <a:pPr eaLnBrk="0" hangingPunct="0">
              <a:spcBef>
                <a:spcPct val="50000"/>
              </a:spcBef>
              <a:defRPr/>
            </a:pPr>
            <a:endParaRPr lang="en-US" dirty="0">
              <a:ea typeface="+mn-ea"/>
            </a:endParaRPr>
          </a:p>
        </p:txBody>
      </p:sp>
      <p:sp>
        <p:nvSpPr>
          <p:cNvPr id="3" name="Picture Placeholder 2"/>
          <p:cNvSpPr>
            <a:spLocks noGrp="1"/>
          </p:cNvSpPr>
          <p:nvPr>
            <p:ph type="pic" idx="1"/>
          </p:nvPr>
        </p:nvSpPr>
        <p:spPr>
          <a:xfrm>
            <a:off x="0" y="4077072"/>
            <a:ext cx="2174121" cy="1944216"/>
          </a:xfrm>
        </p:spPr>
        <p:txBody>
          <a:bodyPr/>
          <a:lstStyle>
            <a:lvl1pPr marL="0" indent="0">
              <a:buNone/>
              <a:defRPr sz="9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6" name="Content Placeholder 2"/>
          <p:cNvSpPr>
            <a:spLocks noGrp="1"/>
          </p:cNvSpPr>
          <p:nvPr>
            <p:ph idx="11"/>
          </p:nvPr>
        </p:nvSpPr>
        <p:spPr>
          <a:xfrm>
            <a:off x="2576736" y="1412776"/>
            <a:ext cx="6833964" cy="2376263"/>
          </a:xfrm>
        </p:spPr>
        <p:txBody>
          <a:bodyPr/>
          <a:lstStyle>
            <a:lvl1pPr algn="l" defTabSz="1073150" rtl="0" eaLnBrk="0" fontAlgn="base" hangingPunct="0">
              <a:lnSpc>
                <a:spcPct val="120000"/>
              </a:lnSpc>
              <a:spcBef>
                <a:spcPts val="600"/>
              </a:spcBef>
              <a:spcAft>
                <a:spcPct val="0"/>
              </a:spcAft>
              <a:defRPr lang="en-US" sz="1500" dirty="0" smtClean="0">
                <a:solidFill>
                  <a:srgbClr val="686868"/>
                </a:solidFill>
                <a:latin typeface="Calibri"/>
                <a:ea typeface="ＭＳ Ｐゴシック" charset="0"/>
                <a:cs typeface="Calibri"/>
              </a:defRPr>
            </a:lvl1pPr>
            <a:lvl2pPr algn="l" defTabSz="1073150" rtl="0" eaLnBrk="0" fontAlgn="base" hangingPunct="0">
              <a:lnSpc>
                <a:spcPct val="120000"/>
              </a:lnSpc>
              <a:spcBef>
                <a:spcPts val="600"/>
              </a:spcBef>
              <a:spcAft>
                <a:spcPct val="0"/>
              </a:spcAft>
              <a:defRPr lang="en-US" sz="1500" dirty="0" smtClean="0">
                <a:solidFill>
                  <a:srgbClr val="686868"/>
                </a:solidFill>
                <a:latin typeface="Calibri"/>
                <a:ea typeface="ＭＳ Ｐゴシック" charset="0"/>
                <a:cs typeface="Calibri"/>
              </a:defRPr>
            </a:lvl2pPr>
            <a:lvl3pPr algn="l" defTabSz="1073150" rtl="0" eaLnBrk="0" fontAlgn="base" hangingPunct="0">
              <a:lnSpc>
                <a:spcPct val="120000"/>
              </a:lnSpc>
              <a:spcBef>
                <a:spcPts val="600"/>
              </a:spcBef>
              <a:spcAft>
                <a:spcPct val="0"/>
              </a:spcAft>
              <a:defRPr lang="en-US" sz="1500" dirty="0" smtClean="0">
                <a:solidFill>
                  <a:srgbClr val="686868"/>
                </a:solidFill>
                <a:latin typeface="Calibri"/>
                <a:ea typeface="ＭＳ Ｐゴシック" charset="0"/>
                <a:cs typeface="Calibri"/>
              </a:defRPr>
            </a:lvl3pPr>
            <a:lvl4pPr>
              <a:defRPr sz="1400"/>
            </a:lvl4pPr>
            <a:lvl5pPr>
              <a:defRPr sz="14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Text Placeholder 3"/>
          <p:cNvSpPr>
            <a:spLocks noGrp="1"/>
          </p:cNvSpPr>
          <p:nvPr>
            <p:ph type="body" sz="half" idx="12"/>
          </p:nvPr>
        </p:nvSpPr>
        <p:spPr>
          <a:xfrm>
            <a:off x="416496" y="1435101"/>
            <a:ext cx="1937420" cy="2353939"/>
          </a:xfrm>
        </p:spPr>
        <p:txBody>
          <a:bodyPr/>
          <a:lstStyle>
            <a:lvl1pPr marL="0" indent="0">
              <a:buNone/>
              <a:defRPr sz="1200">
                <a:solidFill>
                  <a:srgbClr val="454545"/>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9" name="Picture Placeholder 2"/>
          <p:cNvSpPr>
            <a:spLocks noGrp="1"/>
          </p:cNvSpPr>
          <p:nvPr>
            <p:ph type="pic" idx="13"/>
          </p:nvPr>
        </p:nvSpPr>
        <p:spPr>
          <a:xfrm>
            <a:off x="2576736" y="4077072"/>
            <a:ext cx="2174121" cy="1944216"/>
          </a:xfrm>
        </p:spPr>
        <p:txBody>
          <a:bodyPr/>
          <a:lstStyle>
            <a:lvl1pPr marL="0" indent="0">
              <a:buNone/>
              <a:defRPr sz="9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10" name="Picture Placeholder 2"/>
          <p:cNvSpPr>
            <a:spLocks noGrp="1"/>
          </p:cNvSpPr>
          <p:nvPr>
            <p:ph type="pic" idx="14"/>
          </p:nvPr>
        </p:nvSpPr>
        <p:spPr>
          <a:xfrm>
            <a:off x="5169024" y="4077072"/>
            <a:ext cx="2174121" cy="1944216"/>
          </a:xfrm>
        </p:spPr>
        <p:txBody>
          <a:bodyPr/>
          <a:lstStyle>
            <a:lvl1pPr marL="0" indent="0">
              <a:buNone/>
              <a:defRPr sz="9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11" name="Picture Placeholder 2"/>
          <p:cNvSpPr>
            <a:spLocks noGrp="1"/>
          </p:cNvSpPr>
          <p:nvPr>
            <p:ph type="pic" idx="15"/>
          </p:nvPr>
        </p:nvSpPr>
        <p:spPr>
          <a:xfrm>
            <a:off x="7761312" y="4077072"/>
            <a:ext cx="2174121" cy="1944216"/>
          </a:xfrm>
        </p:spPr>
        <p:txBody>
          <a:bodyPr/>
          <a:lstStyle>
            <a:lvl1pPr marL="0" indent="0">
              <a:buNone/>
              <a:defRPr sz="9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12" name="Title 1"/>
          <p:cNvSpPr>
            <a:spLocks noGrp="1"/>
          </p:cNvSpPr>
          <p:nvPr>
            <p:ph type="title"/>
          </p:nvPr>
        </p:nvSpPr>
        <p:spPr>
          <a:xfrm>
            <a:off x="415925" y="476250"/>
            <a:ext cx="8929688" cy="865188"/>
          </a:xfrm>
        </p:spPr>
        <p:txBody>
          <a:bodyPr/>
          <a:lstStyle/>
          <a:p>
            <a:r>
              <a:rPr lang="en-US" dirty="0" smtClean="0"/>
              <a:t>Click to edit Master title style</a:t>
            </a:r>
            <a:endParaRPr lang="en-US" dirty="0"/>
          </a:p>
        </p:txBody>
      </p:sp>
      <p:sp>
        <p:nvSpPr>
          <p:cNvPr id="16" name="Rectangle 243"/>
          <p:cNvSpPr>
            <a:spLocks noGrp="1" noChangeArrowheads="1"/>
          </p:cNvSpPr>
          <p:nvPr>
            <p:ph type="sldNum" sz="quarter" idx="16"/>
          </p:nvPr>
        </p:nvSpPr>
        <p:spPr/>
        <p:txBody>
          <a:bodyPr/>
          <a:lstStyle>
            <a:lvl1pPr>
              <a:defRPr/>
            </a:lvl1pPr>
          </a:lstStyle>
          <a:p>
            <a:pPr>
              <a:defRPr/>
            </a:pPr>
            <a:fld id="{A61F0A02-7195-4CC8-8E5D-DA86297A7633}" type="slidenum">
              <a:rPr lang="en-GB"/>
              <a:pPr>
                <a:defRPr/>
              </a:pPr>
              <a:t>‹#›</a:t>
            </a:fld>
            <a:endParaRPr lang="en-GB" dirty="0"/>
          </a:p>
        </p:txBody>
      </p:sp>
    </p:spTree>
    <p:extLst>
      <p:ext uri="{BB962C8B-B14F-4D97-AF65-F5344CB8AC3E}">
        <p14:creationId xmlns:p14="http://schemas.microsoft.com/office/powerpoint/2010/main" val="249061235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8" name="Rectangle 7"/>
          <p:cNvSpPr/>
          <p:nvPr userDrawn="1"/>
        </p:nvSpPr>
        <p:spPr bwMode="auto">
          <a:xfrm>
            <a:off x="2365375" y="4514850"/>
            <a:ext cx="66675" cy="1001713"/>
          </a:xfrm>
          <a:prstGeom prst="rect">
            <a:avLst/>
          </a:prstGeom>
          <a:solidFill>
            <a:schemeClr val="bg1">
              <a:lumMod val="85000"/>
            </a:schemeClr>
          </a:solidFill>
          <a:ln w="12700" cap="flat" cmpd="sng" algn="ctr">
            <a:noFill/>
            <a:prstDash val="solid"/>
            <a:round/>
            <a:headEnd type="none" w="med" len="med"/>
            <a:tailEnd type="none" w="med" len="med"/>
          </a:ln>
          <a:effectLst/>
        </p:spPr>
        <p:txBody>
          <a:bodyPr>
            <a:spAutoFit/>
          </a:bodyPr>
          <a:lstStyle/>
          <a:p>
            <a:pPr eaLnBrk="0" hangingPunct="0">
              <a:spcBef>
                <a:spcPct val="50000"/>
              </a:spcBef>
              <a:defRPr/>
            </a:pPr>
            <a:endParaRPr lang="en-US" dirty="0">
              <a:ea typeface="+mn-ea"/>
            </a:endParaRPr>
          </a:p>
        </p:txBody>
      </p:sp>
      <p:sp>
        <p:nvSpPr>
          <p:cNvPr id="13" name="Rectangle 12"/>
          <p:cNvSpPr/>
          <p:nvPr userDrawn="1"/>
        </p:nvSpPr>
        <p:spPr bwMode="auto">
          <a:xfrm>
            <a:off x="4953000" y="4514850"/>
            <a:ext cx="66675" cy="1001713"/>
          </a:xfrm>
          <a:prstGeom prst="rect">
            <a:avLst/>
          </a:prstGeom>
          <a:solidFill>
            <a:schemeClr val="bg1">
              <a:lumMod val="85000"/>
            </a:schemeClr>
          </a:solidFill>
          <a:ln w="12700" cap="flat" cmpd="sng" algn="ctr">
            <a:noFill/>
            <a:prstDash val="solid"/>
            <a:round/>
            <a:headEnd type="none" w="med" len="med"/>
            <a:tailEnd type="none" w="med" len="med"/>
          </a:ln>
          <a:effectLst/>
        </p:spPr>
        <p:txBody>
          <a:bodyPr>
            <a:spAutoFit/>
          </a:bodyPr>
          <a:lstStyle/>
          <a:p>
            <a:pPr eaLnBrk="0" hangingPunct="0">
              <a:spcBef>
                <a:spcPct val="50000"/>
              </a:spcBef>
              <a:defRPr/>
            </a:pPr>
            <a:endParaRPr lang="en-US" dirty="0">
              <a:ea typeface="+mn-ea"/>
            </a:endParaRPr>
          </a:p>
        </p:txBody>
      </p:sp>
      <p:sp>
        <p:nvSpPr>
          <p:cNvPr id="14" name="Rectangle 13"/>
          <p:cNvSpPr/>
          <p:nvPr userDrawn="1"/>
        </p:nvSpPr>
        <p:spPr bwMode="auto">
          <a:xfrm>
            <a:off x="7545388" y="4514850"/>
            <a:ext cx="66675" cy="1001713"/>
          </a:xfrm>
          <a:prstGeom prst="rect">
            <a:avLst/>
          </a:prstGeom>
          <a:solidFill>
            <a:schemeClr val="bg1">
              <a:lumMod val="85000"/>
            </a:schemeClr>
          </a:solidFill>
          <a:ln w="12700" cap="flat" cmpd="sng" algn="ctr">
            <a:noFill/>
            <a:prstDash val="solid"/>
            <a:round/>
            <a:headEnd type="none" w="med" len="med"/>
            <a:tailEnd type="none" w="med" len="med"/>
          </a:ln>
          <a:effectLst/>
        </p:spPr>
        <p:txBody>
          <a:bodyPr>
            <a:spAutoFit/>
          </a:bodyPr>
          <a:lstStyle/>
          <a:p>
            <a:pPr eaLnBrk="0" hangingPunct="0">
              <a:spcBef>
                <a:spcPct val="50000"/>
              </a:spcBef>
              <a:defRPr/>
            </a:pPr>
            <a:endParaRPr lang="en-US" dirty="0">
              <a:ea typeface="+mn-ea"/>
            </a:endParaRPr>
          </a:p>
        </p:txBody>
      </p:sp>
      <p:sp>
        <p:nvSpPr>
          <p:cNvPr id="3" name="Picture Placeholder 2"/>
          <p:cNvSpPr>
            <a:spLocks noGrp="1"/>
          </p:cNvSpPr>
          <p:nvPr>
            <p:ph type="pic" idx="1"/>
          </p:nvPr>
        </p:nvSpPr>
        <p:spPr>
          <a:xfrm>
            <a:off x="0" y="4077072"/>
            <a:ext cx="2174121" cy="1944216"/>
          </a:xfrm>
        </p:spPr>
        <p:txBody>
          <a:bodyPr/>
          <a:lstStyle>
            <a:lvl1pPr marL="0" indent="0">
              <a:buNone/>
              <a:defRPr sz="9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6" name="Content Placeholder 2"/>
          <p:cNvSpPr>
            <a:spLocks noGrp="1"/>
          </p:cNvSpPr>
          <p:nvPr>
            <p:ph idx="11"/>
          </p:nvPr>
        </p:nvSpPr>
        <p:spPr>
          <a:xfrm>
            <a:off x="416496" y="1412776"/>
            <a:ext cx="8994204" cy="2376263"/>
          </a:xfrm>
        </p:spPr>
        <p:txBody>
          <a:bodyPr/>
          <a:lstStyle>
            <a:lvl1pPr algn="l" defTabSz="1073150" rtl="0" eaLnBrk="0" fontAlgn="base" hangingPunct="0">
              <a:lnSpc>
                <a:spcPct val="120000"/>
              </a:lnSpc>
              <a:spcBef>
                <a:spcPts val="600"/>
              </a:spcBef>
              <a:spcAft>
                <a:spcPct val="0"/>
              </a:spcAft>
              <a:defRPr lang="en-US" sz="1500" dirty="0" smtClean="0">
                <a:solidFill>
                  <a:srgbClr val="686868"/>
                </a:solidFill>
                <a:latin typeface="Calibri"/>
                <a:ea typeface="ＭＳ Ｐゴシック" charset="0"/>
                <a:cs typeface="Calibri"/>
              </a:defRPr>
            </a:lvl1pPr>
            <a:lvl2pPr algn="l" defTabSz="1073150" rtl="0" eaLnBrk="0" fontAlgn="base" hangingPunct="0">
              <a:lnSpc>
                <a:spcPct val="120000"/>
              </a:lnSpc>
              <a:spcBef>
                <a:spcPts val="600"/>
              </a:spcBef>
              <a:spcAft>
                <a:spcPct val="0"/>
              </a:spcAft>
              <a:defRPr lang="en-US" sz="1500" dirty="0" smtClean="0">
                <a:solidFill>
                  <a:srgbClr val="686868"/>
                </a:solidFill>
                <a:latin typeface="Calibri"/>
                <a:ea typeface="ＭＳ Ｐゴシック" charset="0"/>
                <a:cs typeface="Calibri"/>
              </a:defRPr>
            </a:lvl2pPr>
            <a:lvl3pPr algn="l" defTabSz="1073150" rtl="0" eaLnBrk="0" fontAlgn="base" hangingPunct="0">
              <a:lnSpc>
                <a:spcPct val="120000"/>
              </a:lnSpc>
              <a:spcBef>
                <a:spcPts val="600"/>
              </a:spcBef>
              <a:spcAft>
                <a:spcPct val="0"/>
              </a:spcAft>
              <a:defRPr lang="en-US" sz="1500" dirty="0" smtClean="0">
                <a:solidFill>
                  <a:srgbClr val="686868"/>
                </a:solidFill>
                <a:latin typeface="Calibri"/>
                <a:ea typeface="ＭＳ Ｐゴシック" charset="0"/>
                <a:cs typeface="Calibri"/>
              </a:defRPr>
            </a:lvl3pPr>
            <a:lvl4pPr>
              <a:defRPr sz="1400"/>
            </a:lvl4pPr>
            <a:lvl5pPr>
              <a:defRPr sz="14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9" name="Picture Placeholder 2"/>
          <p:cNvSpPr>
            <a:spLocks noGrp="1"/>
          </p:cNvSpPr>
          <p:nvPr>
            <p:ph type="pic" idx="13"/>
          </p:nvPr>
        </p:nvSpPr>
        <p:spPr>
          <a:xfrm>
            <a:off x="2576736" y="4077072"/>
            <a:ext cx="2174121" cy="1944216"/>
          </a:xfrm>
        </p:spPr>
        <p:txBody>
          <a:bodyPr/>
          <a:lstStyle>
            <a:lvl1pPr marL="0" indent="0">
              <a:buNone/>
              <a:defRPr sz="9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10" name="Picture Placeholder 2"/>
          <p:cNvSpPr>
            <a:spLocks noGrp="1"/>
          </p:cNvSpPr>
          <p:nvPr>
            <p:ph type="pic" idx="14"/>
          </p:nvPr>
        </p:nvSpPr>
        <p:spPr>
          <a:xfrm>
            <a:off x="5169024" y="4077072"/>
            <a:ext cx="2174121" cy="1944216"/>
          </a:xfrm>
        </p:spPr>
        <p:txBody>
          <a:bodyPr/>
          <a:lstStyle>
            <a:lvl1pPr marL="0" indent="0">
              <a:buNone/>
              <a:defRPr sz="9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11" name="Picture Placeholder 2"/>
          <p:cNvSpPr>
            <a:spLocks noGrp="1"/>
          </p:cNvSpPr>
          <p:nvPr>
            <p:ph type="pic" idx="15"/>
          </p:nvPr>
        </p:nvSpPr>
        <p:spPr>
          <a:xfrm>
            <a:off x="7761312" y="4077072"/>
            <a:ext cx="2174121" cy="1944216"/>
          </a:xfrm>
        </p:spPr>
        <p:txBody>
          <a:bodyPr/>
          <a:lstStyle>
            <a:lvl1pPr marL="0" indent="0">
              <a:buNone/>
              <a:defRPr sz="9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12" name="Title 1"/>
          <p:cNvSpPr>
            <a:spLocks noGrp="1"/>
          </p:cNvSpPr>
          <p:nvPr>
            <p:ph type="title"/>
          </p:nvPr>
        </p:nvSpPr>
        <p:spPr>
          <a:xfrm>
            <a:off x="415925" y="476250"/>
            <a:ext cx="8929688" cy="865188"/>
          </a:xfrm>
        </p:spPr>
        <p:txBody>
          <a:bodyPr/>
          <a:lstStyle/>
          <a:p>
            <a:r>
              <a:rPr lang="en-US" dirty="0" smtClean="0"/>
              <a:t>Click to edit Master title style</a:t>
            </a:r>
            <a:endParaRPr lang="en-US" dirty="0"/>
          </a:p>
        </p:txBody>
      </p:sp>
      <p:sp>
        <p:nvSpPr>
          <p:cNvPr id="15" name="Rectangle 243"/>
          <p:cNvSpPr>
            <a:spLocks noGrp="1" noChangeArrowheads="1"/>
          </p:cNvSpPr>
          <p:nvPr>
            <p:ph type="sldNum" sz="quarter" idx="16"/>
          </p:nvPr>
        </p:nvSpPr>
        <p:spPr/>
        <p:txBody>
          <a:bodyPr/>
          <a:lstStyle>
            <a:lvl1pPr>
              <a:defRPr/>
            </a:lvl1pPr>
          </a:lstStyle>
          <a:p>
            <a:pPr>
              <a:defRPr/>
            </a:pPr>
            <a:fld id="{B42A5268-097D-4B98-9443-FDB56914FA22}" type="slidenum">
              <a:rPr lang="en-GB"/>
              <a:pPr>
                <a:defRPr/>
              </a:pPr>
              <a:t>‹#›</a:t>
            </a:fld>
            <a:endParaRPr lang="en-GB" dirty="0"/>
          </a:p>
        </p:txBody>
      </p:sp>
    </p:spTree>
    <p:extLst>
      <p:ext uri="{BB962C8B-B14F-4D97-AF65-F5344CB8AC3E}">
        <p14:creationId xmlns:p14="http://schemas.microsoft.com/office/powerpoint/2010/main" val="34045525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67" name="Rectangle 243"/>
          <p:cNvSpPr>
            <a:spLocks noGrp="1" noChangeArrowheads="1"/>
          </p:cNvSpPr>
          <p:nvPr>
            <p:ph type="sldNum" sz="quarter" idx="4"/>
          </p:nvPr>
        </p:nvSpPr>
        <p:spPr bwMode="auto">
          <a:xfrm flipH="1">
            <a:off x="8408988" y="6092825"/>
            <a:ext cx="1223962" cy="576263"/>
          </a:xfrm>
          <a:prstGeom prst="rect">
            <a:avLst/>
          </a:prstGeom>
          <a:noFill/>
          <a:ln w="9525">
            <a:noFill/>
            <a:miter lim="800000"/>
            <a:headEnd/>
            <a:tailEnd/>
          </a:ln>
          <a:effectLst/>
        </p:spPr>
        <p:txBody>
          <a:bodyPr vert="horz" wrap="square" lIns="96236" tIns="48118" rIns="96236" bIns="48118" numCol="1" anchor="t" anchorCtr="0" compatLnSpc="1">
            <a:prstTxWarp prst="textNoShape">
              <a:avLst/>
            </a:prstTxWarp>
          </a:bodyPr>
          <a:lstStyle>
            <a:lvl1pPr algn="r" eaLnBrk="0" hangingPunct="0">
              <a:spcBef>
                <a:spcPct val="0"/>
              </a:spcBef>
              <a:defRPr sz="3200" b="1">
                <a:solidFill>
                  <a:schemeClr val="accent3">
                    <a:lumMod val="50000"/>
                  </a:schemeClr>
                </a:solidFill>
                <a:ea typeface="+mn-ea"/>
                <a:cs typeface="+mn-cs"/>
              </a:defRPr>
            </a:lvl1pPr>
          </a:lstStyle>
          <a:p>
            <a:pPr>
              <a:defRPr/>
            </a:pPr>
            <a:fld id="{401B34E6-F4D7-47A1-94EF-A5078D337328}" type="slidenum">
              <a:rPr lang="en-GB"/>
              <a:pPr>
                <a:defRPr/>
              </a:pPr>
              <a:t>‹#›</a:t>
            </a:fld>
            <a:endParaRPr lang="en-GB" dirty="0"/>
          </a:p>
        </p:txBody>
      </p:sp>
      <p:sp>
        <p:nvSpPr>
          <p:cNvPr id="6147" name="Rectangle 52"/>
          <p:cNvSpPr>
            <a:spLocks noGrp="1" noChangeArrowheads="1"/>
          </p:cNvSpPr>
          <p:nvPr>
            <p:ph type="body" idx="1"/>
          </p:nvPr>
        </p:nvSpPr>
        <p:spPr bwMode="auto">
          <a:xfrm>
            <a:off x="415925" y="1484313"/>
            <a:ext cx="8929688"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152" tIns="49576" rIns="99152" bIns="49576"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endParaRPr lang="en-US" dirty="0" smtClean="0"/>
          </a:p>
        </p:txBody>
      </p:sp>
      <p:sp>
        <p:nvSpPr>
          <p:cNvPr id="1028" name="Rounded Rectangle 4"/>
          <p:cNvSpPr>
            <a:spLocks noChangeArrowheads="1"/>
          </p:cNvSpPr>
          <p:nvPr userDrawn="1"/>
        </p:nvSpPr>
        <p:spPr bwMode="auto">
          <a:xfrm>
            <a:off x="1136650" y="-674688"/>
            <a:ext cx="9577388" cy="1079501"/>
          </a:xfrm>
          <a:prstGeom prst="roundRect">
            <a:avLst>
              <a:gd name="adj" fmla="val 16667"/>
            </a:avLst>
          </a:prstGeom>
          <a:noFill/>
          <a:ln w="12700">
            <a:noFill/>
            <a:round/>
            <a:headEnd/>
            <a:tailEnd/>
          </a:ln>
        </p:spPr>
        <p:txBody>
          <a:bodyPr>
            <a:spAutoFit/>
          </a:bodyPr>
          <a:lstStyle/>
          <a:p>
            <a:pPr eaLnBrk="0" hangingPunct="0">
              <a:spcBef>
                <a:spcPct val="50000"/>
              </a:spcBef>
              <a:defRPr/>
            </a:pPr>
            <a:endParaRPr lang="en-US" dirty="0"/>
          </a:p>
        </p:txBody>
      </p:sp>
      <p:grpSp>
        <p:nvGrpSpPr>
          <p:cNvPr id="6149" name="Group 30"/>
          <p:cNvGrpSpPr>
            <a:grpSpLocks noChangeAspect="1"/>
          </p:cNvGrpSpPr>
          <p:nvPr userDrawn="1"/>
        </p:nvGrpSpPr>
        <p:grpSpPr bwMode="auto">
          <a:xfrm>
            <a:off x="8121650" y="260350"/>
            <a:ext cx="1585913" cy="250825"/>
            <a:chOff x="2016" y="2024"/>
            <a:chExt cx="1727" cy="273"/>
          </a:xfrm>
        </p:grpSpPr>
        <p:sp>
          <p:nvSpPr>
            <p:cNvPr id="1032" name="AutoShape 31"/>
            <p:cNvSpPr>
              <a:spLocks noChangeAspect="1" noChangeArrowheads="1" noTextEdit="1"/>
            </p:cNvSpPr>
            <p:nvPr/>
          </p:nvSpPr>
          <p:spPr bwMode="auto">
            <a:xfrm>
              <a:off x="2016" y="2024"/>
              <a:ext cx="1727" cy="273"/>
            </a:xfrm>
            <a:prstGeom prst="rect">
              <a:avLst/>
            </a:prstGeom>
            <a:noFill/>
            <a:ln w="9525">
              <a:noFill/>
              <a:miter lim="800000"/>
              <a:headEnd/>
              <a:tailEnd/>
            </a:ln>
          </p:spPr>
          <p:txBody>
            <a:bodyPr/>
            <a:lstStyle/>
            <a:p>
              <a:pPr>
                <a:defRPr/>
              </a:pPr>
              <a:endParaRPr lang="el-GR" dirty="0"/>
            </a:p>
          </p:txBody>
        </p:sp>
        <p:sp>
          <p:nvSpPr>
            <p:cNvPr id="1033" name="Freeform 32"/>
            <p:cNvSpPr>
              <a:spLocks noEditPoints="1"/>
            </p:cNvSpPr>
            <p:nvPr/>
          </p:nvSpPr>
          <p:spPr bwMode="auto">
            <a:xfrm>
              <a:off x="2016" y="2024"/>
              <a:ext cx="975" cy="273"/>
            </a:xfrm>
            <a:custGeom>
              <a:avLst/>
              <a:gdLst>
                <a:gd name="T0" fmla="*/ 0 w 9748"/>
                <a:gd name="T1" fmla="*/ 0 h 2730"/>
                <a:gd name="T2" fmla="*/ 0 w 9748"/>
                <a:gd name="T3" fmla="*/ 0 h 2730"/>
                <a:gd name="T4" fmla="*/ 0 w 9748"/>
                <a:gd name="T5" fmla="*/ 0 h 2730"/>
                <a:gd name="T6" fmla="*/ 0 w 9748"/>
                <a:gd name="T7" fmla="*/ 0 h 2730"/>
                <a:gd name="T8" fmla="*/ 0 w 9748"/>
                <a:gd name="T9" fmla="*/ 0 h 2730"/>
                <a:gd name="T10" fmla="*/ 0 w 9748"/>
                <a:gd name="T11" fmla="*/ 0 h 2730"/>
                <a:gd name="T12" fmla="*/ 0 w 9748"/>
                <a:gd name="T13" fmla="*/ 0 h 2730"/>
                <a:gd name="T14" fmla="*/ 0 w 9748"/>
                <a:gd name="T15" fmla="*/ 0 h 2730"/>
                <a:gd name="T16" fmla="*/ 0 w 9748"/>
                <a:gd name="T17" fmla="*/ 0 h 2730"/>
                <a:gd name="T18" fmla="*/ 0 w 9748"/>
                <a:gd name="T19" fmla="*/ 0 h 2730"/>
                <a:gd name="T20" fmla="*/ 0 w 9748"/>
                <a:gd name="T21" fmla="*/ 0 h 2730"/>
                <a:gd name="T22" fmla="*/ 0 w 9748"/>
                <a:gd name="T23" fmla="*/ 0 h 2730"/>
                <a:gd name="T24" fmla="*/ 0 w 9748"/>
                <a:gd name="T25" fmla="*/ 0 h 2730"/>
                <a:gd name="T26" fmla="*/ 1 w 9748"/>
                <a:gd name="T27" fmla="*/ 0 h 2730"/>
                <a:gd name="T28" fmla="*/ 1 w 9748"/>
                <a:gd name="T29" fmla="*/ 0 h 2730"/>
                <a:gd name="T30" fmla="*/ 1 w 9748"/>
                <a:gd name="T31" fmla="*/ 0 h 2730"/>
                <a:gd name="T32" fmla="*/ 1 w 9748"/>
                <a:gd name="T33" fmla="*/ 0 h 2730"/>
                <a:gd name="T34" fmla="*/ 0 w 9748"/>
                <a:gd name="T35" fmla="*/ 0 h 2730"/>
                <a:gd name="T36" fmla="*/ 0 w 9748"/>
                <a:gd name="T37" fmla="*/ 0 h 2730"/>
                <a:gd name="T38" fmla="*/ 1 w 9748"/>
                <a:gd name="T39" fmla="*/ 0 h 2730"/>
                <a:gd name="T40" fmla="*/ 0 w 9748"/>
                <a:gd name="T41" fmla="*/ 0 h 2730"/>
                <a:gd name="T42" fmla="*/ 0 w 9748"/>
                <a:gd name="T43" fmla="*/ 0 h 2730"/>
                <a:gd name="T44" fmla="*/ 0 w 9748"/>
                <a:gd name="T45" fmla="*/ 0 h 2730"/>
                <a:gd name="T46" fmla="*/ 0 w 9748"/>
                <a:gd name="T47" fmla="*/ 0 h 2730"/>
                <a:gd name="T48" fmla="*/ 1 w 9748"/>
                <a:gd name="T49" fmla="*/ 0 h 2730"/>
                <a:gd name="T50" fmla="*/ 1 w 9748"/>
                <a:gd name="T51" fmla="*/ 0 h 2730"/>
                <a:gd name="T52" fmla="*/ 1 w 9748"/>
                <a:gd name="T53" fmla="*/ 0 h 2730"/>
                <a:gd name="T54" fmla="*/ 0 w 9748"/>
                <a:gd name="T55" fmla="*/ 0 h 2730"/>
                <a:gd name="T56" fmla="*/ 0 w 9748"/>
                <a:gd name="T57" fmla="*/ 0 h 2730"/>
                <a:gd name="T58" fmla="*/ 0 w 9748"/>
                <a:gd name="T59" fmla="*/ 0 h 2730"/>
                <a:gd name="T60" fmla="*/ 1 w 9748"/>
                <a:gd name="T61" fmla="*/ 0 h 2730"/>
                <a:gd name="T62" fmla="*/ 1 w 9748"/>
                <a:gd name="T63" fmla="*/ 0 h 2730"/>
                <a:gd name="T64" fmla="*/ 1 w 9748"/>
                <a:gd name="T65" fmla="*/ 0 h 2730"/>
                <a:gd name="T66" fmla="*/ 1 w 9748"/>
                <a:gd name="T67" fmla="*/ 0 h 2730"/>
                <a:gd name="T68" fmla="*/ 1 w 9748"/>
                <a:gd name="T69" fmla="*/ 0 h 2730"/>
                <a:gd name="T70" fmla="*/ 1 w 9748"/>
                <a:gd name="T71" fmla="*/ 0 h 2730"/>
                <a:gd name="T72" fmla="*/ 1 w 9748"/>
                <a:gd name="T73" fmla="*/ 0 h 2730"/>
                <a:gd name="T74" fmla="*/ 1 w 9748"/>
                <a:gd name="T75" fmla="*/ 0 h 2730"/>
                <a:gd name="T76" fmla="*/ 1 w 9748"/>
                <a:gd name="T77" fmla="*/ 0 h 2730"/>
                <a:gd name="T78" fmla="*/ 1 w 9748"/>
                <a:gd name="T79" fmla="*/ 0 h 2730"/>
                <a:gd name="T80" fmla="*/ 1 w 9748"/>
                <a:gd name="T81" fmla="*/ 0 h 2730"/>
                <a:gd name="T82" fmla="*/ 1 w 9748"/>
                <a:gd name="T83" fmla="*/ 0 h 2730"/>
                <a:gd name="T84" fmla="*/ 1 w 9748"/>
                <a:gd name="T85" fmla="*/ 0 h 2730"/>
                <a:gd name="T86" fmla="*/ 1 w 9748"/>
                <a:gd name="T87" fmla="*/ 0 h 2730"/>
                <a:gd name="T88" fmla="*/ 1 w 9748"/>
                <a:gd name="T89" fmla="*/ 0 h 2730"/>
                <a:gd name="T90" fmla="*/ 1 w 9748"/>
                <a:gd name="T91" fmla="*/ 0 h 2730"/>
                <a:gd name="T92" fmla="*/ 1 w 9748"/>
                <a:gd name="T93" fmla="*/ 0 h 2730"/>
                <a:gd name="T94" fmla="*/ 1 w 9748"/>
                <a:gd name="T95" fmla="*/ 0 h 2730"/>
                <a:gd name="T96" fmla="*/ 1 w 9748"/>
                <a:gd name="T97" fmla="*/ 0 h 2730"/>
                <a:gd name="T98" fmla="*/ 1 w 9748"/>
                <a:gd name="T99" fmla="*/ 0 h 2730"/>
                <a:gd name="T100" fmla="*/ 1 w 9748"/>
                <a:gd name="T101" fmla="*/ 0 h 2730"/>
                <a:gd name="T102" fmla="*/ 1 w 9748"/>
                <a:gd name="T103" fmla="*/ 0 h 2730"/>
                <a:gd name="T104" fmla="*/ 1 w 9748"/>
                <a:gd name="T105" fmla="*/ 0 h 2730"/>
                <a:gd name="T106" fmla="*/ 1 w 9748"/>
                <a:gd name="T107" fmla="*/ 0 h 2730"/>
                <a:gd name="T108" fmla="*/ 0 w 9748"/>
                <a:gd name="T109" fmla="*/ 0 h 2730"/>
                <a:gd name="T110" fmla="*/ 0 w 9748"/>
                <a:gd name="T111" fmla="*/ 0 h 2730"/>
                <a:gd name="T112" fmla="*/ 0 w 9748"/>
                <a:gd name="T113" fmla="*/ 0 h 2730"/>
                <a:gd name="T114" fmla="*/ 0 w 9748"/>
                <a:gd name="T115" fmla="*/ 0 h 2730"/>
                <a:gd name="T116" fmla="*/ 0 w 9748"/>
                <a:gd name="T117" fmla="*/ 0 h 2730"/>
                <a:gd name="T118" fmla="*/ 0 w 9748"/>
                <a:gd name="T119" fmla="*/ 0 h 2730"/>
                <a:gd name="T120" fmla="*/ 0 w 9748"/>
                <a:gd name="T121" fmla="*/ 0 h 2730"/>
                <a:gd name="T122" fmla="*/ 0 w 9748"/>
                <a:gd name="T123" fmla="*/ 0 h 2730"/>
                <a:gd name="T124" fmla="*/ 0 w 9748"/>
                <a:gd name="T125" fmla="*/ 0 h 273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748"/>
                <a:gd name="T190" fmla="*/ 0 h 2730"/>
                <a:gd name="T191" fmla="*/ 9748 w 9748"/>
                <a:gd name="T192" fmla="*/ 2730 h 273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748" h="2730">
                  <a:moveTo>
                    <a:pt x="1118" y="504"/>
                  </a:moveTo>
                  <a:lnTo>
                    <a:pt x="1130" y="464"/>
                  </a:lnTo>
                  <a:lnTo>
                    <a:pt x="1142" y="424"/>
                  </a:lnTo>
                  <a:lnTo>
                    <a:pt x="1154" y="384"/>
                  </a:lnTo>
                  <a:lnTo>
                    <a:pt x="1166" y="345"/>
                  </a:lnTo>
                  <a:lnTo>
                    <a:pt x="1178" y="305"/>
                  </a:lnTo>
                  <a:lnTo>
                    <a:pt x="1189" y="266"/>
                  </a:lnTo>
                  <a:lnTo>
                    <a:pt x="1201" y="226"/>
                  </a:lnTo>
                  <a:lnTo>
                    <a:pt x="1213" y="186"/>
                  </a:lnTo>
                  <a:lnTo>
                    <a:pt x="1170" y="170"/>
                  </a:lnTo>
                  <a:lnTo>
                    <a:pt x="1128" y="155"/>
                  </a:lnTo>
                  <a:lnTo>
                    <a:pt x="1085" y="142"/>
                  </a:lnTo>
                  <a:lnTo>
                    <a:pt x="1042" y="129"/>
                  </a:lnTo>
                  <a:lnTo>
                    <a:pt x="998" y="118"/>
                  </a:lnTo>
                  <a:lnTo>
                    <a:pt x="956" y="109"/>
                  </a:lnTo>
                  <a:lnTo>
                    <a:pt x="914" y="100"/>
                  </a:lnTo>
                  <a:lnTo>
                    <a:pt x="871" y="94"/>
                  </a:lnTo>
                  <a:lnTo>
                    <a:pt x="830" y="88"/>
                  </a:lnTo>
                  <a:lnTo>
                    <a:pt x="788" y="85"/>
                  </a:lnTo>
                  <a:lnTo>
                    <a:pt x="747" y="83"/>
                  </a:lnTo>
                  <a:lnTo>
                    <a:pt x="707" y="82"/>
                  </a:lnTo>
                  <a:lnTo>
                    <a:pt x="667" y="83"/>
                  </a:lnTo>
                  <a:lnTo>
                    <a:pt x="627" y="86"/>
                  </a:lnTo>
                  <a:lnTo>
                    <a:pt x="588" y="90"/>
                  </a:lnTo>
                  <a:lnTo>
                    <a:pt x="550" y="96"/>
                  </a:lnTo>
                  <a:lnTo>
                    <a:pt x="514" y="104"/>
                  </a:lnTo>
                  <a:lnTo>
                    <a:pt x="477" y="114"/>
                  </a:lnTo>
                  <a:lnTo>
                    <a:pt x="441" y="126"/>
                  </a:lnTo>
                  <a:lnTo>
                    <a:pt x="407" y="139"/>
                  </a:lnTo>
                  <a:lnTo>
                    <a:pt x="373" y="155"/>
                  </a:lnTo>
                  <a:lnTo>
                    <a:pt x="341" y="172"/>
                  </a:lnTo>
                  <a:lnTo>
                    <a:pt x="310" y="192"/>
                  </a:lnTo>
                  <a:lnTo>
                    <a:pt x="280" y="213"/>
                  </a:lnTo>
                  <a:lnTo>
                    <a:pt x="250" y="237"/>
                  </a:lnTo>
                  <a:lnTo>
                    <a:pt x="222" y="263"/>
                  </a:lnTo>
                  <a:lnTo>
                    <a:pt x="196" y="291"/>
                  </a:lnTo>
                  <a:lnTo>
                    <a:pt x="171" y="321"/>
                  </a:lnTo>
                  <a:lnTo>
                    <a:pt x="148" y="354"/>
                  </a:lnTo>
                  <a:lnTo>
                    <a:pt x="125" y="389"/>
                  </a:lnTo>
                  <a:lnTo>
                    <a:pt x="105" y="425"/>
                  </a:lnTo>
                  <a:lnTo>
                    <a:pt x="86" y="465"/>
                  </a:lnTo>
                  <a:lnTo>
                    <a:pt x="79" y="491"/>
                  </a:lnTo>
                  <a:lnTo>
                    <a:pt x="73" y="517"/>
                  </a:lnTo>
                  <a:lnTo>
                    <a:pt x="68" y="542"/>
                  </a:lnTo>
                  <a:lnTo>
                    <a:pt x="64" y="566"/>
                  </a:lnTo>
                  <a:lnTo>
                    <a:pt x="62" y="591"/>
                  </a:lnTo>
                  <a:lnTo>
                    <a:pt x="59" y="616"/>
                  </a:lnTo>
                  <a:lnTo>
                    <a:pt x="58" y="640"/>
                  </a:lnTo>
                  <a:lnTo>
                    <a:pt x="58" y="663"/>
                  </a:lnTo>
                  <a:lnTo>
                    <a:pt x="58" y="687"/>
                  </a:lnTo>
                  <a:lnTo>
                    <a:pt x="60" y="711"/>
                  </a:lnTo>
                  <a:lnTo>
                    <a:pt x="64" y="733"/>
                  </a:lnTo>
                  <a:lnTo>
                    <a:pt x="67" y="755"/>
                  </a:lnTo>
                  <a:lnTo>
                    <a:pt x="72" y="778"/>
                  </a:lnTo>
                  <a:lnTo>
                    <a:pt x="78" y="799"/>
                  </a:lnTo>
                  <a:lnTo>
                    <a:pt x="85" y="821"/>
                  </a:lnTo>
                  <a:lnTo>
                    <a:pt x="93" y="842"/>
                  </a:lnTo>
                  <a:lnTo>
                    <a:pt x="101" y="863"/>
                  </a:lnTo>
                  <a:lnTo>
                    <a:pt x="112" y="883"/>
                  </a:lnTo>
                  <a:lnTo>
                    <a:pt x="123" y="904"/>
                  </a:lnTo>
                  <a:lnTo>
                    <a:pt x="135" y="923"/>
                  </a:lnTo>
                  <a:lnTo>
                    <a:pt x="148" y="942"/>
                  </a:lnTo>
                  <a:lnTo>
                    <a:pt x="162" y="962"/>
                  </a:lnTo>
                  <a:lnTo>
                    <a:pt x="178" y="980"/>
                  </a:lnTo>
                  <a:lnTo>
                    <a:pt x="194" y="998"/>
                  </a:lnTo>
                  <a:lnTo>
                    <a:pt x="212" y="1017"/>
                  </a:lnTo>
                  <a:lnTo>
                    <a:pt x="230" y="1034"/>
                  </a:lnTo>
                  <a:lnTo>
                    <a:pt x="249" y="1051"/>
                  </a:lnTo>
                  <a:lnTo>
                    <a:pt x="270" y="1068"/>
                  </a:lnTo>
                  <a:lnTo>
                    <a:pt x="293" y="1084"/>
                  </a:lnTo>
                  <a:lnTo>
                    <a:pt x="315" y="1102"/>
                  </a:lnTo>
                  <a:lnTo>
                    <a:pt x="339" y="1117"/>
                  </a:lnTo>
                  <a:lnTo>
                    <a:pt x="364" y="1133"/>
                  </a:lnTo>
                  <a:lnTo>
                    <a:pt x="395" y="1150"/>
                  </a:lnTo>
                  <a:lnTo>
                    <a:pt x="425" y="1165"/>
                  </a:lnTo>
                  <a:lnTo>
                    <a:pt x="457" y="1180"/>
                  </a:lnTo>
                  <a:lnTo>
                    <a:pt x="488" y="1193"/>
                  </a:lnTo>
                  <a:lnTo>
                    <a:pt x="519" y="1206"/>
                  </a:lnTo>
                  <a:lnTo>
                    <a:pt x="550" y="1218"/>
                  </a:lnTo>
                  <a:lnTo>
                    <a:pt x="583" y="1230"/>
                  </a:lnTo>
                  <a:lnTo>
                    <a:pt x="615" y="1243"/>
                  </a:lnTo>
                  <a:lnTo>
                    <a:pt x="647" y="1256"/>
                  </a:lnTo>
                  <a:lnTo>
                    <a:pt x="677" y="1269"/>
                  </a:lnTo>
                  <a:lnTo>
                    <a:pt x="705" y="1283"/>
                  </a:lnTo>
                  <a:lnTo>
                    <a:pt x="733" y="1297"/>
                  </a:lnTo>
                  <a:lnTo>
                    <a:pt x="759" y="1312"/>
                  </a:lnTo>
                  <a:lnTo>
                    <a:pt x="784" y="1327"/>
                  </a:lnTo>
                  <a:lnTo>
                    <a:pt x="806" y="1343"/>
                  </a:lnTo>
                  <a:lnTo>
                    <a:pt x="828" y="1360"/>
                  </a:lnTo>
                  <a:lnTo>
                    <a:pt x="847" y="1377"/>
                  </a:lnTo>
                  <a:lnTo>
                    <a:pt x="866" y="1396"/>
                  </a:lnTo>
                  <a:lnTo>
                    <a:pt x="882" y="1414"/>
                  </a:lnTo>
                  <a:lnTo>
                    <a:pt x="897" y="1433"/>
                  </a:lnTo>
                  <a:lnTo>
                    <a:pt x="909" y="1454"/>
                  </a:lnTo>
                  <a:lnTo>
                    <a:pt x="920" y="1475"/>
                  </a:lnTo>
                  <a:lnTo>
                    <a:pt x="924" y="1486"/>
                  </a:lnTo>
                  <a:lnTo>
                    <a:pt x="928" y="1497"/>
                  </a:lnTo>
                  <a:lnTo>
                    <a:pt x="932" y="1508"/>
                  </a:lnTo>
                  <a:lnTo>
                    <a:pt x="935" y="1520"/>
                  </a:lnTo>
                  <a:lnTo>
                    <a:pt x="937" y="1534"/>
                  </a:lnTo>
                  <a:lnTo>
                    <a:pt x="939" y="1548"/>
                  </a:lnTo>
                  <a:lnTo>
                    <a:pt x="940" y="1562"/>
                  </a:lnTo>
                  <a:lnTo>
                    <a:pt x="941" y="1576"/>
                  </a:lnTo>
                  <a:lnTo>
                    <a:pt x="940" y="1590"/>
                  </a:lnTo>
                  <a:lnTo>
                    <a:pt x="939" y="1604"/>
                  </a:lnTo>
                  <a:lnTo>
                    <a:pt x="937" y="1616"/>
                  </a:lnTo>
                  <a:lnTo>
                    <a:pt x="935" y="1629"/>
                  </a:lnTo>
                  <a:lnTo>
                    <a:pt x="930" y="1642"/>
                  </a:lnTo>
                  <a:lnTo>
                    <a:pt x="926" y="1655"/>
                  </a:lnTo>
                  <a:lnTo>
                    <a:pt x="922" y="1668"/>
                  </a:lnTo>
                  <a:lnTo>
                    <a:pt x="916" y="1680"/>
                  </a:lnTo>
                  <a:lnTo>
                    <a:pt x="911" y="1692"/>
                  </a:lnTo>
                  <a:lnTo>
                    <a:pt x="903" y="1704"/>
                  </a:lnTo>
                  <a:lnTo>
                    <a:pt x="897" y="1714"/>
                  </a:lnTo>
                  <a:lnTo>
                    <a:pt x="889" y="1726"/>
                  </a:lnTo>
                  <a:lnTo>
                    <a:pt x="881" y="1737"/>
                  </a:lnTo>
                  <a:lnTo>
                    <a:pt x="872" y="1747"/>
                  </a:lnTo>
                  <a:lnTo>
                    <a:pt x="862" y="1758"/>
                  </a:lnTo>
                  <a:lnTo>
                    <a:pt x="853" y="1767"/>
                  </a:lnTo>
                  <a:lnTo>
                    <a:pt x="843" y="1776"/>
                  </a:lnTo>
                  <a:lnTo>
                    <a:pt x="832" y="1786"/>
                  </a:lnTo>
                  <a:lnTo>
                    <a:pt x="821" y="1794"/>
                  </a:lnTo>
                  <a:lnTo>
                    <a:pt x="811" y="1802"/>
                  </a:lnTo>
                  <a:lnTo>
                    <a:pt x="799" y="1809"/>
                  </a:lnTo>
                  <a:lnTo>
                    <a:pt x="787" y="1817"/>
                  </a:lnTo>
                  <a:lnTo>
                    <a:pt x="775" y="1823"/>
                  </a:lnTo>
                  <a:lnTo>
                    <a:pt x="762" y="1830"/>
                  </a:lnTo>
                  <a:lnTo>
                    <a:pt x="750" y="1835"/>
                  </a:lnTo>
                  <a:lnTo>
                    <a:pt x="737" y="1840"/>
                  </a:lnTo>
                  <a:lnTo>
                    <a:pt x="723" y="1846"/>
                  </a:lnTo>
                  <a:lnTo>
                    <a:pt x="710" y="1849"/>
                  </a:lnTo>
                  <a:lnTo>
                    <a:pt x="695" y="1853"/>
                  </a:lnTo>
                  <a:lnTo>
                    <a:pt x="680" y="1857"/>
                  </a:lnTo>
                  <a:lnTo>
                    <a:pt x="664" y="1860"/>
                  </a:lnTo>
                  <a:lnTo>
                    <a:pt x="648" y="1862"/>
                  </a:lnTo>
                  <a:lnTo>
                    <a:pt x="631" y="1864"/>
                  </a:lnTo>
                  <a:lnTo>
                    <a:pt x="615" y="1865"/>
                  </a:lnTo>
                  <a:lnTo>
                    <a:pt x="598" y="1865"/>
                  </a:lnTo>
                  <a:lnTo>
                    <a:pt x="581" y="1865"/>
                  </a:lnTo>
                  <a:lnTo>
                    <a:pt x="546" y="1863"/>
                  </a:lnTo>
                  <a:lnTo>
                    <a:pt x="511" y="1860"/>
                  </a:lnTo>
                  <a:lnTo>
                    <a:pt x="474" y="1853"/>
                  </a:lnTo>
                  <a:lnTo>
                    <a:pt x="436" y="1846"/>
                  </a:lnTo>
                  <a:lnTo>
                    <a:pt x="397" y="1836"/>
                  </a:lnTo>
                  <a:lnTo>
                    <a:pt x="358" y="1824"/>
                  </a:lnTo>
                  <a:lnTo>
                    <a:pt x="318" y="1811"/>
                  </a:lnTo>
                  <a:lnTo>
                    <a:pt x="277" y="1796"/>
                  </a:lnTo>
                  <a:lnTo>
                    <a:pt x="235" y="1780"/>
                  </a:lnTo>
                  <a:lnTo>
                    <a:pt x="193" y="1763"/>
                  </a:lnTo>
                  <a:lnTo>
                    <a:pt x="151" y="1744"/>
                  </a:lnTo>
                  <a:lnTo>
                    <a:pt x="108" y="1723"/>
                  </a:lnTo>
                  <a:lnTo>
                    <a:pt x="94" y="1760"/>
                  </a:lnTo>
                  <a:lnTo>
                    <a:pt x="81" y="1796"/>
                  </a:lnTo>
                  <a:lnTo>
                    <a:pt x="67" y="1832"/>
                  </a:lnTo>
                  <a:lnTo>
                    <a:pt x="54" y="1868"/>
                  </a:lnTo>
                  <a:lnTo>
                    <a:pt x="40" y="1905"/>
                  </a:lnTo>
                  <a:lnTo>
                    <a:pt x="27" y="1942"/>
                  </a:lnTo>
                  <a:lnTo>
                    <a:pt x="13" y="1978"/>
                  </a:lnTo>
                  <a:lnTo>
                    <a:pt x="0" y="2015"/>
                  </a:lnTo>
                  <a:lnTo>
                    <a:pt x="42" y="2034"/>
                  </a:lnTo>
                  <a:lnTo>
                    <a:pt x="84" y="2052"/>
                  </a:lnTo>
                  <a:lnTo>
                    <a:pt x="126" y="2069"/>
                  </a:lnTo>
                  <a:lnTo>
                    <a:pt x="169" y="2084"/>
                  </a:lnTo>
                  <a:lnTo>
                    <a:pt x="213" y="2098"/>
                  </a:lnTo>
                  <a:lnTo>
                    <a:pt x="256" y="2111"/>
                  </a:lnTo>
                  <a:lnTo>
                    <a:pt x="299" y="2122"/>
                  </a:lnTo>
                  <a:lnTo>
                    <a:pt x="342" y="2131"/>
                  </a:lnTo>
                  <a:lnTo>
                    <a:pt x="385" y="2140"/>
                  </a:lnTo>
                  <a:lnTo>
                    <a:pt x="429" y="2146"/>
                  </a:lnTo>
                  <a:lnTo>
                    <a:pt x="471" y="2152"/>
                  </a:lnTo>
                  <a:lnTo>
                    <a:pt x="514" y="2155"/>
                  </a:lnTo>
                  <a:lnTo>
                    <a:pt x="556" y="2157"/>
                  </a:lnTo>
                  <a:lnTo>
                    <a:pt x="597" y="2158"/>
                  </a:lnTo>
                  <a:lnTo>
                    <a:pt x="639" y="2157"/>
                  </a:lnTo>
                  <a:lnTo>
                    <a:pt x="679" y="2154"/>
                  </a:lnTo>
                  <a:lnTo>
                    <a:pt x="719" y="2150"/>
                  </a:lnTo>
                  <a:lnTo>
                    <a:pt x="759" y="2144"/>
                  </a:lnTo>
                  <a:lnTo>
                    <a:pt x="798" y="2137"/>
                  </a:lnTo>
                  <a:lnTo>
                    <a:pt x="835" y="2127"/>
                  </a:lnTo>
                  <a:lnTo>
                    <a:pt x="872" y="2116"/>
                  </a:lnTo>
                  <a:lnTo>
                    <a:pt x="909" y="2103"/>
                  </a:lnTo>
                  <a:lnTo>
                    <a:pt x="943" y="2088"/>
                  </a:lnTo>
                  <a:lnTo>
                    <a:pt x="978" y="2072"/>
                  </a:lnTo>
                  <a:lnTo>
                    <a:pt x="1010" y="2054"/>
                  </a:lnTo>
                  <a:lnTo>
                    <a:pt x="1043" y="2034"/>
                  </a:lnTo>
                  <a:lnTo>
                    <a:pt x="1073" y="2012"/>
                  </a:lnTo>
                  <a:lnTo>
                    <a:pt x="1102" y="1988"/>
                  </a:lnTo>
                  <a:lnTo>
                    <a:pt x="1130" y="1962"/>
                  </a:lnTo>
                  <a:lnTo>
                    <a:pt x="1157" y="1934"/>
                  </a:lnTo>
                  <a:lnTo>
                    <a:pt x="1182" y="1905"/>
                  </a:lnTo>
                  <a:lnTo>
                    <a:pt x="1205" y="1873"/>
                  </a:lnTo>
                  <a:lnTo>
                    <a:pt x="1222" y="1834"/>
                  </a:lnTo>
                  <a:lnTo>
                    <a:pt x="1236" y="1796"/>
                  </a:lnTo>
                  <a:lnTo>
                    <a:pt x="1249" y="1760"/>
                  </a:lnTo>
                  <a:lnTo>
                    <a:pt x="1260" y="1724"/>
                  </a:lnTo>
                  <a:lnTo>
                    <a:pt x="1269" y="1689"/>
                  </a:lnTo>
                  <a:lnTo>
                    <a:pt x="1277" y="1654"/>
                  </a:lnTo>
                  <a:lnTo>
                    <a:pt x="1283" y="1621"/>
                  </a:lnTo>
                  <a:lnTo>
                    <a:pt x="1288" y="1587"/>
                  </a:lnTo>
                  <a:lnTo>
                    <a:pt x="1290" y="1555"/>
                  </a:lnTo>
                  <a:lnTo>
                    <a:pt x="1291" y="1524"/>
                  </a:lnTo>
                  <a:lnTo>
                    <a:pt x="1290" y="1494"/>
                  </a:lnTo>
                  <a:lnTo>
                    <a:pt x="1288" y="1464"/>
                  </a:lnTo>
                  <a:lnTo>
                    <a:pt x="1283" y="1434"/>
                  </a:lnTo>
                  <a:lnTo>
                    <a:pt x="1277" y="1406"/>
                  </a:lnTo>
                  <a:lnTo>
                    <a:pt x="1269" y="1378"/>
                  </a:lnTo>
                  <a:lnTo>
                    <a:pt x="1261" y="1352"/>
                  </a:lnTo>
                  <a:lnTo>
                    <a:pt x="1250" y="1326"/>
                  </a:lnTo>
                  <a:lnTo>
                    <a:pt x="1238" y="1300"/>
                  </a:lnTo>
                  <a:lnTo>
                    <a:pt x="1225" y="1275"/>
                  </a:lnTo>
                  <a:lnTo>
                    <a:pt x="1209" y="1250"/>
                  </a:lnTo>
                  <a:lnTo>
                    <a:pt x="1193" y="1228"/>
                  </a:lnTo>
                  <a:lnTo>
                    <a:pt x="1174" y="1205"/>
                  </a:lnTo>
                  <a:lnTo>
                    <a:pt x="1155" y="1182"/>
                  </a:lnTo>
                  <a:lnTo>
                    <a:pt x="1133" y="1161"/>
                  </a:lnTo>
                  <a:lnTo>
                    <a:pt x="1112" y="1140"/>
                  </a:lnTo>
                  <a:lnTo>
                    <a:pt x="1087" y="1120"/>
                  </a:lnTo>
                  <a:lnTo>
                    <a:pt x="1062" y="1101"/>
                  </a:lnTo>
                  <a:lnTo>
                    <a:pt x="1035" y="1082"/>
                  </a:lnTo>
                  <a:lnTo>
                    <a:pt x="1007" y="1064"/>
                  </a:lnTo>
                  <a:lnTo>
                    <a:pt x="978" y="1047"/>
                  </a:lnTo>
                  <a:lnTo>
                    <a:pt x="947" y="1030"/>
                  </a:lnTo>
                  <a:lnTo>
                    <a:pt x="914" y="1013"/>
                  </a:lnTo>
                  <a:lnTo>
                    <a:pt x="884" y="998"/>
                  </a:lnTo>
                  <a:lnTo>
                    <a:pt x="853" y="985"/>
                  </a:lnTo>
                  <a:lnTo>
                    <a:pt x="821" y="974"/>
                  </a:lnTo>
                  <a:lnTo>
                    <a:pt x="790" y="962"/>
                  </a:lnTo>
                  <a:lnTo>
                    <a:pt x="759" y="950"/>
                  </a:lnTo>
                  <a:lnTo>
                    <a:pt x="727" y="937"/>
                  </a:lnTo>
                  <a:lnTo>
                    <a:pt x="697" y="924"/>
                  </a:lnTo>
                  <a:lnTo>
                    <a:pt x="666" y="911"/>
                  </a:lnTo>
                  <a:lnTo>
                    <a:pt x="631" y="894"/>
                  </a:lnTo>
                  <a:lnTo>
                    <a:pt x="599" y="877"/>
                  </a:lnTo>
                  <a:lnTo>
                    <a:pt x="570" y="858"/>
                  </a:lnTo>
                  <a:lnTo>
                    <a:pt x="542" y="840"/>
                  </a:lnTo>
                  <a:lnTo>
                    <a:pt x="513" y="818"/>
                  </a:lnTo>
                  <a:lnTo>
                    <a:pt x="488" y="796"/>
                  </a:lnTo>
                  <a:lnTo>
                    <a:pt x="466" y="773"/>
                  </a:lnTo>
                  <a:lnTo>
                    <a:pt x="448" y="751"/>
                  </a:lnTo>
                  <a:lnTo>
                    <a:pt x="434" y="728"/>
                  </a:lnTo>
                  <a:lnTo>
                    <a:pt x="422" y="705"/>
                  </a:lnTo>
                  <a:lnTo>
                    <a:pt x="413" y="682"/>
                  </a:lnTo>
                  <a:lnTo>
                    <a:pt x="407" y="659"/>
                  </a:lnTo>
                  <a:lnTo>
                    <a:pt x="405" y="638"/>
                  </a:lnTo>
                  <a:lnTo>
                    <a:pt x="404" y="615"/>
                  </a:lnTo>
                  <a:lnTo>
                    <a:pt x="406" y="593"/>
                  </a:lnTo>
                  <a:lnTo>
                    <a:pt x="410" y="572"/>
                  </a:lnTo>
                  <a:lnTo>
                    <a:pt x="417" y="551"/>
                  </a:lnTo>
                  <a:lnTo>
                    <a:pt x="425" y="532"/>
                  </a:lnTo>
                  <a:lnTo>
                    <a:pt x="437" y="513"/>
                  </a:lnTo>
                  <a:lnTo>
                    <a:pt x="449" y="493"/>
                  </a:lnTo>
                  <a:lnTo>
                    <a:pt x="464" y="476"/>
                  </a:lnTo>
                  <a:lnTo>
                    <a:pt x="479" y="460"/>
                  </a:lnTo>
                  <a:lnTo>
                    <a:pt x="498" y="444"/>
                  </a:lnTo>
                  <a:lnTo>
                    <a:pt x="516" y="430"/>
                  </a:lnTo>
                  <a:lnTo>
                    <a:pt x="536" y="417"/>
                  </a:lnTo>
                  <a:lnTo>
                    <a:pt x="558" y="405"/>
                  </a:lnTo>
                  <a:lnTo>
                    <a:pt x="580" y="394"/>
                  </a:lnTo>
                  <a:lnTo>
                    <a:pt x="602" y="384"/>
                  </a:lnTo>
                  <a:lnTo>
                    <a:pt x="626" y="377"/>
                  </a:lnTo>
                  <a:lnTo>
                    <a:pt x="651" y="372"/>
                  </a:lnTo>
                  <a:lnTo>
                    <a:pt x="676" y="367"/>
                  </a:lnTo>
                  <a:lnTo>
                    <a:pt x="701" y="365"/>
                  </a:lnTo>
                  <a:lnTo>
                    <a:pt x="726" y="364"/>
                  </a:lnTo>
                  <a:lnTo>
                    <a:pt x="752" y="365"/>
                  </a:lnTo>
                  <a:lnTo>
                    <a:pt x="777" y="369"/>
                  </a:lnTo>
                  <a:lnTo>
                    <a:pt x="803" y="375"/>
                  </a:lnTo>
                  <a:lnTo>
                    <a:pt x="840" y="384"/>
                  </a:lnTo>
                  <a:lnTo>
                    <a:pt x="879" y="395"/>
                  </a:lnTo>
                  <a:lnTo>
                    <a:pt x="917" y="406"/>
                  </a:lnTo>
                  <a:lnTo>
                    <a:pt x="957" y="420"/>
                  </a:lnTo>
                  <a:lnTo>
                    <a:pt x="978" y="428"/>
                  </a:lnTo>
                  <a:lnTo>
                    <a:pt x="997" y="435"/>
                  </a:lnTo>
                  <a:lnTo>
                    <a:pt x="1018" y="445"/>
                  </a:lnTo>
                  <a:lnTo>
                    <a:pt x="1038" y="454"/>
                  </a:lnTo>
                  <a:lnTo>
                    <a:pt x="1059" y="465"/>
                  </a:lnTo>
                  <a:lnTo>
                    <a:pt x="1078" y="477"/>
                  </a:lnTo>
                  <a:lnTo>
                    <a:pt x="1099" y="490"/>
                  </a:lnTo>
                  <a:lnTo>
                    <a:pt x="1118" y="504"/>
                  </a:lnTo>
                  <a:close/>
                  <a:moveTo>
                    <a:pt x="4406" y="621"/>
                  </a:moveTo>
                  <a:lnTo>
                    <a:pt x="4441" y="622"/>
                  </a:lnTo>
                  <a:lnTo>
                    <a:pt x="4474" y="625"/>
                  </a:lnTo>
                  <a:lnTo>
                    <a:pt x="4507" y="629"/>
                  </a:lnTo>
                  <a:lnTo>
                    <a:pt x="4541" y="634"/>
                  </a:lnTo>
                  <a:lnTo>
                    <a:pt x="4572" y="641"/>
                  </a:lnTo>
                  <a:lnTo>
                    <a:pt x="4605" y="648"/>
                  </a:lnTo>
                  <a:lnTo>
                    <a:pt x="4636" y="658"/>
                  </a:lnTo>
                  <a:lnTo>
                    <a:pt x="4666" y="669"/>
                  </a:lnTo>
                  <a:lnTo>
                    <a:pt x="4695" y="681"/>
                  </a:lnTo>
                  <a:lnTo>
                    <a:pt x="4724" y="694"/>
                  </a:lnTo>
                  <a:lnTo>
                    <a:pt x="4752" y="708"/>
                  </a:lnTo>
                  <a:lnTo>
                    <a:pt x="4779" y="724"/>
                  </a:lnTo>
                  <a:lnTo>
                    <a:pt x="4806" y="740"/>
                  </a:lnTo>
                  <a:lnTo>
                    <a:pt x="4831" y="757"/>
                  </a:lnTo>
                  <a:lnTo>
                    <a:pt x="4856" y="776"/>
                  </a:lnTo>
                  <a:lnTo>
                    <a:pt x="4879" y="796"/>
                  </a:lnTo>
                  <a:lnTo>
                    <a:pt x="4901" y="816"/>
                  </a:lnTo>
                  <a:lnTo>
                    <a:pt x="4922" y="838"/>
                  </a:lnTo>
                  <a:lnTo>
                    <a:pt x="4942" y="860"/>
                  </a:lnTo>
                  <a:lnTo>
                    <a:pt x="4961" y="883"/>
                  </a:lnTo>
                  <a:lnTo>
                    <a:pt x="4978" y="907"/>
                  </a:lnTo>
                  <a:lnTo>
                    <a:pt x="4994" y="932"/>
                  </a:lnTo>
                  <a:lnTo>
                    <a:pt x="5009" y="957"/>
                  </a:lnTo>
                  <a:lnTo>
                    <a:pt x="5022" y="983"/>
                  </a:lnTo>
                  <a:lnTo>
                    <a:pt x="5035" y="1010"/>
                  </a:lnTo>
                  <a:lnTo>
                    <a:pt x="5045" y="1038"/>
                  </a:lnTo>
                  <a:lnTo>
                    <a:pt x="5055" y="1066"/>
                  </a:lnTo>
                  <a:lnTo>
                    <a:pt x="5062" y="1094"/>
                  </a:lnTo>
                  <a:lnTo>
                    <a:pt x="5068" y="1123"/>
                  </a:lnTo>
                  <a:lnTo>
                    <a:pt x="5072" y="1153"/>
                  </a:lnTo>
                  <a:lnTo>
                    <a:pt x="5075" y="1184"/>
                  </a:lnTo>
                  <a:lnTo>
                    <a:pt x="5075" y="1214"/>
                  </a:lnTo>
                  <a:lnTo>
                    <a:pt x="5075" y="1529"/>
                  </a:lnTo>
                  <a:lnTo>
                    <a:pt x="5075" y="1540"/>
                  </a:lnTo>
                  <a:lnTo>
                    <a:pt x="5075" y="1551"/>
                  </a:lnTo>
                  <a:lnTo>
                    <a:pt x="5077" y="1553"/>
                  </a:lnTo>
                  <a:lnTo>
                    <a:pt x="5081" y="1599"/>
                  </a:lnTo>
                  <a:lnTo>
                    <a:pt x="5082" y="1646"/>
                  </a:lnTo>
                  <a:lnTo>
                    <a:pt x="5084" y="1690"/>
                  </a:lnTo>
                  <a:lnTo>
                    <a:pt x="5084" y="1734"/>
                  </a:lnTo>
                  <a:lnTo>
                    <a:pt x="5084" y="1776"/>
                  </a:lnTo>
                  <a:lnTo>
                    <a:pt x="5084" y="1818"/>
                  </a:lnTo>
                  <a:lnTo>
                    <a:pt x="5082" y="1858"/>
                  </a:lnTo>
                  <a:lnTo>
                    <a:pt x="5080" y="1898"/>
                  </a:lnTo>
                  <a:lnTo>
                    <a:pt x="5077" y="1936"/>
                  </a:lnTo>
                  <a:lnTo>
                    <a:pt x="5074" y="1974"/>
                  </a:lnTo>
                  <a:lnTo>
                    <a:pt x="5070" y="2011"/>
                  </a:lnTo>
                  <a:lnTo>
                    <a:pt x="5066" y="2046"/>
                  </a:lnTo>
                  <a:lnTo>
                    <a:pt x="5060" y="2081"/>
                  </a:lnTo>
                  <a:lnTo>
                    <a:pt x="5055" y="2114"/>
                  </a:lnTo>
                  <a:lnTo>
                    <a:pt x="5047" y="2146"/>
                  </a:lnTo>
                  <a:lnTo>
                    <a:pt x="5041" y="2179"/>
                  </a:lnTo>
                  <a:lnTo>
                    <a:pt x="5032" y="2209"/>
                  </a:lnTo>
                  <a:lnTo>
                    <a:pt x="5023" y="2238"/>
                  </a:lnTo>
                  <a:lnTo>
                    <a:pt x="5015" y="2267"/>
                  </a:lnTo>
                  <a:lnTo>
                    <a:pt x="5005" y="2294"/>
                  </a:lnTo>
                  <a:lnTo>
                    <a:pt x="4994" y="2321"/>
                  </a:lnTo>
                  <a:lnTo>
                    <a:pt x="4983" y="2347"/>
                  </a:lnTo>
                  <a:lnTo>
                    <a:pt x="4972" y="2370"/>
                  </a:lnTo>
                  <a:lnTo>
                    <a:pt x="4959" y="2394"/>
                  </a:lnTo>
                  <a:lnTo>
                    <a:pt x="4946" y="2417"/>
                  </a:lnTo>
                  <a:lnTo>
                    <a:pt x="4932" y="2438"/>
                  </a:lnTo>
                  <a:lnTo>
                    <a:pt x="4918" y="2459"/>
                  </a:lnTo>
                  <a:lnTo>
                    <a:pt x="4903" y="2478"/>
                  </a:lnTo>
                  <a:lnTo>
                    <a:pt x="4886" y="2496"/>
                  </a:lnTo>
                  <a:lnTo>
                    <a:pt x="4870" y="2515"/>
                  </a:lnTo>
                  <a:lnTo>
                    <a:pt x="4853" y="2531"/>
                  </a:lnTo>
                  <a:lnTo>
                    <a:pt x="4835" y="2546"/>
                  </a:lnTo>
                  <a:lnTo>
                    <a:pt x="4809" y="2567"/>
                  </a:lnTo>
                  <a:lnTo>
                    <a:pt x="4782" y="2587"/>
                  </a:lnTo>
                  <a:lnTo>
                    <a:pt x="4755" y="2605"/>
                  </a:lnTo>
                  <a:lnTo>
                    <a:pt x="4727" y="2621"/>
                  </a:lnTo>
                  <a:lnTo>
                    <a:pt x="4699" y="2637"/>
                  </a:lnTo>
                  <a:lnTo>
                    <a:pt x="4670" y="2651"/>
                  </a:lnTo>
                  <a:lnTo>
                    <a:pt x="4642" y="2665"/>
                  </a:lnTo>
                  <a:lnTo>
                    <a:pt x="4613" y="2677"/>
                  </a:lnTo>
                  <a:lnTo>
                    <a:pt x="4584" y="2688"/>
                  </a:lnTo>
                  <a:lnTo>
                    <a:pt x="4554" y="2698"/>
                  </a:lnTo>
                  <a:lnTo>
                    <a:pt x="4525" y="2706"/>
                  </a:lnTo>
                  <a:lnTo>
                    <a:pt x="4493" y="2713"/>
                  </a:lnTo>
                  <a:lnTo>
                    <a:pt x="4463" y="2719"/>
                  </a:lnTo>
                  <a:lnTo>
                    <a:pt x="4432" y="2724"/>
                  </a:lnTo>
                  <a:lnTo>
                    <a:pt x="4401" y="2727"/>
                  </a:lnTo>
                  <a:lnTo>
                    <a:pt x="4369" y="2729"/>
                  </a:lnTo>
                  <a:lnTo>
                    <a:pt x="4337" y="2730"/>
                  </a:lnTo>
                  <a:lnTo>
                    <a:pt x="4305" y="2730"/>
                  </a:lnTo>
                  <a:lnTo>
                    <a:pt x="4272" y="2728"/>
                  </a:lnTo>
                  <a:lnTo>
                    <a:pt x="4239" y="2726"/>
                  </a:lnTo>
                  <a:lnTo>
                    <a:pt x="4205" y="2721"/>
                  </a:lnTo>
                  <a:lnTo>
                    <a:pt x="4172" y="2716"/>
                  </a:lnTo>
                  <a:lnTo>
                    <a:pt x="4137" y="2710"/>
                  </a:lnTo>
                  <a:lnTo>
                    <a:pt x="4103" y="2702"/>
                  </a:lnTo>
                  <a:lnTo>
                    <a:pt x="4068" y="2693"/>
                  </a:lnTo>
                  <a:lnTo>
                    <a:pt x="4033" y="2683"/>
                  </a:lnTo>
                  <a:lnTo>
                    <a:pt x="3997" y="2672"/>
                  </a:lnTo>
                  <a:lnTo>
                    <a:pt x="3961" y="2659"/>
                  </a:lnTo>
                  <a:lnTo>
                    <a:pt x="3926" y="2645"/>
                  </a:lnTo>
                  <a:lnTo>
                    <a:pt x="3889" y="2630"/>
                  </a:lnTo>
                  <a:lnTo>
                    <a:pt x="3851" y="2614"/>
                  </a:lnTo>
                  <a:lnTo>
                    <a:pt x="3815" y="2595"/>
                  </a:lnTo>
                  <a:lnTo>
                    <a:pt x="3826" y="2558"/>
                  </a:lnTo>
                  <a:lnTo>
                    <a:pt x="3837" y="2521"/>
                  </a:lnTo>
                  <a:lnTo>
                    <a:pt x="3848" y="2483"/>
                  </a:lnTo>
                  <a:lnTo>
                    <a:pt x="3860" y="2447"/>
                  </a:lnTo>
                  <a:lnTo>
                    <a:pt x="3871" y="2410"/>
                  </a:lnTo>
                  <a:lnTo>
                    <a:pt x="3881" y="2372"/>
                  </a:lnTo>
                  <a:lnTo>
                    <a:pt x="3893" y="2336"/>
                  </a:lnTo>
                  <a:lnTo>
                    <a:pt x="3904" y="2298"/>
                  </a:lnTo>
                  <a:lnTo>
                    <a:pt x="3938" y="2319"/>
                  </a:lnTo>
                  <a:lnTo>
                    <a:pt x="3971" y="2338"/>
                  </a:lnTo>
                  <a:lnTo>
                    <a:pt x="4004" y="2356"/>
                  </a:lnTo>
                  <a:lnTo>
                    <a:pt x="4040" y="2372"/>
                  </a:lnTo>
                  <a:lnTo>
                    <a:pt x="4075" y="2388"/>
                  </a:lnTo>
                  <a:lnTo>
                    <a:pt x="4110" y="2400"/>
                  </a:lnTo>
                  <a:lnTo>
                    <a:pt x="4146" y="2412"/>
                  </a:lnTo>
                  <a:lnTo>
                    <a:pt x="4183" y="2422"/>
                  </a:lnTo>
                  <a:lnTo>
                    <a:pt x="4218" y="2430"/>
                  </a:lnTo>
                  <a:lnTo>
                    <a:pt x="4254" y="2436"/>
                  </a:lnTo>
                  <a:lnTo>
                    <a:pt x="4289" y="2440"/>
                  </a:lnTo>
                  <a:lnTo>
                    <a:pt x="4324" y="2444"/>
                  </a:lnTo>
                  <a:lnTo>
                    <a:pt x="4359" y="2444"/>
                  </a:lnTo>
                  <a:lnTo>
                    <a:pt x="4392" y="2442"/>
                  </a:lnTo>
                  <a:lnTo>
                    <a:pt x="4425" y="2438"/>
                  </a:lnTo>
                  <a:lnTo>
                    <a:pt x="4457" y="2432"/>
                  </a:lnTo>
                  <a:lnTo>
                    <a:pt x="4488" y="2424"/>
                  </a:lnTo>
                  <a:lnTo>
                    <a:pt x="4518" y="2413"/>
                  </a:lnTo>
                  <a:lnTo>
                    <a:pt x="4546" y="2400"/>
                  </a:lnTo>
                  <a:lnTo>
                    <a:pt x="4574" y="2385"/>
                  </a:lnTo>
                  <a:lnTo>
                    <a:pt x="4599" y="2367"/>
                  </a:lnTo>
                  <a:lnTo>
                    <a:pt x="4623" y="2347"/>
                  </a:lnTo>
                  <a:lnTo>
                    <a:pt x="4646" y="2323"/>
                  </a:lnTo>
                  <a:lnTo>
                    <a:pt x="4666" y="2297"/>
                  </a:lnTo>
                  <a:lnTo>
                    <a:pt x="4683" y="2268"/>
                  </a:lnTo>
                  <a:lnTo>
                    <a:pt x="4700" y="2237"/>
                  </a:lnTo>
                  <a:lnTo>
                    <a:pt x="4714" y="2202"/>
                  </a:lnTo>
                  <a:lnTo>
                    <a:pt x="4726" y="2165"/>
                  </a:lnTo>
                  <a:lnTo>
                    <a:pt x="4734" y="2125"/>
                  </a:lnTo>
                  <a:lnTo>
                    <a:pt x="4740" y="2081"/>
                  </a:lnTo>
                  <a:lnTo>
                    <a:pt x="4743" y="2034"/>
                  </a:lnTo>
                  <a:lnTo>
                    <a:pt x="4744" y="1985"/>
                  </a:lnTo>
                  <a:lnTo>
                    <a:pt x="4705" y="2005"/>
                  </a:lnTo>
                  <a:lnTo>
                    <a:pt x="4666" y="2028"/>
                  </a:lnTo>
                  <a:lnTo>
                    <a:pt x="4625" y="2050"/>
                  </a:lnTo>
                  <a:lnTo>
                    <a:pt x="4584" y="2072"/>
                  </a:lnTo>
                  <a:lnTo>
                    <a:pt x="4563" y="2082"/>
                  </a:lnTo>
                  <a:lnTo>
                    <a:pt x="4541" y="2091"/>
                  </a:lnTo>
                  <a:lnTo>
                    <a:pt x="4518" y="2099"/>
                  </a:lnTo>
                  <a:lnTo>
                    <a:pt x="4497" y="2106"/>
                  </a:lnTo>
                  <a:lnTo>
                    <a:pt x="4474" y="2112"/>
                  </a:lnTo>
                  <a:lnTo>
                    <a:pt x="4451" y="2117"/>
                  </a:lnTo>
                  <a:lnTo>
                    <a:pt x="4429" y="2119"/>
                  </a:lnTo>
                  <a:lnTo>
                    <a:pt x="4406" y="2120"/>
                  </a:lnTo>
                  <a:lnTo>
                    <a:pt x="4378" y="2120"/>
                  </a:lnTo>
                  <a:lnTo>
                    <a:pt x="4350" y="2118"/>
                  </a:lnTo>
                  <a:lnTo>
                    <a:pt x="4323" y="2116"/>
                  </a:lnTo>
                  <a:lnTo>
                    <a:pt x="4296" y="2113"/>
                  </a:lnTo>
                  <a:lnTo>
                    <a:pt x="4269" y="2108"/>
                  </a:lnTo>
                  <a:lnTo>
                    <a:pt x="4243" y="2103"/>
                  </a:lnTo>
                  <a:lnTo>
                    <a:pt x="4217" y="2097"/>
                  </a:lnTo>
                  <a:lnTo>
                    <a:pt x="4192" y="2089"/>
                  </a:lnTo>
                  <a:lnTo>
                    <a:pt x="4166" y="2082"/>
                  </a:lnTo>
                  <a:lnTo>
                    <a:pt x="4143" y="2072"/>
                  </a:lnTo>
                  <a:lnTo>
                    <a:pt x="4118" y="2062"/>
                  </a:lnTo>
                  <a:lnTo>
                    <a:pt x="4095" y="2053"/>
                  </a:lnTo>
                  <a:lnTo>
                    <a:pt x="4071" y="2041"/>
                  </a:lnTo>
                  <a:lnTo>
                    <a:pt x="4049" y="2029"/>
                  </a:lnTo>
                  <a:lnTo>
                    <a:pt x="4027" y="2016"/>
                  </a:lnTo>
                  <a:lnTo>
                    <a:pt x="4006" y="2003"/>
                  </a:lnTo>
                  <a:lnTo>
                    <a:pt x="3985" y="1988"/>
                  </a:lnTo>
                  <a:lnTo>
                    <a:pt x="3966" y="1973"/>
                  </a:lnTo>
                  <a:lnTo>
                    <a:pt x="3946" y="1958"/>
                  </a:lnTo>
                  <a:lnTo>
                    <a:pt x="3928" y="1942"/>
                  </a:lnTo>
                  <a:lnTo>
                    <a:pt x="3909" y="1924"/>
                  </a:lnTo>
                  <a:lnTo>
                    <a:pt x="3892" y="1907"/>
                  </a:lnTo>
                  <a:lnTo>
                    <a:pt x="3876" y="1889"/>
                  </a:lnTo>
                  <a:lnTo>
                    <a:pt x="3860" y="1871"/>
                  </a:lnTo>
                  <a:lnTo>
                    <a:pt x="3846" y="1851"/>
                  </a:lnTo>
                  <a:lnTo>
                    <a:pt x="3832" y="1832"/>
                  </a:lnTo>
                  <a:lnTo>
                    <a:pt x="3819" y="1811"/>
                  </a:lnTo>
                  <a:lnTo>
                    <a:pt x="3806" y="1791"/>
                  </a:lnTo>
                  <a:lnTo>
                    <a:pt x="3795" y="1770"/>
                  </a:lnTo>
                  <a:lnTo>
                    <a:pt x="3784" y="1749"/>
                  </a:lnTo>
                  <a:lnTo>
                    <a:pt x="3775" y="1726"/>
                  </a:lnTo>
                  <a:lnTo>
                    <a:pt x="3767" y="1705"/>
                  </a:lnTo>
                  <a:lnTo>
                    <a:pt x="3762" y="1688"/>
                  </a:lnTo>
                  <a:lnTo>
                    <a:pt x="3756" y="1670"/>
                  </a:lnTo>
                  <a:lnTo>
                    <a:pt x="3751" y="1653"/>
                  </a:lnTo>
                  <a:lnTo>
                    <a:pt x="3747" y="1634"/>
                  </a:lnTo>
                  <a:lnTo>
                    <a:pt x="3739" y="1594"/>
                  </a:lnTo>
                  <a:lnTo>
                    <a:pt x="3732" y="1552"/>
                  </a:lnTo>
                  <a:lnTo>
                    <a:pt x="3728" y="1509"/>
                  </a:lnTo>
                  <a:lnTo>
                    <a:pt x="3724" y="1464"/>
                  </a:lnTo>
                  <a:lnTo>
                    <a:pt x="3722" y="1417"/>
                  </a:lnTo>
                  <a:lnTo>
                    <a:pt x="3722" y="1371"/>
                  </a:lnTo>
                  <a:lnTo>
                    <a:pt x="3722" y="1325"/>
                  </a:lnTo>
                  <a:lnTo>
                    <a:pt x="3724" y="1278"/>
                  </a:lnTo>
                  <a:lnTo>
                    <a:pt x="3728" y="1234"/>
                  </a:lnTo>
                  <a:lnTo>
                    <a:pt x="3732" y="1190"/>
                  </a:lnTo>
                  <a:lnTo>
                    <a:pt x="3739" y="1148"/>
                  </a:lnTo>
                  <a:lnTo>
                    <a:pt x="3747" y="1108"/>
                  </a:lnTo>
                  <a:lnTo>
                    <a:pt x="3751" y="1090"/>
                  </a:lnTo>
                  <a:lnTo>
                    <a:pt x="3756" y="1072"/>
                  </a:lnTo>
                  <a:lnTo>
                    <a:pt x="3762" y="1054"/>
                  </a:lnTo>
                  <a:lnTo>
                    <a:pt x="3767" y="1038"/>
                  </a:lnTo>
                  <a:lnTo>
                    <a:pt x="3775" y="1016"/>
                  </a:lnTo>
                  <a:lnTo>
                    <a:pt x="3784" y="994"/>
                  </a:lnTo>
                  <a:lnTo>
                    <a:pt x="3795" y="972"/>
                  </a:lnTo>
                  <a:lnTo>
                    <a:pt x="3806" y="951"/>
                  </a:lnTo>
                  <a:lnTo>
                    <a:pt x="3819" y="930"/>
                  </a:lnTo>
                  <a:lnTo>
                    <a:pt x="3832" y="910"/>
                  </a:lnTo>
                  <a:lnTo>
                    <a:pt x="3846" y="891"/>
                  </a:lnTo>
                  <a:lnTo>
                    <a:pt x="3860" y="871"/>
                  </a:lnTo>
                  <a:lnTo>
                    <a:pt x="3876" y="853"/>
                  </a:lnTo>
                  <a:lnTo>
                    <a:pt x="3892" y="835"/>
                  </a:lnTo>
                  <a:lnTo>
                    <a:pt x="3909" y="817"/>
                  </a:lnTo>
                  <a:lnTo>
                    <a:pt x="3928" y="801"/>
                  </a:lnTo>
                  <a:lnTo>
                    <a:pt x="3946" y="784"/>
                  </a:lnTo>
                  <a:lnTo>
                    <a:pt x="3966" y="769"/>
                  </a:lnTo>
                  <a:lnTo>
                    <a:pt x="3985" y="754"/>
                  </a:lnTo>
                  <a:lnTo>
                    <a:pt x="4006" y="740"/>
                  </a:lnTo>
                  <a:lnTo>
                    <a:pt x="4027" y="726"/>
                  </a:lnTo>
                  <a:lnTo>
                    <a:pt x="4049" y="714"/>
                  </a:lnTo>
                  <a:lnTo>
                    <a:pt x="4071" y="701"/>
                  </a:lnTo>
                  <a:lnTo>
                    <a:pt x="4095" y="690"/>
                  </a:lnTo>
                  <a:lnTo>
                    <a:pt x="4118" y="680"/>
                  </a:lnTo>
                  <a:lnTo>
                    <a:pt x="4143" y="670"/>
                  </a:lnTo>
                  <a:lnTo>
                    <a:pt x="4166" y="661"/>
                  </a:lnTo>
                  <a:lnTo>
                    <a:pt x="4192" y="653"/>
                  </a:lnTo>
                  <a:lnTo>
                    <a:pt x="4217" y="646"/>
                  </a:lnTo>
                  <a:lnTo>
                    <a:pt x="4243" y="640"/>
                  </a:lnTo>
                  <a:lnTo>
                    <a:pt x="4269" y="634"/>
                  </a:lnTo>
                  <a:lnTo>
                    <a:pt x="4296" y="630"/>
                  </a:lnTo>
                  <a:lnTo>
                    <a:pt x="4323" y="627"/>
                  </a:lnTo>
                  <a:lnTo>
                    <a:pt x="4350" y="624"/>
                  </a:lnTo>
                  <a:lnTo>
                    <a:pt x="4378" y="622"/>
                  </a:lnTo>
                  <a:lnTo>
                    <a:pt x="4406" y="621"/>
                  </a:lnTo>
                  <a:close/>
                  <a:moveTo>
                    <a:pt x="4406" y="898"/>
                  </a:moveTo>
                  <a:lnTo>
                    <a:pt x="4424" y="899"/>
                  </a:lnTo>
                  <a:lnTo>
                    <a:pt x="4442" y="900"/>
                  </a:lnTo>
                  <a:lnTo>
                    <a:pt x="4460" y="902"/>
                  </a:lnTo>
                  <a:lnTo>
                    <a:pt x="4477" y="906"/>
                  </a:lnTo>
                  <a:lnTo>
                    <a:pt x="4495" y="910"/>
                  </a:lnTo>
                  <a:lnTo>
                    <a:pt x="4511" y="915"/>
                  </a:lnTo>
                  <a:lnTo>
                    <a:pt x="4528" y="921"/>
                  </a:lnTo>
                  <a:lnTo>
                    <a:pt x="4544" y="927"/>
                  </a:lnTo>
                  <a:lnTo>
                    <a:pt x="4559" y="935"/>
                  </a:lnTo>
                  <a:lnTo>
                    <a:pt x="4574" y="943"/>
                  </a:lnTo>
                  <a:lnTo>
                    <a:pt x="4590" y="952"/>
                  </a:lnTo>
                  <a:lnTo>
                    <a:pt x="4604" y="962"/>
                  </a:lnTo>
                  <a:lnTo>
                    <a:pt x="4618" y="972"/>
                  </a:lnTo>
                  <a:lnTo>
                    <a:pt x="4632" y="984"/>
                  </a:lnTo>
                  <a:lnTo>
                    <a:pt x="4645" y="995"/>
                  </a:lnTo>
                  <a:lnTo>
                    <a:pt x="4656" y="1008"/>
                  </a:lnTo>
                  <a:lnTo>
                    <a:pt x="4668" y="1021"/>
                  </a:lnTo>
                  <a:lnTo>
                    <a:pt x="4679" y="1035"/>
                  </a:lnTo>
                  <a:lnTo>
                    <a:pt x="4690" y="1049"/>
                  </a:lnTo>
                  <a:lnTo>
                    <a:pt x="4700" y="1063"/>
                  </a:lnTo>
                  <a:lnTo>
                    <a:pt x="4709" y="1078"/>
                  </a:lnTo>
                  <a:lnTo>
                    <a:pt x="4718" y="1094"/>
                  </a:lnTo>
                  <a:lnTo>
                    <a:pt x="4726" y="1110"/>
                  </a:lnTo>
                  <a:lnTo>
                    <a:pt x="4733" y="1126"/>
                  </a:lnTo>
                  <a:lnTo>
                    <a:pt x="4738" y="1144"/>
                  </a:lnTo>
                  <a:lnTo>
                    <a:pt x="4745" y="1161"/>
                  </a:lnTo>
                  <a:lnTo>
                    <a:pt x="4749" y="1178"/>
                  </a:lnTo>
                  <a:lnTo>
                    <a:pt x="4754" y="1196"/>
                  </a:lnTo>
                  <a:lnTo>
                    <a:pt x="4757" y="1215"/>
                  </a:lnTo>
                  <a:lnTo>
                    <a:pt x="4759" y="1233"/>
                  </a:lnTo>
                  <a:lnTo>
                    <a:pt x="4760" y="1252"/>
                  </a:lnTo>
                  <a:lnTo>
                    <a:pt x="4760" y="1272"/>
                  </a:lnTo>
                  <a:lnTo>
                    <a:pt x="4760" y="1471"/>
                  </a:lnTo>
                  <a:lnTo>
                    <a:pt x="4760" y="1489"/>
                  </a:lnTo>
                  <a:lnTo>
                    <a:pt x="4759" y="1509"/>
                  </a:lnTo>
                  <a:lnTo>
                    <a:pt x="4757" y="1527"/>
                  </a:lnTo>
                  <a:lnTo>
                    <a:pt x="4754" y="1545"/>
                  </a:lnTo>
                  <a:lnTo>
                    <a:pt x="4749" y="1564"/>
                  </a:lnTo>
                  <a:lnTo>
                    <a:pt x="4745" y="1582"/>
                  </a:lnTo>
                  <a:lnTo>
                    <a:pt x="4738" y="1599"/>
                  </a:lnTo>
                  <a:lnTo>
                    <a:pt x="4733" y="1615"/>
                  </a:lnTo>
                  <a:lnTo>
                    <a:pt x="4726" y="1633"/>
                  </a:lnTo>
                  <a:lnTo>
                    <a:pt x="4718" y="1649"/>
                  </a:lnTo>
                  <a:lnTo>
                    <a:pt x="4709" y="1664"/>
                  </a:lnTo>
                  <a:lnTo>
                    <a:pt x="4700" y="1679"/>
                  </a:lnTo>
                  <a:lnTo>
                    <a:pt x="4690" y="1694"/>
                  </a:lnTo>
                  <a:lnTo>
                    <a:pt x="4679" y="1708"/>
                  </a:lnTo>
                  <a:lnTo>
                    <a:pt x="4668" y="1722"/>
                  </a:lnTo>
                  <a:lnTo>
                    <a:pt x="4656" y="1735"/>
                  </a:lnTo>
                  <a:lnTo>
                    <a:pt x="4645" y="1747"/>
                  </a:lnTo>
                  <a:lnTo>
                    <a:pt x="4632" y="1759"/>
                  </a:lnTo>
                  <a:lnTo>
                    <a:pt x="4618" y="1769"/>
                  </a:lnTo>
                  <a:lnTo>
                    <a:pt x="4604" y="1780"/>
                  </a:lnTo>
                  <a:lnTo>
                    <a:pt x="4590" y="1790"/>
                  </a:lnTo>
                  <a:lnTo>
                    <a:pt x="4574" y="1798"/>
                  </a:lnTo>
                  <a:lnTo>
                    <a:pt x="4559" y="1807"/>
                  </a:lnTo>
                  <a:lnTo>
                    <a:pt x="4544" y="1815"/>
                  </a:lnTo>
                  <a:lnTo>
                    <a:pt x="4528" y="1821"/>
                  </a:lnTo>
                  <a:lnTo>
                    <a:pt x="4511" y="1828"/>
                  </a:lnTo>
                  <a:lnTo>
                    <a:pt x="4495" y="1832"/>
                  </a:lnTo>
                  <a:lnTo>
                    <a:pt x="4477" y="1836"/>
                  </a:lnTo>
                  <a:lnTo>
                    <a:pt x="4460" y="1839"/>
                  </a:lnTo>
                  <a:lnTo>
                    <a:pt x="4442" y="1843"/>
                  </a:lnTo>
                  <a:lnTo>
                    <a:pt x="4424" y="1844"/>
                  </a:lnTo>
                  <a:lnTo>
                    <a:pt x="4406" y="1844"/>
                  </a:lnTo>
                  <a:lnTo>
                    <a:pt x="4388" y="1844"/>
                  </a:lnTo>
                  <a:lnTo>
                    <a:pt x="4370" y="1843"/>
                  </a:lnTo>
                  <a:lnTo>
                    <a:pt x="4352" y="1839"/>
                  </a:lnTo>
                  <a:lnTo>
                    <a:pt x="4335" y="1836"/>
                  </a:lnTo>
                  <a:lnTo>
                    <a:pt x="4318" y="1832"/>
                  </a:lnTo>
                  <a:lnTo>
                    <a:pt x="4301" y="1828"/>
                  </a:lnTo>
                  <a:lnTo>
                    <a:pt x="4284" y="1821"/>
                  </a:lnTo>
                  <a:lnTo>
                    <a:pt x="4268" y="1815"/>
                  </a:lnTo>
                  <a:lnTo>
                    <a:pt x="4253" y="1807"/>
                  </a:lnTo>
                  <a:lnTo>
                    <a:pt x="4238" y="1798"/>
                  </a:lnTo>
                  <a:lnTo>
                    <a:pt x="4223" y="1790"/>
                  </a:lnTo>
                  <a:lnTo>
                    <a:pt x="4208" y="1780"/>
                  </a:lnTo>
                  <a:lnTo>
                    <a:pt x="4194" y="1769"/>
                  </a:lnTo>
                  <a:lnTo>
                    <a:pt x="4180" y="1759"/>
                  </a:lnTo>
                  <a:lnTo>
                    <a:pt x="4167" y="1747"/>
                  </a:lnTo>
                  <a:lnTo>
                    <a:pt x="4156" y="1735"/>
                  </a:lnTo>
                  <a:lnTo>
                    <a:pt x="4144" y="1722"/>
                  </a:lnTo>
                  <a:lnTo>
                    <a:pt x="4133" y="1708"/>
                  </a:lnTo>
                  <a:lnTo>
                    <a:pt x="4122" y="1694"/>
                  </a:lnTo>
                  <a:lnTo>
                    <a:pt x="4112" y="1679"/>
                  </a:lnTo>
                  <a:lnTo>
                    <a:pt x="4103" y="1664"/>
                  </a:lnTo>
                  <a:lnTo>
                    <a:pt x="4094" y="1649"/>
                  </a:lnTo>
                  <a:lnTo>
                    <a:pt x="4087" y="1633"/>
                  </a:lnTo>
                  <a:lnTo>
                    <a:pt x="4079" y="1615"/>
                  </a:lnTo>
                  <a:lnTo>
                    <a:pt x="4072" y="1599"/>
                  </a:lnTo>
                  <a:lnTo>
                    <a:pt x="4067" y="1582"/>
                  </a:lnTo>
                  <a:lnTo>
                    <a:pt x="4063" y="1564"/>
                  </a:lnTo>
                  <a:lnTo>
                    <a:pt x="4058" y="1545"/>
                  </a:lnTo>
                  <a:lnTo>
                    <a:pt x="4055" y="1527"/>
                  </a:lnTo>
                  <a:lnTo>
                    <a:pt x="4053" y="1509"/>
                  </a:lnTo>
                  <a:lnTo>
                    <a:pt x="4052" y="1489"/>
                  </a:lnTo>
                  <a:lnTo>
                    <a:pt x="4051" y="1471"/>
                  </a:lnTo>
                  <a:lnTo>
                    <a:pt x="4051" y="1272"/>
                  </a:lnTo>
                  <a:lnTo>
                    <a:pt x="4052" y="1252"/>
                  </a:lnTo>
                  <a:lnTo>
                    <a:pt x="4053" y="1233"/>
                  </a:lnTo>
                  <a:lnTo>
                    <a:pt x="4055" y="1215"/>
                  </a:lnTo>
                  <a:lnTo>
                    <a:pt x="4058" y="1196"/>
                  </a:lnTo>
                  <a:lnTo>
                    <a:pt x="4063" y="1178"/>
                  </a:lnTo>
                  <a:lnTo>
                    <a:pt x="4067" y="1161"/>
                  </a:lnTo>
                  <a:lnTo>
                    <a:pt x="4072" y="1144"/>
                  </a:lnTo>
                  <a:lnTo>
                    <a:pt x="4079" y="1126"/>
                  </a:lnTo>
                  <a:lnTo>
                    <a:pt x="4087" y="1110"/>
                  </a:lnTo>
                  <a:lnTo>
                    <a:pt x="4094" y="1094"/>
                  </a:lnTo>
                  <a:lnTo>
                    <a:pt x="4103" y="1078"/>
                  </a:lnTo>
                  <a:lnTo>
                    <a:pt x="4112" y="1063"/>
                  </a:lnTo>
                  <a:lnTo>
                    <a:pt x="4122" y="1049"/>
                  </a:lnTo>
                  <a:lnTo>
                    <a:pt x="4133" y="1035"/>
                  </a:lnTo>
                  <a:lnTo>
                    <a:pt x="4144" y="1021"/>
                  </a:lnTo>
                  <a:lnTo>
                    <a:pt x="4156" y="1008"/>
                  </a:lnTo>
                  <a:lnTo>
                    <a:pt x="4167" y="995"/>
                  </a:lnTo>
                  <a:lnTo>
                    <a:pt x="4180" y="984"/>
                  </a:lnTo>
                  <a:lnTo>
                    <a:pt x="4194" y="972"/>
                  </a:lnTo>
                  <a:lnTo>
                    <a:pt x="4208" y="962"/>
                  </a:lnTo>
                  <a:lnTo>
                    <a:pt x="4223" y="952"/>
                  </a:lnTo>
                  <a:lnTo>
                    <a:pt x="4238" y="943"/>
                  </a:lnTo>
                  <a:lnTo>
                    <a:pt x="4253" y="935"/>
                  </a:lnTo>
                  <a:lnTo>
                    <a:pt x="4268" y="927"/>
                  </a:lnTo>
                  <a:lnTo>
                    <a:pt x="4284" y="921"/>
                  </a:lnTo>
                  <a:lnTo>
                    <a:pt x="4301" y="915"/>
                  </a:lnTo>
                  <a:lnTo>
                    <a:pt x="4318" y="910"/>
                  </a:lnTo>
                  <a:lnTo>
                    <a:pt x="4335" y="906"/>
                  </a:lnTo>
                  <a:lnTo>
                    <a:pt x="4352" y="902"/>
                  </a:lnTo>
                  <a:lnTo>
                    <a:pt x="4370" y="900"/>
                  </a:lnTo>
                  <a:lnTo>
                    <a:pt x="4388" y="899"/>
                  </a:lnTo>
                  <a:lnTo>
                    <a:pt x="4406" y="898"/>
                  </a:lnTo>
                  <a:close/>
                  <a:moveTo>
                    <a:pt x="8960" y="650"/>
                  </a:moveTo>
                  <a:lnTo>
                    <a:pt x="9272" y="650"/>
                  </a:lnTo>
                  <a:lnTo>
                    <a:pt x="9272" y="794"/>
                  </a:lnTo>
                  <a:lnTo>
                    <a:pt x="9276" y="796"/>
                  </a:lnTo>
                  <a:lnTo>
                    <a:pt x="9289" y="781"/>
                  </a:lnTo>
                  <a:lnTo>
                    <a:pt x="9303" y="766"/>
                  </a:lnTo>
                  <a:lnTo>
                    <a:pt x="9317" y="753"/>
                  </a:lnTo>
                  <a:lnTo>
                    <a:pt x="9330" y="740"/>
                  </a:lnTo>
                  <a:lnTo>
                    <a:pt x="9344" y="727"/>
                  </a:lnTo>
                  <a:lnTo>
                    <a:pt x="9358" y="716"/>
                  </a:lnTo>
                  <a:lnTo>
                    <a:pt x="9372" y="705"/>
                  </a:lnTo>
                  <a:lnTo>
                    <a:pt x="9386" y="695"/>
                  </a:lnTo>
                  <a:lnTo>
                    <a:pt x="9401" y="685"/>
                  </a:lnTo>
                  <a:lnTo>
                    <a:pt x="9415" y="676"/>
                  </a:lnTo>
                  <a:lnTo>
                    <a:pt x="9429" y="669"/>
                  </a:lnTo>
                  <a:lnTo>
                    <a:pt x="9445" y="661"/>
                  </a:lnTo>
                  <a:lnTo>
                    <a:pt x="9459" y="654"/>
                  </a:lnTo>
                  <a:lnTo>
                    <a:pt x="9474" y="647"/>
                  </a:lnTo>
                  <a:lnTo>
                    <a:pt x="9488" y="642"/>
                  </a:lnTo>
                  <a:lnTo>
                    <a:pt x="9503" y="636"/>
                  </a:lnTo>
                  <a:lnTo>
                    <a:pt x="9533" y="628"/>
                  </a:lnTo>
                  <a:lnTo>
                    <a:pt x="9562" y="621"/>
                  </a:lnTo>
                  <a:lnTo>
                    <a:pt x="9593" y="617"/>
                  </a:lnTo>
                  <a:lnTo>
                    <a:pt x="9624" y="615"/>
                  </a:lnTo>
                  <a:lnTo>
                    <a:pt x="9654" y="614"/>
                  </a:lnTo>
                  <a:lnTo>
                    <a:pt x="9685" y="615"/>
                  </a:lnTo>
                  <a:lnTo>
                    <a:pt x="9717" y="618"/>
                  </a:lnTo>
                  <a:lnTo>
                    <a:pt x="9748" y="622"/>
                  </a:lnTo>
                  <a:lnTo>
                    <a:pt x="9748" y="666"/>
                  </a:lnTo>
                  <a:lnTo>
                    <a:pt x="9748" y="709"/>
                  </a:lnTo>
                  <a:lnTo>
                    <a:pt x="9748" y="753"/>
                  </a:lnTo>
                  <a:lnTo>
                    <a:pt x="9748" y="796"/>
                  </a:lnTo>
                  <a:lnTo>
                    <a:pt x="9748" y="840"/>
                  </a:lnTo>
                  <a:lnTo>
                    <a:pt x="9748" y="883"/>
                  </a:lnTo>
                  <a:lnTo>
                    <a:pt x="9748" y="926"/>
                  </a:lnTo>
                  <a:lnTo>
                    <a:pt x="9748" y="970"/>
                  </a:lnTo>
                  <a:lnTo>
                    <a:pt x="9723" y="965"/>
                  </a:lnTo>
                  <a:lnTo>
                    <a:pt x="9699" y="960"/>
                  </a:lnTo>
                  <a:lnTo>
                    <a:pt x="9676" y="956"/>
                  </a:lnTo>
                  <a:lnTo>
                    <a:pt x="9653" y="954"/>
                  </a:lnTo>
                  <a:lnTo>
                    <a:pt x="9631" y="953"/>
                  </a:lnTo>
                  <a:lnTo>
                    <a:pt x="9611" y="953"/>
                  </a:lnTo>
                  <a:lnTo>
                    <a:pt x="9590" y="953"/>
                  </a:lnTo>
                  <a:lnTo>
                    <a:pt x="9571" y="955"/>
                  </a:lnTo>
                  <a:lnTo>
                    <a:pt x="9552" y="958"/>
                  </a:lnTo>
                  <a:lnTo>
                    <a:pt x="9534" y="962"/>
                  </a:lnTo>
                  <a:lnTo>
                    <a:pt x="9517" y="967"/>
                  </a:lnTo>
                  <a:lnTo>
                    <a:pt x="9501" y="972"/>
                  </a:lnTo>
                  <a:lnTo>
                    <a:pt x="9484" y="980"/>
                  </a:lnTo>
                  <a:lnTo>
                    <a:pt x="9469" y="988"/>
                  </a:lnTo>
                  <a:lnTo>
                    <a:pt x="9455" y="996"/>
                  </a:lnTo>
                  <a:lnTo>
                    <a:pt x="9442" y="1006"/>
                  </a:lnTo>
                  <a:lnTo>
                    <a:pt x="9429" y="1017"/>
                  </a:lnTo>
                  <a:lnTo>
                    <a:pt x="9418" y="1027"/>
                  </a:lnTo>
                  <a:lnTo>
                    <a:pt x="9406" y="1040"/>
                  </a:lnTo>
                  <a:lnTo>
                    <a:pt x="9395" y="1053"/>
                  </a:lnTo>
                  <a:lnTo>
                    <a:pt x="9385" y="1068"/>
                  </a:lnTo>
                  <a:lnTo>
                    <a:pt x="9375" y="1083"/>
                  </a:lnTo>
                  <a:lnTo>
                    <a:pt x="9367" y="1098"/>
                  </a:lnTo>
                  <a:lnTo>
                    <a:pt x="9359" y="1116"/>
                  </a:lnTo>
                  <a:lnTo>
                    <a:pt x="9352" y="1134"/>
                  </a:lnTo>
                  <a:lnTo>
                    <a:pt x="9345" y="1152"/>
                  </a:lnTo>
                  <a:lnTo>
                    <a:pt x="9339" y="1172"/>
                  </a:lnTo>
                  <a:lnTo>
                    <a:pt x="9333" y="1191"/>
                  </a:lnTo>
                  <a:lnTo>
                    <a:pt x="9329" y="1213"/>
                  </a:lnTo>
                  <a:lnTo>
                    <a:pt x="9325" y="1234"/>
                  </a:lnTo>
                  <a:lnTo>
                    <a:pt x="9320" y="1257"/>
                  </a:lnTo>
                  <a:lnTo>
                    <a:pt x="9318" y="1279"/>
                  </a:lnTo>
                  <a:lnTo>
                    <a:pt x="9318" y="2146"/>
                  </a:lnTo>
                  <a:lnTo>
                    <a:pt x="8960" y="2146"/>
                  </a:lnTo>
                  <a:lnTo>
                    <a:pt x="8960" y="650"/>
                  </a:lnTo>
                  <a:close/>
                  <a:moveTo>
                    <a:pt x="7593" y="765"/>
                  </a:moveTo>
                  <a:lnTo>
                    <a:pt x="7604" y="798"/>
                  </a:lnTo>
                  <a:lnTo>
                    <a:pt x="7616" y="831"/>
                  </a:lnTo>
                  <a:lnTo>
                    <a:pt x="7627" y="865"/>
                  </a:lnTo>
                  <a:lnTo>
                    <a:pt x="7639" y="898"/>
                  </a:lnTo>
                  <a:lnTo>
                    <a:pt x="7650" y="932"/>
                  </a:lnTo>
                  <a:lnTo>
                    <a:pt x="7661" y="965"/>
                  </a:lnTo>
                  <a:lnTo>
                    <a:pt x="7672" y="998"/>
                  </a:lnTo>
                  <a:lnTo>
                    <a:pt x="7684" y="1032"/>
                  </a:lnTo>
                  <a:lnTo>
                    <a:pt x="7705" y="1017"/>
                  </a:lnTo>
                  <a:lnTo>
                    <a:pt x="7727" y="1002"/>
                  </a:lnTo>
                  <a:lnTo>
                    <a:pt x="7751" y="986"/>
                  </a:lnTo>
                  <a:lnTo>
                    <a:pt x="7775" y="974"/>
                  </a:lnTo>
                  <a:lnTo>
                    <a:pt x="7800" y="961"/>
                  </a:lnTo>
                  <a:lnTo>
                    <a:pt x="7824" y="950"/>
                  </a:lnTo>
                  <a:lnTo>
                    <a:pt x="7850" y="939"/>
                  </a:lnTo>
                  <a:lnTo>
                    <a:pt x="7877" y="929"/>
                  </a:lnTo>
                  <a:lnTo>
                    <a:pt x="7903" y="922"/>
                  </a:lnTo>
                  <a:lnTo>
                    <a:pt x="7930" y="914"/>
                  </a:lnTo>
                  <a:lnTo>
                    <a:pt x="7957" y="909"/>
                  </a:lnTo>
                  <a:lnTo>
                    <a:pt x="7984" y="904"/>
                  </a:lnTo>
                  <a:lnTo>
                    <a:pt x="8011" y="900"/>
                  </a:lnTo>
                  <a:lnTo>
                    <a:pt x="8037" y="898"/>
                  </a:lnTo>
                  <a:lnTo>
                    <a:pt x="8063" y="898"/>
                  </a:lnTo>
                  <a:lnTo>
                    <a:pt x="8089" y="899"/>
                  </a:lnTo>
                  <a:lnTo>
                    <a:pt x="8114" y="901"/>
                  </a:lnTo>
                  <a:lnTo>
                    <a:pt x="8138" y="906"/>
                  </a:lnTo>
                  <a:lnTo>
                    <a:pt x="8161" y="911"/>
                  </a:lnTo>
                  <a:lnTo>
                    <a:pt x="8184" y="919"/>
                  </a:lnTo>
                  <a:lnTo>
                    <a:pt x="8205" y="927"/>
                  </a:lnTo>
                  <a:lnTo>
                    <a:pt x="8227" y="938"/>
                  </a:lnTo>
                  <a:lnTo>
                    <a:pt x="8245" y="950"/>
                  </a:lnTo>
                  <a:lnTo>
                    <a:pt x="8264" y="965"/>
                  </a:lnTo>
                  <a:lnTo>
                    <a:pt x="8281" y="981"/>
                  </a:lnTo>
                  <a:lnTo>
                    <a:pt x="8296" y="999"/>
                  </a:lnTo>
                  <a:lnTo>
                    <a:pt x="8309" y="1019"/>
                  </a:lnTo>
                  <a:lnTo>
                    <a:pt x="8321" y="1041"/>
                  </a:lnTo>
                  <a:lnTo>
                    <a:pt x="8331" y="1065"/>
                  </a:lnTo>
                  <a:lnTo>
                    <a:pt x="8338" y="1092"/>
                  </a:lnTo>
                  <a:lnTo>
                    <a:pt x="8345" y="1120"/>
                  </a:lnTo>
                  <a:lnTo>
                    <a:pt x="8348" y="1151"/>
                  </a:lnTo>
                  <a:lnTo>
                    <a:pt x="8298" y="1153"/>
                  </a:lnTo>
                  <a:lnTo>
                    <a:pt x="8250" y="1157"/>
                  </a:lnTo>
                  <a:lnTo>
                    <a:pt x="8203" y="1161"/>
                  </a:lnTo>
                  <a:lnTo>
                    <a:pt x="8158" y="1166"/>
                  </a:lnTo>
                  <a:lnTo>
                    <a:pt x="8115" y="1172"/>
                  </a:lnTo>
                  <a:lnTo>
                    <a:pt x="8073" y="1179"/>
                  </a:lnTo>
                  <a:lnTo>
                    <a:pt x="8032" y="1187"/>
                  </a:lnTo>
                  <a:lnTo>
                    <a:pt x="7993" y="1195"/>
                  </a:lnTo>
                  <a:lnTo>
                    <a:pt x="7955" y="1205"/>
                  </a:lnTo>
                  <a:lnTo>
                    <a:pt x="7919" y="1215"/>
                  </a:lnTo>
                  <a:lnTo>
                    <a:pt x="7885" y="1227"/>
                  </a:lnTo>
                  <a:lnTo>
                    <a:pt x="7851" y="1238"/>
                  </a:lnTo>
                  <a:lnTo>
                    <a:pt x="7820" y="1251"/>
                  </a:lnTo>
                  <a:lnTo>
                    <a:pt x="7790" y="1265"/>
                  </a:lnTo>
                  <a:lnTo>
                    <a:pt x="7761" y="1280"/>
                  </a:lnTo>
                  <a:lnTo>
                    <a:pt x="7734" y="1297"/>
                  </a:lnTo>
                  <a:lnTo>
                    <a:pt x="7708" y="1313"/>
                  </a:lnTo>
                  <a:lnTo>
                    <a:pt x="7684" y="1331"/>
                  </a:lnTo>
                  <a:lnTo>
                    <a:pt x="7661" y="1349"/>
                  </a:lnTo>
                  <a:lnTo>
                    <a:pt x="7641" y="1369"/>
                  </a:lnTo>
                  <a:lnTo>
                    <a:pt x="7620" y="1389"/>
                  </a:lnTo>
                  <a:lnTo>
                    <a:pt x="7602" y="1410"/>
                  </a:lnTo>
                  <a:lnTo>
                    <a:pt x="7586" y="1432"/>
                  </a:lnTo>
                  <a:lnTo>
                    <a:pt x="7571" y="1455"/>
                  </a:lnTo>
                  <a:lnTo>
                    <a:pt x="7557" y="1479"/>
                  </a:lnTo>
                  <a:lnTo>
                    <a:pt x="7545" y="1503"/>
                  </a:lnTo>
                  <a:lnTo>
                    <a:pt x="7534" y="1529"/>
                  </a:lnTo>
                  <a:lnTo>
                    <a:pt x="7524" y="1556"/>
                  </a:lnTo>
                  <a:lnTo>
                    <a:pt x="7517" y="1583"/>
                  </a:lnTo>
                  <a:lnTo>
                    <a:pt x="7510" y="1611"/>
                  </a:lnTo>
                  <a:lnTo>
                    <a:pt x="7506" y="1640"/>
                  </a:lnTo>
                  <a:lnTo>
                    <a:pt x="7502" y="1670"/>
                  </a:lnTo>
                  <a:lnTo>
                    <a:pt x="7499" y="1696"/>
                  </a:lnTo>
                  <a:lnTo>
                    <a:pt x="7498" y="1722"/>
                  </a:lnTo>
                  <a:lnTo>
                    <a:pt x="7498" y="1747"/>
                  </a:lnTo>
                  <a:lnTo>
                    <a:pt x="7501" y="1770"/>
                  </a:lnTo>
                  <a:lnTo>
                    <a:pt x="7504" y="1795"/>
                  </a:lnTo>
                  <a:lnTo>
                    <a:pt x="7508" y="1818"/>
                  </a:lnTo>
                  <a:lnTo>
                    <a:pt x="7515" y="1840"/>
                  </a:lnTo>
                  <a:lnTo>
                    <a:pt x="7521" y="1863"/>
                  </a:lnTo>
                  <a:lnTo>
                    <a:pt x="7530" y="1885"/>
                  </a:lnTo>
                  <a:lnTo>
                    <a:pt x="7539" y="1906"/>
                  </a:lnTo>
                  <a:lnTo>
                    <a:pt x="7549" y="1927"/>
                  </a:lnTo>
                  <a:lnTo>
                    <a:pt x="7561" y="1946"/>
                  </a:lnTo>
                  <a:lnTo>
                    <a:pt x="7574" y="1965"/>
                  </a:lnTo>
                  <a:lnTo>
                    <a:pt x="7588" y="1984"/>
                  </a:lnTo>
                  <a:lnTo>
                    <a:pt x="7603" y="2002"/>
                  </a:lnTo>
                  <a:lnTo>
                    <a:pt x="7618" y="2018"/>
                  </a:lnTo>
                  <a:lnTo>
                    <a:pt x="7635" y="2034"/>
                  </a:lnTo>
                  <a:lnTo>
                    <a:pt x="7653" y="2049"/>
                  </a:lnTo>
                  <a:lnTo>
                    <a:pt x="7671" y="2064"/>
                  </a:lnTo>
                  <a:lnTo>
                    <a:pt x="7691" y="2077"/>
                  </a:lnTo>
                  <a:lnTo>
                    <a:pt x="7710" y="2090"/>
                  </a:lnTo>
                  <a:lnTo>
                    <a:pt x="7732" y="2102"/>
                  </a:lnTo>
                  <a:lnTo>
                    <a:pt x="7752" y="2112"/>
                  </a:lnTo>
                  <a:lnTo>
                    <a:pt x="7775" y="2122"/>
                  </a:lnTo>
                  <a:lnTo>
                    <a:pt x="7797" y="2131"/>
                  </a:lnTo>
                  <a:lnTo>
                    <a:pt x="7821" y="2139"/>
                  </a:lnTo>
                  <a:lnTo>
                    <a:pt x="7845" y="2145"/>
                  </a:lnTo>
                  <a:lnTo>
                    <a:pt x="7869" y="2151"/>
                  </a:lnTo>
                  <a:lnTo>
                    <a:pt x="7893" y="2155"/>
                  </a:lnTo>
                  <a:lnTo>
                    <a:pt x="7919" y="2158"/>
                  </a:lnTo>
                  <a:lnTo>
                    <a:pt x="7944" y="2160"/>
                  </a:lnTo>
                  <a:lnTo>
                    <a:pt x="7971" y="2160"/>
                  </a:lnTo>
                  <a:lnTo>
                    <a:pt x="8000" y="2160"/>
                  </a:lnTo>
                  <a:lnTo>
                    <a:pt x="8028" y="2158"/>
                  </a:lnTo>
                  <a:lnTo>
                    <a:pt x="8056" y="2154"/>
                  </a:lnTo>
                  <a:lnTo>
                    <a:pt x="8085" y="2148"/>
                  </a:lnTo>
                  <a:lnTo>
                    <a:pt x="8113" y="2142"/>
                  </a:lnTo>
                  <a:lnTo>
                    <a:pt x="8140" y="2134"/>
                  </a:lnTo>
                  <a:lnTo>
                    <a:pt x="8167" y="2126"/>
                  </a:lnTo>
                  <a:lnTo>
                    <a:pt x="8192" y="2117"/>
                  </a:lnTo>
                  <a:lnTo>
                    <a:pt x="8244" y="2097"/>
                  </a:lnTo>
                  <a:lnTo>
                    <a:pt x="8298" y="2073"/>
                  </a:lnTo>
                  <a:lnTo>
                    <a:pt x="8325" y="2060"/>
                  </a:lnTo>
                  <a:lnTo>
                    <a:pt x="8352" y="2047"/>
                  </a:lnTo>
                  <a:lnTo>
                    <a:pt x="8379" y="2033"/>
                  </a:lnTo>
                  <a:lnTo>
                    <a:pt x="8406" y="2019"/>
                  </a:lnTo>
                  <a:lnTo>
                    <a:pt x="8433" y="2003"/>
                  </a:lnTo>
                  <a:lnTo>
                    <a:pt x="8460" y="1988"/>
                  </a:lnTo>
                  <a:lnTo>
                    <a:pt x="8486" y="1971"/>
                  </a:lnTo>
                  <a:lnTo>
                    <a:pt x="8511" y="1954"/>
                  </a:lnTo>
                  <a:lnTo>
                    <a:pt x="8536" y="1936"/>
                  </a:lnTo>
                  <a:lnTo>
                    <a:pt x="8558" y="1917"/>
                  </a:lnTo>
                  <a:lnTo>
                    <a:pt x="8581" y="1898"/>
                  </a:lnTo>
                  <a:lnTo>
                    <a:pt x="8603" y="1878"/>
                  </a:lnTo>
                  <a:lnTo>
                    <a:pt x="8618" y="1863"/>
                  </a:lnTo>
                  <a:lnTo>
                    <a:pt x="8631" y="1849"/>
                  </a:lnTo>
                  <a:lnTo>
                    <a:pt x="8641" y="1836"/>
                  </a:lnTo>
                  <a:lnTo>
                    <a:pt x="8650" y="1824"/>
                  </a:lnTo>
                  <a:lnTo>
                    <a:pt x="8659" y="1811"/>
                  </a:lnTo>
                  <a:lnTo>
                    <a:pt x="8665" y="1800"/>
                  </a:lnTo>
                  <a:lnTo>
                    <a:pt x="8670" y="1788"/>
                  </a:lnTo>
                  <a:lnTo>
                    <a:pt x="8674" y="1776"/>
                  </a:lnTo>
                  <a:lnTo>
                    <a:pt x="8677" y="1764"/>
                  </a:lnTo>
                  <a:lnTo>
                    <a:pt x="8679" y="1750"/>
                  </a:lnTo>
                  <a:lnTo>
                    <a:pt x="8680" y="1737"/>
                  </a:lnTo>
                  <a:lnTo>
                    <a:pt x="8681" y="1722"/>
                  </a:lnTo>
                  <a:lnTo>
                    <a:pt x="8682" y="1690"/>
                  </a:lnTo>
                  <a:lnTo>
                    <a:pt x="8682" y="1652"/>
                  </a:lnTo>
                  <a:lnTo>
                    <a:pt x="8682" y="1582"/>
                  </a:lnTo>
                  <a:lnTo>
                    <a:pt x="8682" y="1512"/>
                  </a:lnTo>
                  <a:lnTo>
                    <a:pt x="8682" y="1442"/>
                  </a:lnTo>
                  <a:lnTo>
                    <a:pt x="8682" y="1373"/>
                  </a:lnTo>
                  <a:lnTo>
                    <a:pt x="8682" y="1303"/>
                  </a:lnTo>
                  <a:lnTo>
                    <a:pt x="8682" y="1233"/>
                  </a:lnTo>
                  <a:lnTo>
                    <a:pt x="8682" y="1163"/>
                  </a:lnTo>
                  <a:lnTo>
                    <a:pt x="8682" y="1094"/>
                  </a:lnTo>
                  <a:lnTo>
                    <a:pt x="8677" y="1069"/>
                  </a:lnTo>
                  <a:lnTo>
                    <a:pt x="8672" y="1047"/>
                  </a:lnTo>
                  <a:lnTo>
                    <a:pt x="8666" y="1024"/>
                  </a:lnTo>
                  <a:lnTo>
                    <a:pt x="8660" y="1002"/>
                  </a:lnTo>
                  <a:lnTo>
                    <a:pt x="8652" y="981"/>
                  </a:lnTo>
                  <a:lnTo>
                    <a:pt x="8645" y="961"/>
                  </a:lnTo>
                  <a:lnTo>
                    <a:pt x="8637" y="940"/>
                  </a:lnTo>
                  <a:lnTo>
                    <a:pt x="8630" y="922"/>
                  </a:lnTo>
                  <a:lnTo>
                    <a:pt x="8621" y="902"/>
                  </a:lnTo>
                  <a:lnTo>
                    <a:pt x="8612" y="885"/>
                  </a:lnTo>
                  <a:lnTo>
                    <a:pt x="8603" y="868"/>
                  </a:lnTo>
                  <a:lnTo>
                    <a:pt x="8593" y="852"/>
                  </a:lnTo>
                  <a:lnTo>
                    <a:pt x="8583" y="836"/>
                  </a:lnTo>
                  <a:lnTo>
                    <a:pt x="8572" y="821"/>
                  </a:lnTo>
                  <a:lnTo>
                    <a:pt x="8562" y="806"/>
                  </a:lnTo>
                  <a:lnTo>
                    <a:pt x="8551" y="792"/>
                  </a:lnTo>
                  <a:lnTo>
                    <a:pt x="8539" y="779"/>
                  </a:lnTo>
                  <a:lnTo>
                    <a:pt x="8527" y="766"/>
                  </a:lnTo>
                  <a:lnTo>
                    <a:pt x="8515" y="754"/>
                  </a:lnTo>
                  <a:lnTo>
                    <a:pt x="8502" y="742"/>
                  </a:lnTo>
                  <a:lnTo>
                    <a:pt x="8489" y="731"/>
                  </a:lnTo>
                  <a:lnTo>
                    <a:pt x="8476" y="720"/>
                  </a:lnTo>
                  <a:lnTo>
                    <a:pt x="8462" y="711"/>
                  </a:lnTo>
                  <a:lnTo>
                    <a:pt x="8448" y="701"/>
                  </a:lnTo>
                  <a:lnTo>
                    <a:pt x="8434" y="692"/>
                  </a:lnTo>
                  <a:lnTo>
                    <a:pt x="8420" y="684"/>
                  </a:lnTo>
                  <a:lnTo>
                    <a:pt x="8405" y="676"/>
                  </a:lnTo>
                  <a:lnTo>
                    <a:pt x="8390" y="669"/>
                  </a:lnTo>
                  <a:lnTo>
                    <a:pt x="8359" y="655"/>
                  </a:lnTo>
                  <a:lnTo>
                    <a:pt x="8326" y="644"/>
                  </a:lnTo>
                  <a:lnTo>
                    <a:pt x="8309" y="639"/>
                  </a:lnTo>
                  <a:lnTo>
                    <a:pt x="8291" y="633"/>
                  </a:lnTo>
                  <a:lnTo>
                    <a:pt x="8271" y="629"/>
                  </a:lnTo>
                  <a:lnTo>
                    <a:pt x="8252" y="626"/>
                  </a:lnTo>
                  <a:lnTo>
                    <a:pt x="8231" y="622"/>
                  </a:lnTo>
                  <a:lnTo>
                    <a:pt x="8210" y="620"/>
                  </a:lnTo>
                  <a:lnTo>
                    <a:pt x="8189" y="618"/>
                  </a:lnTo>
                  <a:lnTo>
                    <a:pt x="8167" y="616"/>
                  </a:lnTo>
                  <a:lnTo>
                    <a:pt x="8144" y="615"/>
                  </a:lnTo>
                  <a:lnTo>
                    <a:pt x="8121" y="615"/>
                  </a:lnTo>
                  <a:lnTo>
                    <a:pt x="8099" y="615"/>
                  </a:lnTo>
                  <a:lnTo>
                    <a:pt x="8075" y="616"/>
                  </a:lnTo>
                  <a:lnTo>
                    <a:pt x="8051" y="617"/>
                  </a:lnTo>
                  <a:lnTo>
                    <a:pt x="8027" y="619"/>
                  </a:lnTo>
                  <a:lnTo>
                    <a:pt x="8002" y="622"/>
                  </a:lnTo>
                  <a:lnTo>
                    <a:pt x="7979" y="626"/>
                  </a:lnTo>
                  <a:lnTo>
                    <a:pt x="7954" y="629"/>
                  </a:lnTo>
                  <a:lnTo>
                    <a:pt x="7929" y="633"/>
                  </a:lnTo>
                  <a:lnTo>
                    <a:pt x="7904" y="639"/>
                  </a:lnTo>
                  <a:lnTo>
                    <a:pt x="7879" y="644"/>
                  </a:lnTo>
                  <a:lnTo>
                    <a:pt x="7855" y="650"/>
                  </a:lnTo>
                  <a:lnTo>
                    <a:pt x="7830" y="658"/>
                  </a:lnTo>
                  <a:lnTo>
                    <a:pt x="7805" y="666"/>
                  </a:lnTo>
                  <a:lnTo>
                    <a:pt x="7780" y="674"/>
                  </a:lnTo>
                  <a:lnTo>
                    <a:pt x="7756" y="683"/>
                  </a:lnTo>
                  <a:lnTo>
                    <a:pt x="7732" y="692"/>
                  </a:lnTo>
                  <a:lnTo>
                    <a:pt x="7708" y="703"/>
                  </a:lnTo>
                  <a:lnTo>
                    <a:pt x="7684" y="714"/>
                  </a:lnTo>
                  <a:lnTo>
                    <a:pt x="7661" y="726"/>
                  </a:lnTo>
                  <a:lnTo>
                    <a:pt x="7638" y="738"/>
                  </a:lnTo>
                  <a:lnTo>
                    <a:pt x="7615" y="752"/>
                  </a:lnTo>
                  <a:lnTo>
                    <a:pt x="7593" y="765"/>
                  </a:lnTo>
                  <a:close/>
                  <a:moveTo>
                    <a:pt x="8352" y="1424"/>
                  </a:moveTo>
                  <a:lnTo>
                    <a:pt x="8353" y="1481"/>
                  </a:lnTo>
                  <a:lnTo>
                    <a:pt x="8354" y="1535"/>
                  </a:lnTo>
                  <a:lnTo>
                    <a:pt x="8355" y="1562"/>
                  </a:lnTo>
                  <a:lnTo>
                    <a:pt x="8354" y="1586"/>
                  </a:lnTo>
                  <a:lnTo>
                    <a:pt x="8352" y="1612"/>
                  </a:lnTo>
                  <a:lnTo>
                    <a:pt x="8350" y="1636"/>
                  </a:lnTo>
                  <a:lnTo>
                    <a:pt x="8346" y="1661"/>
                  </a:lnTo>
                  <a:lnTo>
                    <a:pt x="8339" y="1683"/>
                  </a:lnTo>
                  <a:lnTo>
                    <a:pt x="8335" y="1695"/>
                  </a:lnTo>
                  <a:lnTo>
                    <a:pt x="8331" y="1707"/>
                  </a:lnTo>
                  <a:lnTo>
                    <a:pt x="8325" y="1718"/>
                  </a:lnTo>
                  <a:lnTo>
                    <a:pt x="8320" y="1728"/>
                  </a:lnTo>
                  <a:lnTo>
                    <a:pt x="8313" y="1740"/>
                  </a:lnTo>
                  <a:lnTo>
                    <a:pt x="8306" y="1751"/>
                  </a:lnTo>
                  <a:lnTo>
                    <a:pt x="8298" y="1762"/>
                  </a:lnTo>
                  <a:lnTo>
                    <a:pt x="8290" y="1773"/>
                  </a:lnTo>
                  <a:lnTo>
                    <a:pt x="8280" y="1783"/>
                  </a:lnTo>
                  <a:lnTo>
                    <a:pt x="8270" y="1794"/>
                  </a:lnTo>
                  <a:lnTo>
                    <a:pt x="8259" y="1805"/>
                  </a:lnTo>
                  <a:lnTo>
                    <a:pt x="8246" y="1815"/>
                  </a:lnTo>
                  <a:lnTo>
                    <a:pt x="8235" y="1825"/>
                  </a:lnTo>
                  <a:lnTo>
                    <a:pt x="8222" y="1834"/>
                  </a:lnTo>
                  <a:lnTo>
                    <a:pt x="8208" y="1843"/>
                  </a:lnTo>
                  <a:lnTo>
                    <a:pt x="8194" y="1850"/>
                  </a:lnTo>
                  <a:lnTo>
                    <a:pt x="8180" y="1858"/>
                  </a:lnTo>
                  <a:lnTo>
                    <a:pt x="8165" y="1864"/>
                  </a:lnTo>
                  <a:lnTo>
                    <a:pt x="8150" y="1870"/>
                  </a:lnTo>
                  <a:lnTo>
                    <a:pt x="8135" y="1875"/>
                  </a:lnTo>
                  <a:lnTo>
                    <a:pt x="8120" y="1879"/>
                  </a:lnTo>
                  <a:lnTo>
                    <a:pt x="8104" y="1882"/>
                  </a:lnTo>
                  <a:lnTo>
                    <a:pt x="8089" y="1886"/>
                  </a:lnTo>
                  <a:lnTo>
                    <a:pt x="8074" y="1888"/>
                  </a:lnTo>
                  <a:lnTo>
                    <a:pt x="8058" y="1889"/>
                  </a:lnTo>
                  <a:lnTo>
                    <a:pt x="8042" y="1889"/>
                  </a:lnTo>
                  <a:lnTo>
                    <a:pt x="8027" y="1888"/>
                  </a:lnTo>
                  <a:lnTo>
                    <a:pt x="8012" y="1887"/>
                  </a:lnTo>
                  <a:lnTo>
                    <a:pt x="7998" y="1885"/>
                  </a:lnTo>
                  <a:lnTo>
                    <a:pt x="7983" y="1881"/>
                  </a:lnTo>
                  <a:lnTo>
                    <a:pt x="7969" y="1877"/>
                  </a:lnTo>
                  <a:lnTo>
                    <a:pt x="7956" y="1872"/>
                  </a:lnTo>
                  <a:lnTo>
                    <a:pt x="7943" y="1865"/>
                  </a:lnTo>
                  <a:lnTo>
                    <a:pt x="7930" y="1859"/>
                  </a:lnTo>
                  <a:lnTo>
                    <a:pt x="7918" y="1850"/>
                  </a:lnTo>
                  <a:lnTo>
                    <a:pt x="7906" y="1840"/>
                  </a:lnTo>
                  <a:lnTo>
                    <a:pt x="7896" y="1831"/>
                  </a:lnTo>
                  <a:lnTo>
                    <a:pt x="7886" y="1820"/>
                  </a:lnTo>
                  <a:lnTo>
                    <a:pt x="7877" y="1807"/>
                  </a:lnTo>
                  <a:lnTo>
                    <a:pt x="7869" y="1794"/>
                  </a:lnTo>
                  <a:lnTo>
                    <a:pt x="7861" y="1779"/>
                  </a:lnTo>
                  <a:lnTo>
                    <a:pt x="7855" y="1764"/>
                  </a:lnTo>
                  <a:lnTo>
                    <a:pt x="7849" y="1747"/>
                  </a:lnTo>
                  <a:lnTo>
                    <a:pt x="7845" y="1728"/>
                  </a:lnTo>
                  <a:lnTo>
                    <a:pt x="7843" y="1718"/>
                  </a:lnTo>
                  <a:lnTo>
                    <a:pt x="7842" y="1707"/>
                  </a:lnTo>
                  <a:lnTo>
                    <a:pt x="7842" y="1695"/>
                  </a:lnTo>
                  <a:lnTo>
                    <a:pt x="7842" y="1682"/>
                  </a:lnTo>
                  <a:lnTo>
                    <a:pt x="7843" y="1669"/>
                  </a:lnTo>
                  <a:lnTo>
                    <a:pt x="7844" y="1656"/>
                  </a:lnTo>
                  <a:lnTo>
                    <a:pt x="7847" y="1642"/>
                  </a:lnTo>
                  <a:lnTo>
                    <a:pt x="7850" y="1629"/>
                  </a:lnTo>
                  <a:lnTo>
                    <a:pt x="7857" y="1612"/>
                  </a:lnTo>
                  <a:lnTo>
                    <a:pt x="7864" y="1596"/>
                  </a:lnTo>
                  <a:lnTo>
                    <a:pt x="7873" y="1581"/>
                  </a:lnTo>
                  <a:lnTo>
                    <a:pt x="7883" y="1566"/>
                  </a:lnTo>
                  <a:lnTo>
                    <a:pt x="7893" y="1553"/>
                  </a:lnTo>
                  <a:lnTo>
                    <a:pt x="7905" y="1540"/>
                  </a:lnTo>
                  <a:lnTo>
                    <a:pt x="7917" y="1528"/>
                  </a:lnTo>
                  <a:lnTo>
                    <a:pt x="7931" y="1517"/>
                  </a:lnTo>
                  <a:lnTo>
                    <a:pt x="7945" y="1507"/>
                  </a:lnTo>
                  <a:lnTo>
                    <a:pt x="7960" y="1497"/>
                  </a:lnTo>
                  <a:lnTo>
                    <a:pt x="7977" y="1488"/>
                  </a:lnTo>
                  <a:lnTo>
                    <a:pt x="7993" y="1480"/>
                  </a:lnTo>
                  <a:lnTo>
                    <a:pt x="8010" y="1472"/>
                  </a:lnTo>
                  <a:lnTo>
                    <a:pt x="8027" y="1466"/>
                  </a:lnTo>
                  <a:lnTo>
                    <a:pt x="8046" y="1459"/>
                  </a:lnTo>
                  <a:lnTo>
                    <a:pt x="8064" y="1454"/>
                  </a:lnTo>
                  <a:lnTo>
                    <a:pt x="8101" y="1444"/>
                  </a:lnTo>
                  <a:lnTo>
                    <a:pt x="8138" y="1437"/>
                  </a:lnTo>
                  <a:lnTo>
                    <a:pt x="8177" y="1431"/>
                  </a:lnTo>
                  <a:lnTo>
                    <a:pt x="8215" y="1427"/>
                  </a:lnTo>
                  <a:lnTo>
                    <a:pt x="8252" y="1425"/>
                  </a:lnTo>
                  <a:lnTo>
                    <a:pt x="8287" y="1423"/>
                  </a:lnTo>
                  <a:lnTo>
                    <a:pt x="8321" y="1423"/>
                  </a:lnTo>
                  <a:lnTo>
                    <a:pt x="8352" y="1424"/>
                  </a:lnTo>
                  <a:close/>
                  <a:moveTo>
                    <a:pt x="5342" y="1496"/>
                  </a:moveTo>
                  <a:lnTo>
                    <a:pt x="5342" y="655"/>
                  </a:lnTo>
                  <a:lnTo>
                    <a:pt x="5689" y="655"/>
                  </a:lnTo>
                  <a:lnTo>
                    <a:pt x="5689" y="1518"/>
                  </a:lnTo>
                  <a:lnTo>
                    <a:pt x="5689" y="1537"/>
                  </a:lnTo>
                  <a:lnTo>
                    <a:pt x="5690" y="1554"/>
                  </a:lnTo>
                  <a:lnTo>
                    <a:pt x="5693" y="1571"/>
                  </a:lnTo>
                  <a:lnTo>
                    <a:pt x="5695" y="1588"/>
                  </a:lnTo>
                  <a:lnTo>
                    <a:pt x="5698" y="1606"/>
                  </a:lnTo>
                  <a:lnTo>
                    <a:pt x="5701" y="1622"/>
                  </a:lnTo>
                  <a:lnTo>
                    <a:pt x="5706" y="1638"/>
                  </a:lnTo>
                  <a:lnTo>
                    <a:pt x="5711" y="1654"/>
                  </a:lnTo>
                  <a:lnTo>
                    <a:pt x="5716" y="1669"/>
                  </a:lnTo>
                  <a:lnTo>
                    <a:pt x="5722" y="1684"/>
                  </a:lnTo>
                  <a:lnTo>
                    <a:pt x="5728" y="1698"/>
                  </a:lnTo>
                  <a:lnTo>
                    <a:pt x="5736" y="1712"/>
                  </a:lnTo>
                  <a:lnTo>
                    <a:pt x="5743" y="1726"/>
                  </a:lnTo>
                  <a:lnTo>
                    <a:pt x="5751" y="1739"/>
                  </a:lnTo>
                  <a:lnTo>
                    <a:pt x="5760" y="1752"/>
                  </a:lnTo>
                  <a:lnTo>
                    <a:pt x="5768" y="1764"/>
                  </a:lnTo>
                  <a:lnTo>
                    <a:pt x="5778" y="1776"/>
                  </a:lnTo>
                  <a:lnTo>
                    <a:pt x="5788" y="1787"/>
                  </a:lnTo>
                  <a:lnTo>
                    <a:pt x="5798" y="1797"/>
                  </a:lnTo>
                  <a:lnTo>
                    <a:pt x="5808" y="1807"/>
                  </a:lnTo>
                  <a:lnTo>
                    <a:pt x="5819" y="1816"/>
                  </a:lnTo>
                  <a:lnTo>
                    <a:pt x="5831" y="1824"/>
                  </a:lnTo>
                  <a:lnTo>
                    <a:pt x="5843" y="1832"/>
                  </a:lnTo>
                  <a:lnTo>
                    <a:pt x="5855" y="1838"/>
                  </a:lnTo>
                  <a:lnTo>
                    <a:pt x="5866" y="1845"/>
                  </a:lnTo>
                  <a:lnTo>
                    <a:pt x="5878" y="1850"/>
                  </a:lnTo>
                  <a:lnTo>
                    <a:pt x="5891" y="1856"/>
                  </a:lnTo>
                  <a:lnTo>
                    <a:pt x="5904" y="1859"/>
                  </a:lnTo>
                  <a:lnTo>
                    <a:pt x="5917" y="1862"/>
                  </a:lnTo>
                  <a:lnTo>
                    <a:pt x="5931" y="1864"/>
                  </a:lnTo>
                  <a:lnTo>
                    <a:pt x="5944" y="1866"/>
                  </a:lnTo>
                  <a:lnTo>
                    <a:pt x="5958" y="1866"/>
                  </a:lnTo>
                  <a:lnTo>
                    <a:pt x="5984" y="1866"/>
                  </a:lnTo>
                  <a:lnTo>
                    <a:pt x="5999" y="1865"/>
                  </a:lnTo>
                  <a:lnTo>
                    <a:pt x="6014" y="1864"/>
                  </a:lnTo>
                  <a:lnTo>
                    <a:pt x="6029" y="1862"/>
                  </a:lnTo>
                  <a:lnTo>
                    <a:pt x="6043" y="1859"/>
                  </a:lnTo>
                  <a:lnTo>
                    <a:pt x="6057" y="1854"/>
                  </a:lnTo>
                  <a:lnTo>
                    <a:pt x="6071" y="1849"/>
                  </a:lnTo>
                  <a:lnTo>
                    <a:pt x="6086" y="1843"/>
                  </a:lnTo>
                  <a:lnTo>
                    <a:pt x="6098" y="1836"/>
                  </a:lnTo>
                  <a:lnTo>
                    <a:pt x="6111" y="1829"/>
                  </a:lnTo>
                  <a:lnTo>
                    <a:pt x="6124" y="1820"/>
                  </a:lnTo>
                  <a:lnTo>
                    <a:pt x="6137" y="1811"/>
                  </a:lnTo>
                  <a:lnTo>
                    <a:pt x="6149" y="1801"/>
                  </a:lnTo>
                  <a:lnTo>
                    <a:pt x="6160" y="1790"/>
                  </a:lnTo>
                  <a:lnTo>
                    <a:pt x="6172" y="1779"/>
                  </a:lnTo>
                  <a:lnTo>
                    <a:pt x="6183" y="1767"/>
                  </a:lnTo>
                  <a:lnTo>
                    <a:pt x="6192" y="1754"/>
                  </a:lnTo>
                  <a:lnTo>
                    <a:pt x="6202" y="1741"/>
                  </a:lnTo>
                  <a:lnTo>
                    <a:pt x="6212" y="1727"/>
                  </a:lnTo>
                  <a:lnTo>
                    <a:pt x="6220" y="1712"/>
                  </a:lnTo>
                  <a:lnTo>
                    <a:pt x="6229" y="1698"/>
                  </a:lnTo>
                  <a:lnTo>
                    <a:pt x="6237" y="1682"/>
                  </a:lnTo>
                  <a:lnTo>
                    <a:pt x="6243" y="1666"/>
                  </a:lnTo>
                  <a:lnTo>
                    <a:pt x="6250" y="1650"/>
                  </a:lnTo>
                  <a:lnTo>
                    <a:pt x="6256" y="1633"/>
                  </a:lnTo>
                  <a:lnTo>
                    <a:pt x="6261" y="1615"/>
                  </a:lnTo>
                  <a:lnTo>
                    <a:pt x="6266" y="1598"/>
                  </a:lnTo>
                  <a:lnTo>
                    <a:pt x="6270" y="1580"/>
                  </a:lnTo>
                  <a:lnTo>
                    <a:pt x="6273" y="1562"/>
                  </a:lnTo>
                  <a:lnTo>
                    <a:pt x="6275" y="1543"/>
                  </a:lnTo>
                  <a:lnTo>
                    <a:pt x="6278" y="1524"/>
                  </a:lnTo>
                  <a:lnTo>
                    <a:pt x="6279" y="1504"/>
                  </a:lnTo>
                  <a:lnTo>
                    <a:pt x="6280" y="1485"/>
                  </a:lnTo>
                  <a:lnTo>
                    <a:pt x="6280" y="655"/>
                  </a:lnTo>
                  <a:lnTo>
                    <a:pt x="6627" y="655"/>
                  </a:lnTo>
                  <a:lnTo>
                    <a:pt x="6627" y="1601"/>
                  </a:lnTo>
                  <a:lnTo>
                    <a:pt x="6627" y="1642"/>
                  </a:lnTo>
                  <a:lnTo>
                    <a:pt x="6625" y="1680"/>
                  </a:lnTo>
                  <a:lnTo>
                    <a:pt x="6624" y="1697"/>
                  </a:lnTo>
                  <a:lnTo>
                    <a:pt x="6622" y="1714"/>
                  </a:lnTo>
                  <a:lnTo>
                    <a:pt x="6619" y="1732"/>
                  </a:lnTo>
                  <a:lnTo>
                    <a:pt x="6614" y="1748"/>
                  </a:lnTo>
                  <a:lnTo>
                    <a:pt x="6610" y="1764"/>
                  </a:lnTo>
                  <a:lnTo>
                    <a:pt x="6604" y="1780"/>
                  </a:lnTo>
                  <a:lnTo>
                    <a:pt x="6596" y="1795"/>
                  </a:lnTo>
                  <a:lnTo>
                    <a:pt x="6587" y="1810"/>
                  </a:lnTo>
                  <a:lnTo>
                    <a:pt x="6578" y="1825"/>
                  </a:lnTo>
                  <a:lnTo>
                    <a:pt x="6566" y="1840"/>
                  </a:lnTo>
                  <a:lnTo>
                    <a:pt x="6553" y="1854"/>
                  </a:lnTo>
                  <a:lnTo>
                    <a:pt x="6538" y="1870"/>
                  </a:lnTo>
                  <a:lnTo>
                    <a:pt x="6504" y="1899"/>
                  </a:lnTo>
                  <a:lnTo>
                    <a:pt x="6469" y="1927"/>
                  </a:lnTo>
                  <a:lnTo>
                    <a:pt x="6432" y="1954"/>
                  </a:lnTo>
                  <a:lnTo>
                    <a:pt x="6392" y="1979"/>
                  </a:lnTo>
                  <a:lnTo>
                    <a:pt x="6351" y="2005"/>
                  </a:lnTo>
                  <a:lnTo>
                    <a:pt x="6309" y="2029"/>
                  </a:lnTo>
                  <a:lnTo>
                    <a:pt x="6266" y="2052"/>
                  </a:lnTo>
                  <a:lnTo>
                    <a:pt x="6222" y="2073"/>
                  </a:lnTo>
                  <a:lnTo>
                    <a:pt x="6176" y="2091"/>
                  </a:lnTo>
                  <a:lnTo>
                    <a:pt x="6130" y="2109"/>
                  </a:lnTo>
                  <a:lnTo>
                    <a:pt x="6107" y="2117"/>
                  </a:lnTo>
                  <a:lnTo>
                    <a:pt x="6083" y="2124"/>
                  </a:lnTo>
                  <a:lnTo>
                    <a:pt x="6061" y="2130"/>
                  </a:lnTo>
                  <a:lnTo>
                    <a:pt x="6038" y="2137"/>
                  </a:lnTo>
                  <a:lnTo>
                    <a:pt x="6014" y="2142"/>
                  </a:lnTo>
                  <a:lnTo>
                    <a:pt x="5992" y="2147"/>
                  </a:lnTo>
                  <a:lnTo>
                    <a:pt x="5968" y="2152"/>
                  </a:lnTo>
                  <a:lnTo>
                    <a:pt x="5945" y="2155"/>
                  </a:lnTo>
                  <a:lnTo>
                    <a:pt x="5923" y="2157"/>
                  </a:lnTo>
                  <a:lnTo>
                    <a:pt x="5900" y="2159"/>
                  </a:lnTo>
                  <a:lnTo>
                    <a:pt x="5878" y="2161"/>
                  </a:lnTo>
                  <a:lnTo>
                    <a:pt x="5856" y="2161"/>
                  </a:lnTo>
                  <a:lnTo>
                    <a:pt x="5823" y="2160"/>
                  </a:lnTo>
                  <a:lnTo>
                    <a:pt x="5793" y="2158"/>
                  </a:lnTo>
                  <a:lnTo>
                    <a:pt x="5763" y="2153"/>
                  </a:lnTo>
                  <a:lnTo>
                    <a:pt x="5734" y="2146"/>
                  </a:lnTo>
                  <a:lnTo>
                    <a:pt x="5706" y="2138"/>
                  </a:lnTo>
                  <a:lnTo>
                    <a:pt x="5678" y="2127"/>
                  </a:lnTo>
                  <a:lnTo>
                    <a:pt x="5652" y="2115"/>
                  </a:lnTo>
                  <a:lnTo>
                    <a:pt x="5627" y="2101"/>
                  </a:lnTo>
                  <a:lnTo>
                    <a:pt x="5603" y="2086"/>
                  </a:lnTo>
                  <a:lnTo>
                    <a:pt x="5579" y="2069"/>
                  </a:lnTo>
                  <a:lnTo>
                    <a:pt x="5558" y="2052"/>
                  </a:lnTo>
                  <a:lnTo>
                    <a:pt x="5536" y="2031"/>
                  </a:lnTo>
                  <a:lnTo>
                    <a:pt x="5516" y="2011"/>
                  </a:lnTo>
                  <a:lnTo>
                    <a:pt x="5497" y="1989"/>
                  </a:lnTo>
                  <a:lnTo>
                    <a:pt x="5479" y="1966"/>
                  </a:lnTo>
                  <a:lnTo>
                    <a:pt x="5462" y="1943"/>
                  </a:lnTo>
                  <a:lnTo>
                    <a:pt x="5447" y="1918"/>
                  </a:lnTo>
                  <a:lnTo>
                    <a:pt x="5431" y="1892"/>
                  </a:lnTo>
                  <a:lnTo>
                    <a:pt x="5417" y="1866"/>
                  </a:lnTo>
                  <a:lnTo>
                    <a:pt x="5406" y="1839"/>
                  </a:lnTo>
                  <a:lnTo>
                    <a:pt x="5394" y="1812"/>
                  </a:lnTo>
                  <a:lnTo>
                    <a:pt x="5383" y="1784"/>
                  </a:lnTo>
                  <a:lnTo>
                    <a:pt x="5374" y="1755"/>
                  </a:lnTo>
                  <a:lnTo>
                    <a:pt x="5366" y="1727"/>
                  </a:lnTo>
                  <a:lnTo>
                    <a:pt x="5359" y="1698"/>
                  </a:lnTo>
                  <a:lnTo>
                    <a:pt x="5353" y="1669"/>
                  </a:lnTo>
                  <a:lnTo>
                    <a:pt x="5348" y="1640"/>
                  </a:lnTo>
                  <a:lnTo>
                    <a:pt x="5344" y="1611"/>
                  </a:lnTo>
                  <a:lnTo>
                    <a:pt x="5342" y="1582"/>
                  </a:lnTo>
                  <a:lnTo>
                    <a:pt x="5341" y="1553"/>
                  </a:lnTo>
                  <a:lnTo>
                    <a:pt x="5341" y="1524"/>
                  </a:lnTo>
                  <a:lnTo>
                    <a:pt x="5342" y="1496"/>
                  </a:lnTo>
                  <a:close/>
                  <a:moveTo>
                    <a:pt x="3114" y="667"/>
                  </a:moveTo>
                  <a:lnTo>
                    <a:pt x="3131" y="677"/>
                  </a:lnTo>
                  <a:lnTo>
                    <a:pt x="3150" y="687"/>
                  </a:lnTo>
                  <a:lnTo>
                    <a:pt x="3167" y="699"/>
                  </a:lnTo>
                  <a:lnTo>
                    <a:pt x="3183" y="711"/>
                  </a:lnTo>
                  <a:lnTo>
                    <a:pt x="3199" y="724"/>
                  </a:lnTo>
                  <a:lnTo>
                    <a:pt x="3215" y="737"/>
                  </a:lnTo>
                  <a:lnTo>
                    <a:pt x="3231" y="751"/>
                  </a:lnTo>
                  <a:lnTo>
                    <a:pt x="3246" y="766"/>
                  </a:lnTo>
                  <a:lnTo>
                    <a:pt x="3261" y="781"/>
                  </a:lnTo>
                  <a:lnTo>
                    <a:pt x="3275" y="796"/>
                  </a:lnTo>
                  <a:lnTo>
                    <a:pt x="3289" y="812"/>
                  </a:lnTo>
                  <a:lnTo>
                    <a:pt x="3302" y="829"/>
                  </a:lnTo>
                  <a:lnTo>
                    <a:pt x="3315" y="846"/>
                  </a:lnTo>
                  <a:lnTo>
                    <a:pt x="3327" y="865"/>
                  </a:lnTo>
                  <a:lnTo>
                    <a:pt x="3339" y="883"/>
                  </a:lnTo>
                  <a:lnTo>
                    <a:pt x="3349" y="901"/>
                  </a:lnTo>
                  <a:lnTo>
                    <a:pt x="3360" y="921"/>
                  </a:lnTo>
                  <a:lnTo>
                    <a:pt x="3370" y="941"/>
                  </a:lnTo>
                  <a:lnTo>
                    <a:pt x="3380" y="961"/>
                  </a:lnTo>
                  <a:lnTo>
                    <a:pt x="3388" y="982"/>
                  </a:lnTo>
                  <a:lnTo>
                    <a:pt x="3397" y="1003"/>
                  </a:lnTo>
                  <a:lnTo>
                    <a:pt x="3404" y="1024"/>
                  </a:lnTo>
                  <a:lnTo>
                    <a:pt x="3411" y="1046"/>
                  </a:lnTo>
                  <a:lnTo>
                    <a:pt x="3417" y="1068"/>
                  </a:lnTo>
                  <a:lnTo>
                    <a:pt x="3423" y="1091"/>
                  </a:lnTo>
                  <a:lnTo>
                    <a:pt x="3427" y="1114"/>
                  </a:lnTo>
                  <a:lnTo>
                    <a:pt x="3431" y="1136"/>
                  </a:lnTo>
                  <a:lnTo>
                    <a:pt x="3435" y="1160"/>
                  </a:lnTo>
                  <a:lnTo>
                    <a:pt x="3438" y="1184"/>
                  </a:lnTo>
                  <a:lnTo>
                    <a:pt x="3440" y="1207"/>
                  </a:lnTo>
                  <a:lnTo>
                    <a:pt x="3441" y="1232"/>
                  </a:lnTo>
                  <a:lnTo>
                    <a:pt x="3441" y="1256"/>
                  </a:lnTo>
                  <a:lnTo>
                    <a:pt x="3441" y="2137"/>
                  </a:lnTo>
                  <a:lnTo>
                    <a:pt x="3092" y="2137"/>
                  </a:lnTo>
                  <a:lnTo>
                    <a:pt x="3092" y="1255"/>
                  </a:lnTo>
                  <a:lnTo>
                    <a:pt x="3092" y="1236"/>
                  </a:lnTo>
                  <a:lnTo>
                    <a:pt x="3091" y="1219"/>
                  </a:lnTo>
                  <a:lnTo>
                    <a:pt x="3090" y="1202"/>
                  </a:lnTo>
                  <a:lnTo>
                    <a:pt x="3087" y="1185"/>
                  </a:lnTo>
                  <a:lnTo>
                    <a:pt x="3085" y="1168"/>
                  </a:lnTo>
                  <a:lnTo>
                    <a:pt x="3081" y="1151"/>
                  </a:lnTo>
                  <a:lnTo>
                    <a:pt x="3076" y="1135"/>
                  </a:lnTo>
                  <a:lnTo>
                    <a:pt x="3072" y="1120"/>
                  </a:lnTo>
                  <a:lnTo>
                    <a:pt x="3067" y="1105"/>
                  </a:lnTo>
                  <a:lnTo>
                    <a:pt x="3060" y="1090"/>
                  </a:lnTo>
                  <a:lnTo>
                    <a:pt x="3054" y="1075"/>
                  </a:lnTo>
                  <a:lnTo>
                    <a:pt x="3047" y="1061"/>
                  </a:lnTo>
                  <a:lnTo>
                    <a:pt x="3040" y="1047"/>
                  </a:lnTo>
                  <a:lnTo>
                    <a:pt x="3031" y="1034"/>
                  </a:lnTo>
                  <a:lnTo>
                    <a:pt x="3023" y="1022"/>
                  </a:lnTo>
                  <a:lnTo>
                    <a:pt x="3014" y="1009"/>
                  </a:lnTo>
                  <a:lnTo>
                    <a:pt x="3005" y="998"/>
                  </a:lnTo>
                  <a:lnTo>
                    <a:pt x="2995" y="986"/>
                  </a:lnTo>
                  <a:lnTo>
                    <a:pt x="2984" y="977"/>
                  </a:lnTo>
                  <a:lnTo>
                    <a:pt x="2974" y="967"/>
                  </a:lnTo>
                  <a:lnTo>
                    <a:pt x="2963" y="957"/>
                  </a:lnTo>
                  <a:lnTo>
                    <a:pt x="2952" y="950"/>
                  </a:lnTo>
                  <a:lnTo>
                    <a:pt x="2940" y="941"/>
                  </a:lnTo>
                  <a:lnTo>
                    <a:pt x="2928" y="935"/>
                  </a:lnTo>
                  <a:lnTo>
                    <a:pt x="2916" y="928"/>
                  </a:lnTo>
                  <a:lnTo>
                    <a:pt x="2904" y="923"/>
                  </a:lnTo>
                  <a:lnTo>
                    <a:pt x="2891" y="919"/>
                  </a:lnTo>
                  <a:lnTo>
                    <a:pt x="2878" y="914"/>
                  </a:lnTo>
                  <a:lnTo>
                    <a:pt x="2865" y="911"/>
                  </a:lnTo>
                  <a:lnTo>
                    <a:pt x="2852" y="909"/>
                  </a:lnTo>
                  <a:lnTo>
                    <a:pt x="2838" y="908"/>
                  </a:lnTo>
                  <a:lnTo>
                    <a:pt x="2824" y="908"/>
                  </a:lnTo>
                  <a:lnTo>
                    <a:pt x="2798" y="908"/>
                  </a:lnTo>
                  <a:lnTo>
                    <a:pt x="2783" y="908"/>
                  </a:lnTo>
                  <a:lnTo>
                    <a:pt x="2768" y="909"/>
                  </a:lnTo>
                  <a:lnTo>
                    <a:pt x="2753" y="912"/>
                  </a:lnTo>
                  <a:lnTo>
                    <a:pt x="2738" y="915"/>
                  </a:lnTo>
                  <a:lnTo>
                    <a:pt x="2724" y="920"/>
                  </a:lnTo>
                  <a:lnTo>
                    <a:pt x="2710" y="925"/>
                  </a:lnTo>
                  <a:lnTo>
                    <a:pt x="2697" y="930"/>
                  </a:lnTo>
                  <a:lnTo>
                    <a:pt x="2683" y="937"/>
                  </a:lnTo>
                  <a:lnTo>
                    <a:pt x="2670" y="946"/>
                  </a:lnTo>
                  <a:lnTo>
                    <a:pt x="2657" y="953"/>
                  </a:lnTo>
                  <a:lnTo>
                    <a:pt x="2646" y="963"/>
                  </a:lnTo>
                  <a:lnTo>
                    <a:pt x="2634" y="972"/>
                  </a:lnTo>
                  <a:lnTo>
                    <a:pt x="2622" y="983"/>
                  </a:lnTo>
                  <a:lnTo>
                    <a:pt x="2611" y="995"/>
                  </a:lnTo>
                  <a:lnTo>
                    <a:pt x="2600" y="1007"/>
                  </a:lnTo>
                  <a:lnTo>
                    <a:pt x="2589" y="1019"/>
                  </a:lnTo>
                  <a:lnTo>
                    <a:pt x="2580" y="1033"/>
                  </a:lnTo>
                  <a:lnTo>
                    <a:pt x="2571" y="1047"/>
                  </a:lnTo>
                  <a:lnTo>
                    <a:pt x="2562" y="1061"/>
                  </a:lnTo>
                  <a:lnTo>
                    <a:pt x="2554" y="1076"/>
                  </a:lnTo>
                  <a:lnTo>
                    <a:pt x="2546" y="1091"/>
                  </a:lnTo>
                  <a:lnTo>
                    <a:pt x="2539" y="1107"/>
                  </a:lnTo>
                  <a:lnTo>
                    <a:pt x="2532" y="1123"/>
                  </a:lnTo>
                  <a:lnTo>
                    <a:pt x="2527" y="1140"/>
                  </a:lnTo>
                  <a:lnTo>
                    <a:pt x="2521" y="1158"/>
                  </a:lnTo>
                  <a:lnTo>
                    <a:pt x="2516" y="1175"/>
                  </a:lnTo>
                  <a:lnTo>
                    <a:pt x="2513" y="1193"/>
                  </a:lnTo>
                  <a:lnTo>
                    <a:pt x="2510" y="1212"/>
                  </a:lnTo>
                  <a:lnTo>
                    <a:pt x="2506" y="1231"/>
                  </a:lnTo>
                  <a:lnTo>
                    <a:pt x="2505" y="1249"/>
                  </a:lnTo>
                  <a:lnTo>
                    <a:pt x="2503" y="1269"/>
                  </a:lnTo>
                  <a:lnTo>
                    <a:pt x="2503" y="1288"/>
                  </a:lnTo>
                  <a:lnTo>
                    <a:pt x="2503" y="2137"/>
                  </a:lnTo>
                  <a:lnTo>
                    <a:pt x="2156" y="2137"/>
                  </a:lnTo>
                  <a:lnTo>
                    <a:pt x="2156" y="1149"/>
                  </a:lnTo>
                  <a:lnTo>
                    <a:pt x="2156" y="1110"/>
                  </a:lnTo>
                  <a:lnTo>
                    <a:pt x="2159" y="1074"/>
                  </a:lnTo>
                  <a:lnTo>
                    <a:pt x="2161" y="1058"/>
                  </a:lnTo>
                  <a:lnTo>
                    <a:pt x="2164" y="1041"/>
                  </a:lnTo>
                  <a:lnTo>
                    <a:pt x="2167" y="1026"/>
                  </a:lnTo>
                  <a:lnTo>
                    <a:pt x="2173" y="1011"/>
                  </a:lnTo>
                  <a:lnTo>
                    <a:pt x="2178" y="996"/>
                  </a:lnTo>
                  <a:lnTo>
                    <a:pt x="2186" y="982"/>
                  </a:lnTo>
                  <a:lnTo>
                    <a:pt x="2193" y="968"/>
                  </a:lnTo>
                  <a:lnTo>
                    <a:pt x="2203" y="954"/>
                  </a:lnTo>
                  <a:lnTo>
                    <a:pt x="2214" y="940"/>
                  </a:lnTo>
                  <a:lnTo>
                    <a:pt x="2226" y="926"/>
                  </a:lnTo>
                  <a:lnTo>
                    <a:pt x="2240" y="911"/>
                  </a:lnTo>
                  <a:lnTo>
                    <a:pt x="2255" y="897"/>
                  </a:lnTo>
                  <a:lnTo>
                    <a:pt x="2274" y="880"/>
                  </a:lnTo>
                  <a:lnTo>
                    <a:pt x="2295" y="864"/>
                  </a:lnTo>
                  <a:lnTo>
                    <a:pt x="2316" y="846"/>
                  </a:lnTo>
                  <a:lnTo>
                    <a:pt x="2340" y="830"/>
                  </a:lnTo>
                  <a:lnTo>
                    <a:pt x="2364" y="814"/>
                  </a:lnTo>
                  <a:lnTo>
                    <a:pt x="2390" y="798"/>
                  </a:lnTo>
                  <a:lnTo>
                    <a:pt x="2416" y="782"/>
                  </a:lnTo>
                  <a:lnTo>
                    <a:pt x="2444" y="767"/>
                  </a:lnTo>
                  <a:lnTo>
                    <a:pt x="2472" y="752"/>
                  </a:lnTo>
                  <a:lnTo>
                    <a:pt x="2501" y="737"/>
                  </a:lnTo>
                  <a:lnTo>
                    <a:pt x="2530" y="723"/>
                  </a:lnTo>
                  <a:lnTo>
                    <a:pt x="2560" y="709"/>
                  </a:lnTo>
                  <a:lnTo>
                    <a:pt x="2592" y="696"/>
                  </a:lnTo>
                  <a:lnTo>
                    <a:pt x="2623" y="683"/>
                  </a:lnTo>
                  <a:lnTo>
                    <a:pt x="2654" y="671"/>
                  </a:lnTo>
                  <a:lnTo>
                    <a:pt x="2685" y="660"/>
                  </a:lnTo>
                  <a:lnTo>
                    <a:pt x="2715" y="650"/>
                  </a:lnTo>
                  <a:lnTo>
                    <a:pt x="2742" y="642"/>
                  </a:lnTo>
                  <a:lnTo>
                    <a:pt x="2770" y="634"/>
                  </a:lnTo>
                  <a:lnTo>
                    <a:pt x="2796" y="628"/>
                  </a:lnTo>
                  <a:lnTo>
                    <a:pt x="2823" y="622"/>
                  </a:lnTo>
                  <a:lnTo>
                    <a:pt x="2848" y="618"/>
                  </a:lnTo>
                  <a:lnTo>
                    <a:pt x="2875" y="616"/>
                  </a:lnTo>
                  <a:lnTo>
                    <a:pt x="2901" y="615"/>
                  </a:lnTo>
                  <a:lnTo>
                    <a:pt x="2927" y="615"/>
                  </a:lnTo>
                  <a:lnTo>
                    <a:pt x="2953" y="616"/>
                  </a:lnTo>
                  <a:lnTo>
                    <a:pt x="2979" y="620"/>
                  </a:lnTo>
                  <a:lnTo>
                    <a:pt x="3005" y="626"/>
                  </a:lnTo>
                  <a:lnTo>
                    <a:pt x="3032" y="632"/>
                  </a:lnTo>
                  <a:lnTo>
                    <a:pt x="3059" y="642"/>
                  </a:lnTo>
                  <a:lnTo>
                    <a:pt x="3086" y="654"/>
                  </a:lnTo>
                  <a:lnTo>
                    <a:pt x="3114" y="667"/>
                  </a:lnTo>
                  <a:close/>
                  <a:moveTo>
                    <a:pt x="6872" y="0"/>
                  </a:moveTo>
                  <a:lnTo>
                    <a:pt x="7238" y="0"/>
                  </a:lnTo>
                  <a:lnTo>
                    <a:pt x="7238" y="1998"/>
                  </a:lnTo>
                  <a:lnTo>
                    <a:pt x="6931" y="2146"/>
                  </a:lnTo>
                  <a:lnTo>
                    <a:pt x="6872" y="2146"/>
                  </a:lnTo>
                  <a:lnTo>
                    <a:pt x="6872" y="0"/>
                  </a:lnTo>
                  <a:close/>
                  <a:moveTo>
                    <a:pt x="1890" y="169"/>
                  </a:moveTo>
                  <a:lnTo>
                    <a:pt x="1890" y="490"/>
                  </a:lnTo>
                  <a:lnTo>
                    <a:pt x="1847" y="510"/>
                  </a:lnTo>
                  <a:lnTo>
                    <a:pt x="1803" y="531"/>
                  </a:lnTo>
                  <a:lnTo>
                    <a:pt x="1759" y="552"/>
                  </a:lnTo>
                  <a:lnTo>
                    <a:pt x="1715" y="574"/>
                  </a:lnTo>
                  <a:lnTo>
                    <a:pt x="1671" y="596"/>
                  </a:lnTo>
                  <a:lnTo>
                    <a:pt x="1628" y="617"/>
                  </a:lnTo>
                  <a:lnTo>
                    <a:pt x="1583" y="638"/>
                  </a:lnTo>
                  <a:lnTo>
                    <a:pt x="1540" y="658"/>
                  </a:lnTo>
                  <a:lnTo>
                    <a:pt x="1540" y="323"/>
                  </a:lnTo>
                  <a:lnTo>
                    <a:pt x="1583" y="305"/>
                  </a:lnTo>
                  <a:lnTo>
                    <a:pt x="1628" y="285"/>
                  </a:lnTo>
                  <a:lnTo>
                    <a:pt x="1671" y="266"/>
                  </a:lnTo>
                  <a:lnTo>
                    <a:pt x="1715" y="247"/>
                  </a:lnTo>
                  <a:lnTo>
                    <a:pt x="1758" y="226"/>
                  </a:lnTo>
                  <a:lnTo>
                    <a:pt x="1803" y="207"/>
                  </a:lnTo>
                  <a:lnTo>
                    <a:pt x="1847" y="187"/>
                  </a:lnTo>
                  <a:lnTo>
                    <a:pt x="1890" y="169"/>
                  </a:lnTo>
                  <a:close/>
                  <a:moveTo>
                    <a:pt x="1890" y="690"/>
                  </a:moveTo>
                  <a:lnTo>
                    <a:pt x="1890" y="2132"/>
                  </a:lnTo>
                  <a:lnTo>
                    <a:pt x="1540" y="2132"/>
                  </a:lnTo>
                  <a:lnTo>
                    <a:pt x="1540" y="845"/>
                  </a:lnTo>
                  <a:lnTo>
                    <a:pt x="1585" y="826"/>
                  </a:lnTo>
                  <a:lnTo>
                    <a:pt x="1631" y="806"/>
                  </a:lnTo>
                  <a:lnTo>
                    <a:pt x="1678" y="785"/>
                  </a:lnTo>
                  <a:lnTo>
                    <a:pt x="1725" y="765"/>
                  </a:lnTo>
                  <a:lnTo>
                    <a:pt x="1770" y="744"/>
                  </a:lnTo>
                  <a:lnTo>
                    <a:pt x="1813" y="725"/>
                  </a:lnTo>
                  <a:lnTo>
                    <a:pt x="1853" y="706"/>
                  </a:lnTo>
                  <a:lnTo>
                    <a:pt x="1890" y="690"/>
                  </a:lnTo>
                  <a:close/>
                </a:path>
              </a:pathLst>
            </a:custGeom>
            <a:solidFill>
              <a:srgbClr val="003979"/>
            </a:solidFill>
            <a:ln w="9525">
              <a:noFill/>
              <a:round/>
              <a:headEnd/>
              <a:tailEnd/>
            </a:ln>
          </p:spPr>
          <p:txBody>
            <a:bodyPr/>
            <a:lstStyle/>
            <a:p>
              <a:pPr>
                <a:defRPr/>
              </a:pPr>
              <a:endParaRPr lang="el-GR" dirty="0"/>
            </a:p>
          </p:txBody>
        </p:sp>
        <p:sp>
          <p:nvSpPr>
            <p:cNvPr id="1034" name="Freeform 33"/>
            <p:cNvSpPr>
              <a:spLocks noEditPoints="1"/>
            </p:cNvSpPr>
            <p:nvPr/>
          </p:nvSpPr>
          <p:spPr bwMode="auto">
            <a:xfrm>
              <a:off x="3017" y="2024"/>
              <a:ext cx="726" cy="273"/>
            </a:xfrm>
            <a:custGeom>
              <a:avLst/>
              <a:gdLst>
                <a:gd name="T0" fmla="*/ 1 w 7262"/>
                <a:gd name="T1" fmla="*/ 0 h 2730"/>
                <a:gd name="T2" fmla="*/ 1 w 7262"/>
                <a:gd name="T3" fmla="*/ 0 h 2730"/>
                <a:gd name="T4" fmla="*/ 1 w 7262"/>
                <a:gd name="T5" fmla="*/ 0 h 2730"/>
                <a:gd name="T6" fmla="*/ 1 w 7262"/>
                <a:gd name="T7" fmla="*/ 0 h 2730"/>
                <a:gd name="T8" fmla="*/ 1 w 7262"/>
                <a:gd name="T9" fmla="*/ 0 h 2730"/>
                <a:gd name="T10" fmla="*/ 1 w 7262"/>
                <a:gd name="T11" fmla="*/ 0 h 2730"/>
                <a:gd name="T12" fmla="*/ 1 w 7262"/>
                <a:gd name="T13" fmla="*/ 0 h 2730"/>
                <a:gd name="T14" fmla="*/ 1 w 7262"/>
                <a:gd name="T15" fmla="*/ 0 h 2730"/>
                <a:gd name="T16" fmla="*/ 1 w 7262"/>
                <a:gd name="T17" fmla="*/ 0 h 2730"/>
                <a:gd name="T18" fmla="*/ 1 w 7262"/>
                <a:gd name="T19" fmla="*/ 0 h 2730"/>
                <a:gd name="T20" fmla="*/ 1 w 7262"/>
                <a:gd name="T21" fmla="*/ 0 h 2730"/>
                <a:gd name="T22" fmla="*/ 0 w 7262"/>
                <a:gd name="T23" fmla="*/ 0 h 2730"/>
                <a:gd name="T24" fmla="*/ 0 w 7262"/>
                <a:gd name="T25" fmla="*/ 0 h 2730"/>
                <a:gd name="T26" fmla="*/ 0 w 7262"/>
                <a:gd name="T27" fmla="*/ 0 h 2730"/>
                <a:gd name="T28" fmla="*/ 0 w 7262"/>
                <a:gd name="T29" fmla="*/ 0 h 2730"/>
                <a:gd name="T30" fmla="*/ 0 w 7262"/>
                <a:gd name="T31" fmla="*/ 0 h 2730"/>
                <a:gd name="T32" fmla="*/ 0 w 7262"/>
                <a:gd name="T33" fmla="*/ 0 h 2730"/>
                <a:gd name="T34" fmla="*/ 0 w 7262"/>
                <a:gd name="T35" fmla="*/ 0 h 2730"/>
                <a:gd name="T36" fmla="*/ 0 w 7262"/>
                <a:gd name="T37" fmla="*/ 0 h 2730"/>
                <a:gd name="T38" fmla="*/ 0 w 7262"/>
                <a:gd name="T39" fmla="*/ 0 h 2730"/>
                <a:gd name="T40" fmla="*/ 0 w 7262"/>
                <a:gd name="T41" fmla="*/ 0 h 2730"/>
                <a:gd name="T42" fmla="*/ 0 w 7262"/>
                <a:gd name="T43" fmla="*/ 0 h 2730"/>
                <a:gd name="T44" fmla="*/ 0 w 7262"/>
                <a:gd name="T45" fmla="*/ 0 h 2730"/>
                <a:gd name="T46" fmla="*/ 0 w 7262"/>
                <a:gd name="T47" fmla="*/ 0 h 2730"/>
                <a:gd name="T48" fmla="*/ 0 w 7262"/>
                <a:gd name="T49" fmla="*/ 0 h 2730"/>
                <a:gd name="T50" fmla="*/ 0 w 7262"/>
                <a:gd name="T51" fmla="*/ 0 h 2730"/>
                <a:gd name="T52" fmla="*/ 0 w 7262"/>
                <a:gd name="T53" fmla="*/ 0 h 2730"/>
                <a:gd name="T54" fmla="*/ 0 w 7262"/>
                <a:gd name="T55" fmla="*/ 0 h 2730"/>
                <a:gd name="T56" fmla="*/ 0 w 7262"/>
                <a:gd name="T57" fmla="*/ 0 h 2730"/>
                <a:gd name="T58" fmla="*/ 0 w 7262"/>
                <a:gd name="T59" fmla="*/ 0 h 2730"/>
                <a:gd name="T60" fmla="*/ 0 w 7262"/>
                <a:gd name="T61" fmla="*/ 0 h 2730"/>
                <a:gd name="T62" fmla="*/ 0 w 7262"/>
                <a:gd name="T63" fmla="*/ 0 h 2730"/>
                <a:gd name="T64" fmla="*/ 0 w 7262"/>
                <a:gd name="T65" fmla="*/ 0 h 2730"/>
                <a:gd name="T66" fmla="*/ 0 w 7262"/>
                <a:gd name="T67" fmla="*/ 0 h 2730"/>
                <a:gd name="T68" fmla="*/ 0 w 7262"/>
                <a:gd name="T69" fmla="*/ 0 h 2730"/>
                <a:gd name="T70" fmla="*/ 0 w 7262"/>
                <a:gd name="T71" fmla="*/ 0 h 2730"/>
                <a:gd name="T72" fmla="*/ 0 w 7262"/>
                <a:gd name="T73" fmla="*/ 0 h 2730"/>
                <a:gd name="T74" fmla="*/ 0 w 7262"/>
                <a:gd name="T75" fmla="*/ 0 h 2730"/>
                <a:gd name="T76" fmla="*/ 0 w 7262"/>
                <a:gd name="T77" fmla="*/ 0 h 2730"/>
                <a:gd name="T78" fmla="*/ 0 w 7262"/>
                <a:gd name="T79" fmla="*/ 0 h 2730"/>
                <a:gd name="T80" fmla="*/ 0 w 7262"/>
                <a:gd name="T81" fmla="*/ 0 h 2730"/>
                <a:gd name="T82" fmla="*/ 0 w 7262"/>
                <a:gd name="T83" fmla="*/ 0 h 2730"/>
                <a:gd name="T84" fmla="*/ 0 w 7262"/>
                <a:gd name="T85" fmla="*/ 0 h 2730"/>
                <a:gd name="T86" fmla="*/ 0 w 7262"/>
                <a:gd name="T87" fmla="*/ 0 h 2730"/>
                <a:gd name="T88" fmla="*/ 0 w 7262"/>
                <a:gd name="T89" fmla="*/ 0 h 2730"/>
                <a:gd name="T90" fmla="*/ 0 w 7262"/>
                <a:gd name="T91" fmla="*/ 0 h 2730"/>
                <a:gd name="T92" fmla="*/ 0 w 7262"/>
                <a:gd name="T93" fmla="*/ 0 h 2730"/>
                <a:gd name="T94" fmla="*/ 0 w 7262"/>
                <a:gd name="T95" fmla="*/ 0 h 2730"/>
                <a:gd name="T96" fmla="*/ 0 w 7262"/>
                <a:gd name="T97" fmla="*/ 0 h 2730"/>
                <a:gd name="T98" fmla="*/ 0 w 7262"/>
                <a:gd name="T99" fmla="*/ 0 h 2730"/>
                <a:gd name="T100" fmla="*/ 0 w 7262"/>
                <a:gd name="T101" fmla="*/ 0 h 2730"/>
                <a:gd name="T102" fmla="*/ 0 w 7262"/>
                <a:gd name="T103" fmla="*/ 0 h 2730"/>
                <a:gd name="T104" fmla="*/ 0 w 7262"/>
                <a:gd name="T105" fmla="*/ 0 h 2730"/>
                <a:gd name="T106" fmla="*/ 0 w 7262"/>
                <a:gd name="T107" fmla="*/ 0 h 2730"/>
                <a:gd name="T108" fmla="*/ 0 w 7262"/>
                <a:gd name="T109" fmla="*/ 0 h 2730"/>
                <a:gd name="T110" fmla="*/ 0 w 7262"/>
                <a:gd name="T111" fmla="*/ 0 h 2730"/>
                <a:gd name="T112" fmla="*/ 0 w 7262"/>
                <a:gd name="T113" fmla="*/ 0 h 2730"/>
                <a:gd name="T114" fmla="*/ 0 w 7262"/>
                <a:gd name="T115" fmla="*/ 0 h 2730"/>
                <a:gd name="T116" fmla="*/ 0 w 7262"/>
                <a:gd name="T117" fmla="*/ 0 h 2730"/>
                <a:gd name="T118" fmla="*/ 0 w 7262"/>
                <a:gd name="T119" fmla="*/ 0 h 2730"/>
                <a:gd name="T120" fmla="*/ 0 w 7262"/>
                <a:gd name="T121" fmla="*/ 0 h 2730"/>
                <a:gd name="T122" fmla="*/ 0 w 7262"/>
                <a:gd name="T123" fmla="*/ 0 h 273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62"/>
                <a:gd name="T187" fmla="*/ 0 h 2730"/>
                <a:gd name="T188" fmla="*/ 7262 w 7262"/>
                <a:gd name="T189" fmla="*/ 2730 h 273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62" h="2730">
                  <a:moveTo>
                    <a:pt x="0" y="0"/>
                  </a:moveTo>
                  <a:lnTo>
                    <a:pt x="354" y="160"/>
                  </a:lnTo>
                  <a:lnTo>
                    <a:pt x="354" y="1793"/>
                  </a:lnTo>
                  <a:lnTo>
                    <a:pt x="1241" y="1793"/>
                  </a:lnTo>
                  <a:lnTo>
                    <a:pt x="1402" y="2146"/>
                  </a:lnTo>
                  <a:lnTo>
                    <a:pt x="354" y="2146"/>
                  </a:lnTo>
                  <a:lnTo>
                    <a:pt x="0" y="2146"/>
                  </a:lnTo>
                  <a:lnTo>
                    <a:pt x="0" y="0"/>
                  </a:lnTo>
                  <a:close/>
                  <a:moveTo>
                    <a:pt x="6137" y="13"/>
                  </a:moveTo>
                  <a:lnTo>
                    <a:pt x="7262" y="13"/>
                  </a:lnTo>
                  <a:lnTo>
                    <a:pt x="7262" y="1112"/>
                  </a:lnTo>
                  <a:lnTo>
                    <a:pt x="6137" y="13"/>
                  </a:lnTo>
                  <a:close/>
                  <a:moveTo>
                    <a:pt x="5938" y="590"/>
                  </a:moveTo>
                  <a:lnTo>
                    <a:pt x="5967" y="591"/>
                  </a:lnTo>
                  <a:lnTo>
                    <a:pt x="5994" y="592"/>
                  </a:lnTo>
                  <a:lnTo>
                    <a:pt x="6022" y="596"/>
                  </a:lnTo>
                  <a:lnTo>
                    <a:pt x="6050" y="599"/>
                  </a:lnTo>
                  <a:lnTo>
                    <a:pt x="6077" y="604"/>
                  </a:lnTo>
                  <a:lnTo>
                    <a:pt x="6103" y="611"/>
                  </a:lnTo>
                  <a:lnTo>
                    <a:pt x="6130" y="617"/>
                  </a:lnTo>
                  <a:lnTo>
                    <a:pt x="6156" y="625"/>
                  </a:lnTo>
                  <a:lnTo>
                    <a:pt x="6182" y="634"/>
                  </a:lnTo>
                  <a:lnTo>
                    <a:pt x="6206" y="644"/>
                  </a:lnTo>
                  <a:lnTo>
                    <a:pt x="6231" y="655"/>
                  </a:lnTo>
                  <a:lnTo>
                    <a:pt x="6255" y="667"/>
                  </a:lnTo>
                  <a:lnTo>
                    <a:pt x="6279" y="680"/>
                  </a:lnTo>
                  <a:lnTo>
                    <a:pt x="6302" y="694"/>
                  </a:lnTo>
                  <a:lnTo>
                    <a:pt x="6325" y="708"/>
                  </a:lnTo>
                  <a:lnTo>
                    <a:pt x="6348" y="723"/>
                  </a:lnTo>
                  <a:lnTo>
                    <a:pt x="6165" y="1006"/>
                  </a:lnTo>
                  <a:lnTo>
                    <a:pt x="6153" y="995"/>
                  </a:lnTo>
                  <a:lnTo>
                    <a:pt x="6141" y="985"/>
                  </a:lnTo>
                  <a:lnTo>
                    <a:pt x="6128" y="976"/>
                  </a:lnTo>
                  <a:lnTo>
                    <a:pt x="6115" y="967"/>
                  </a:lnTo>
                  <a:lnTo>
                    <a:pt x="6101" y="958"/>
                  </a:lnTo>
                  <a:lnTo>
                    <a:pt x="6088" y="951"/>
                  </a:lnTo>
                  <a:lnTo>
                    <a:pt x="6074" y="944"/>
                  </a:lnTo>
                  <a:lnTo>
                    <a:pt x="6058" y="938"/>
                  </a:lnTo>
                  <a:lnTo>
                    <a:pt x="6044" y="933"/>
                  </a:lnTo>
                  <a:lnTo>
                    <a:pt x="6029" y="927"/>
                  </a:lnTo>
                  <a:lnTo>
                    <a:pt x="6014" y="923"/>
                  </a:lnTo>
                  <a:lnTo>
                    <a:pt x="5999" y="920"/>
                  </a:lnTo>
                  <a:lnTo>
                    <a:pt x="5984" y="916"/>
                  </a:lnTo>
                  <a:lnTo>
                    <a:pt x="5968" y="915"/>
                  </a:lnTo>
                  <a:lnTo>
                    <a:pt x="5952" y="913"/>
                  </a:lnTo>
                  <a:lnTo>
                    <a:pt x="5937" y="913"/>
                  </a:lnTo>
                  <a:lnTo>
                    <a:pt x="5916" y="914"/>
                  </a:lnTo>
                  <a:lnTo>
                    <a:pt x="5898" y="915"/>
                  </a:lnTo>
                  <a:lnTo>
                    <a:pt x="5878" y="919"/>
                  </a:lnTo>
                  <a:lnTo>
                    <a:pt x="5860" y="923"/>
                  </a:lnTo>
                  <a:lnTo>
                    <a:pt x="5842" y="928"/>
                  </a:lnTo>
                  <a:lnTo>
                    <a:pt x="5823" y="934"/>
                  </a:lnTo>
                  <a:lnTo>
                    <a:pt x="5805" y="941"/>
                  </a:lnTo>
                  <a:lnTo>
                    <a:pt x="5789" y="950"/>
                  </a:lnTo>
                  <a:lnTo>
                    <a:pt x="5771" y="958"/>
                  </a:lnTo>
                  <a:lnTo>
                    <a:pt x="5755" y="969"/>
                  </a:lnTo>
                  <a:lnTo>
                    <a:pt x="5739" y="980"/>
                  </a:lnTo>
                  <a:lnTo>
                    <a:pt x="5724" y="992"/>
                  </a:lnTo>
                  <a:lnTo>
                    <a:pt x="5709" y="1005"/>
                  </a:lnTo>
                  <a:lnTo>
                    <a:pt x="5695" y="1019"/>
                  </a:lnTo>
                  <a:lnTo>
                    <a:pt x="5681" y="1033"/>
                  </a:lnTo>
                  <a:lnTo>
                    <a:pt x="5668" y="1048"/>
                  </a:lnTo>
                  <a:lnTo>
                    <a:pt x="5655" y="1064"/>
                  </a:lnTo>
                  <a:lnTo>
                    <a:pt x="5643" y="1081"/>
                  </a:lnTo>
                  <a:lnTo>
                    <a:pt x="5631" y="1098"/>
                  </a:lnTo>
                  <a:lnTo>
                    <a:pt x="5621" y="1116"/>
                  </a:lnTo>
                  <a:lnTo>
                    <a:pt x="5611" y="1135"/>
                  </a:lnTo>
                  <a:lnTo>
                    <a:pt x="5602" y="1154"/>
                  </a:lnTo>
                  <a:lnTo>
                    <a:pt x="5593" y="1174"/>
                  </a:lnTo>
                  <a:lnTo>
                    <a:pt x="5586" y="1194"/>
                  </a:lnTo>
                  <a:lnTo>
                    <a:pt x="5579" y="1215"/>
                  </a:lnTo>
                  <a:lnTo>
                    <a:pt x="5573" y="1236"/>
                  </a:lnTo>
                  <a:lnTo>
                    <a:pt x="5567" y="1259"/>
                  </a:lnTo>
                  <a:lnTo>
                    <a:pt x="5564" y="1280"/>
                  </a:lnTo>
                  <a:lnTo>
                    <a:pt x="5560" y="1303"/>
                  </a:lnTo>
                  <a:lnTo>
                    <a:pt x="5558" y="1327"/>
                  </a:lnTo>
                  <a:lnTo>
                    <a:pt x="5557" y="1349"/>
                  </a:lnTo>
                  <a:lnTo>
                    <a:pt x="5556" y="1373"/>
                  </a:lnTo>
                  <a:lnTo>
                    <a:pt x="5557" y="1397"/>
                  </a:lnTo>
                  <a:lnTo>
                    <a:pt x="5558" y="1420"/>
                  </a:lnTo>
                  <a:lnTo>
                    <a:pt x="5560" y="1443"/>
                  </a:lnTo>
                  <a:lnTo>
                    <a:pt x="5564" y="1466"/>
                  </a:lnTo>
                  <a:lnTo>
                    <a:pt x="5567" y="1488"/>
                  </a:lnTo>
                  <a:lnTo>
                    <a:pt x="5573" y="1510"/>
                  </a:lnTo>
                  <a:lnTo>
                    <a:pt x="5579" y="1531"/>
                  </a:lnTo>
                  <a:lnTo>
                    <a:pt x="5586" y="1553"/>
                  </a:lnTo>
                  <a:lnTo>
                    <a:pt x="5593" y="1572"/>
                  </a:lnTo>
                  <a:lnTo>
                    <a:pt x="5602" y="1593"/>
                  </a:lnTo>
                  <a:lnTo>
                    <a:pt x="5611" y="1612"/>
                  </a:lnTo>
                  <a:lnTo>
                    <a:pt x="5621" y="1630"/>
                  </a:lnTo>
                  <a:lnTo>
                    <a:pt x="5631" y="1649"/>
                  </a:lnTo>
                  <a:lnTo>
                    <a:pt x="5643" y="1666"/>
                  </a:lnTo>
                  <a:lnTo>
                    <a:pt x="5655" y="1682"/>
                  </a:lnTo>
                  <a:lnTo>
                    <a:pt x="5668" y="1698"/>
                  </a:lnTo>
                  <a:lnTo>
                    <a:pt x="5681" y="1713"/>
                  </a:lnTo>
                  <a:lnTo>
                    <a:pt x="5695" y="1728"/>
                  </a:lnTo>
                  <a:lnTo>
                    <a:pt x="5709" y="1742"/>
                  </a:lnTo>
                  <a:lnTo>
                    <a:pt x="5724" y="1754"/>
                  </a:lnTo>
                  <a:lnTo>
                    <a:pt x="5739" y="1767"/>
                  </a:lnTo>
                  <a:lnTo>
                    <a:pt x="5755" y="1778"/>
                  </a:lnTo>
                  <a:lnTo>
                    <a:pt x="5771" y="1788"/>
                  </a:lnTo>
                  <a:lnTo>
                    <a:pt x="5789" y="1797"/>
                  </a:lnTo>
                  <a:lnTo>
                    <a:pt x="5805" y="1806"/>
                  </a:lnTo>
                  <a:lnTo>
                    <a:pt x="5823" y="1812"/>
                  </a:lnTo>
                  <a:lnTo>
                    <a:pt x="5842" y="1819"/>
                  </a:lnTo>
                  <a:lnTo>
                    <a:pt x="5860" y="1824"/>
                  </a:lnTo>
                  <a:lnTo>
                    <a:pt x="5878" y="1829"/>
                  </a:lnTo>
                  <a:lnTo>
                    <a:pt x="5898" y="1831"/>
                  </a:lnTo>
                  <a:lnTo>
                    <a:pt x="5916" y="1833"/>
                  </a:lnTo>
                  <a:lnTo>
                    <a:pt x="5937" y="1833"/>
                  </a:lnTo>
                  <a:lnTo>
                    <a:pt x="5952" y="1833"/>
                  </a:lnTo>
                  <a:lnTo>
                    <a:pt x="5967" y="1832"/>
                  </a:lnTo>
                  <a:lnTo>
                    <a:pt x="5982" y="1830"/>
                  </a:lnTo>
                  <a:lnTo>
                    <a:pt x="5997" y="1828"/>
                  </a:lnTo>
                  <a:lnTo>
                    <a:pt x="6011" y="1824"/>
                  </a:lnTo>
                  <a:lnTo>
                    <a:pt x="6026" y="1820"/>
                  </a:lnTo>
                  <a:lnTo>
                    <a:pt x="6040" y="1816"/>
                  </a:lnTo>
                  <a:lnTo>
                    <a:pt x="6054" y="1810"/>
                  </a:lnTo>
                  <a:lnTo>
                    <a:pt x="6068" y="1805"/>
                  </a:lnTo>
                  <a:lnTo>
                    <a:pt x="6082" y="1798"/>
                  </a:lnTo>
                  <a:lnTo>
                    <a:pt x="6095" y="1791"/>
                  </a:lnTo>
                  <a:lnTo>
                    <a:pt x="6108" y="1783"/>
                  </a:lnTo>
                  <a:lnTo>
                    <a:pt x="6121" y="1776"/>
                  </a:lnTo>
                  <a:lnTo>
                    <a:pt x="6133" y="1766"/>
                  </a:lnTo>
                  <a:lnTo>
                    <a:pt x="6146" y="1758"/>
                  </a:lnTo>
                  <a:lnTo>
                    <a:pt x="6158" y="1748"/>
                  </a:lnTo>
                  <a:lnTo>
                    <a:pt x="6352" y="2020"/>
                  </a:lnTo>
                  <a:lnTo>
                    <a:pt x="6329" y="2036"/>
                  </a:lnTo>
                  <a:lnTo>
                    <a:pt x="6307" y="2052"/>
                  </a:lnTo>
                  <a:lnTo>
                    <a:pt x="6283" y="2066"/>
                  </a:lnTo>
                  <a:lnTo>
                    <a:pt x="6259" y="2078"/>
                  </a:lnTo>
                  <a:lnTo>
                    <a:pt x="6234" y="2090"/>
                  </a:lnTo>
                  <a:lnTo>
                    <a:pt x="6210" y="2101"/>
                  </a:lnTo>
                  <a:lnTo>
                    <a:pt x="6184" y="2112"/>
                  </a:lnTo>
                  <a:lnTo>
                    <a:pt x="6158" y="2120"/>
                  </a:lnTo>
                  <a:lnTo>
                    <a:pt x="6132" y="2129"/>
                  </a:lnTo>
                  <a:lnTo>
                    <a:pt x="6105" y="2137"/>
                  </a:lnTo>
                  <a:lnTo>
                    <a:pt x="6078" y="2142"/>
                  </a:lnTo>
                  <a:lnTo>
                    <a:pt x="6051" y="2147"/>
                  </a:lnTo>
                  <a:lnTo>
                    <a:pt x="6023" y="2152"/>
                  </a:lnTo>
                  <a:lnTo>
                    <a:pt x="5995" y="2154"/>
                  </a:lnTo>
                  <a:lnTo>
                    <a:pt x="5967" y="2156"/>
                  </a:lnTo>
                  <a:lnTo>
                    <a:pt x="5938" y="2157"/>
                  </a:lnTo>
                  <a:lnTo>
                    <a:pt x="5900" y="2156"/>
                  </a:lnTo>
                  <a:lnTo>
                    <a:pt x="5863" y="2153"/>
                  </a:lnTo>
                  <a:lnTo>
                    <a:pt x="5826" y="2147"/>
                  </a:lnTo>
                  <a:lnTo>
                    <a:pt x="5790" y="2141"/>
                  </a:lnTo>
                  <a:lnTo>
                    <a:pt x="5754" y="2132"/>
                  </a:lnTo>
                  <a:lnTo>
                    <a:pt x="5720" y="2122"/>
                  </a:lnTo>
                  <a:lnTo>
                    <a:pt x="5685" y="2109"/>
                  </a:lnTo>
                  <a:lnTo>
                    <a:pt x="5652" y="2095"/>
                  </a:lnTo>
                  <a:lnTo>
                    <a:pt x="5619" y="2080"/>
                  </a:lnTo>
                  <a:lnTo>
                    <a:pt x="5588" y="2062"/>
                  </a:lnTo>
                  <a:lnTo>
                    <a:pt x="5557" y="2043"/>
                  </a:lnTo>
                  <a:lnTo>
                    <a:pt x="5526" y="2022"/>
                  </a:lnTo>
                  <a:lnTo>
                    <a:pt x="5498" y="2001"/>
                  </a:lnTo>
                  <a:lnTo>
                    <a:pt x="5470" y="1977"/>
                  </a:lnTo>
                  <a:lnTo>
                    <a:pt x="5443" y="1954"/>
                  </a:lnTo>
                  <a:lnTo>
                    <a:pt x="5418" y="1927"/>
                  </a:lnTo>
                  <a:lnTo>
                    <a:pt x="5394" y="1900"/>
                  </a:lnTo>
                  <a:lnTo>
                    <a:pt x="5371" y="1872"/>
                  </a:lnTo>
                  <a:lnTo>
                    <a:pt x="5348" y="1842"/>
                  </a:lnTo>
                  <a:lnTo>
                    <a:pt x="5328" y="1811"/>
                  </a:lnTo>
                  <a:lnTo>
                    <a:pt x="5309" y="1779"/>
                  </a:lnTo>
                  <a:lnTo>
                    <a:pt x="5291" y="1747"/>
                  </a:lnTo>
                  <a:lnTo>
                    <a:pt x="5275" y="1713"/>
                  </a:lnTo>
                  <a:lnTo>
                    <a:pt x="5261" y="1678"/>
                  </a:lnTo>
                  <a:lnTo>
                    <a:pt x="5247" y="1642"/>
                  </a:lnTo>
                  <a:lnTo>
                    <a:pt x="5236" y="1606"/>
                  </a:lnTo>
                  <a:lnTo>
                    <a:pt x="5225" y="1569"/>
                  </a:lnTo>
                  <a:lnTo>
                    <a:pt x="5218" y="1531"/>
                  </a:lnTo>
                  <a:lnTo>
                    <a:pt x="5211" y="1493"/>
                  </a:lnTo>
                  <a:lnTo>
                    <a:pt x="5207" y="1454"/>
                  </a:lnTo>
                  <a:lnTo>
                    <a:pt x="5204" y="1414"/>
                  </a:lnTo>
                  <a:lnTo>
                    <a:pt x="5203" y="1373"/>
                  </a:lnTo>
                  <a:lnTo>
                    <a:pt x="5204" y="1333"/>
                  </a:lnTo>
                  <a:lnTo>
                    <a:pt x="5207" y="1293"/>
                  </a:lnTo>
                  <a:lnTo>
                    <a:pt x="5211" y="1255"/>
                  </a:lnTo>
                  <a:lnTo>
                    <a:pt x="5218" y="1216"/>
                  </a:lnTo>
                  <a:lnTo>
                    <a:pt x="5225" y="1178"/>
                  </a:lnTo>
                  <a:lnTo>
                    <a:pt x="5236" y="1140"/>
                  </a:lnTo>
                  <a:lnTo>
                    <a:pt x="5247" y="1104"/>
                  </a:lnTo>
                  <a:lnTo>
                    <a:pt x="5261" y="1068"/>
                  </a:lnTo>
                  <a:lnTo>
                    <a:pt x="5275" y="1034"/>
                  </a:lnTo>
                  <a:lnTo>
                    <a:pt x="5291" y="1000"/>
                  </a:lnTo>
                  <a:lnTo>
                    <a:pt x="5309" y="967"/>
                  </a:lnTo>
                  <a:lnTo>
                    <a:pt x="5328" y="936"/>
                  </a:lnTo>
                  <a:lnTo>
                    <a:pt x="5348" y="905"/>
                  </a:lnTo>
                  <a:lnTo>
                    <a:pt x="5371" y="876"/>
                  </a:lnTo>
                  <a:lnTo>
                    <a:pt x="5394" y="846"/>
                  </a:lnTo>
                  <a:lnTo>
                    <a:pt x="5418" y="820"/>
                  </a:lnTo>
                  <a:lnTo>
                    <a:pt x="5443" y="794"/>
                  </a:lnTo>
                  <a:lnTo>
                    <a:pt x="5470" y="769"/>
                  </a:lnTo>
                  <a:lnTo>
                    <a:pt x="5498" y="746"/>
                  </a:lnTo>
                  <a:lnTo>
                    <a:pt x="5526" y="724"/>
                  </a:lnTo>
                  <a:lnTo>
                    <a:pt x="5557" y="703"/>
                  </a:lnTo>
                  <a:lnTo>
                    <a:pt x="5588" y="685"/>
                  </a:lnTo>
                  <a:lnTo>
                    <a:pt x="5619" y="668"/>
                  </a:lnTo>
                  <a:lnTo>
                    <a:pt x="5652" y="652"/>
                  </a:lnTo>
                  <a:lnTo>
                    <a:pt x="5685" y="638"/>
                  </a:lnTo>
                  <a:lnTo>
                    <a:pt x="5720" y="626"/>
                  </a:lnTo>
                  <a:lnTo>
                    <a:pt x="5754" y="615"/>
                  </a:lnTo>
                  <a:lnTo>
                    <a:pt x="5790" y="606"/>
                  </a:lnTo>
                  <a:lnTo>
                    <a:pt x="5826" y="599"/>
                  </a:lnTo>
                  <a:lnTo>
                    <a:pt x="5863" y="594"/>
                  </a:lnTo>
                  <a:lnTo>
                    <a:pt x="5900" y="591"/>
                  </a:lnTo>
                  <a:lnTo>
                    <a:pt x="5938" y="590"/>
                  </a:lnTo>
                  <a:close/>
                  <a:moveTo>
                    <a:pt x="2159" y="606"/>
                  </a:moveTo>
                  <a:lnTo>
                    <a:pt x="2170" y="606"/>
                  </a:lnTo>
                  <a:lnTo>
                    <a:pt x="2205" y="607"/>
                  </a:lnTo>
                  <a:lnTo>
                    <a:pt x="2240" y="610"/>
                  </a:lnTo>
                  <a:lnTo>
                    <a:pt x="2274" y="614"/>
                  </a:lnTo>
                  <a:lnTo>
                    <a:pt x="2309" y="620"/>
                  </a:lnTo>
                  <a:lnTo>
                    <a:pt x="2342" y="629"/>
                  </a:lnTo>
                  <a:lnTo>
                    <a:pt x="2375" y="639"/>
                  </a:lnTo>
                  <a:lnTo>
                    <a:pt x="2407" y="649"/>
                  </a:lnTo>
                  <a:lnTo>
                    <a:pt x="2438" y="662"/>
                  </a:lnTo>
                  <a:lnTo>
                    <a:pt x="2468" y="676"/>
                  </a:lnTo>
                  <a:lnTo>
                    <a:pt x="2499" y="692"/>
                  </a:lnTo>
                  <a:lnTo>
                    <a:pt x="2528" y="709"/>
                  </a:lnTo>
                  <a:lnTo>
                    <a:pt x="2556" y="728"/>
                  </a:lnTo>
                  <a:lnTo>
                    <a:pt x="2583" y="747"/>
                  </a:lnTo>
                  <a:lnTo>
                    <a:pt x="2609" y="768"/>
                  </a:lnTo>
                  <a:lnTo>
                    <a:pt x="2635" y="790"/>
                  </a:lnTo>
                  <a:lnTo>
                    <a:pt x="2658" y="814"/>
                  </a:lnTo>
                  <a:lnTo>
                    <a:pt x="2681" y="839"/>
                  </a:lnTo>
                  <a:lnTo>
                    <a:pt x="2703" y="865"/>
                  </a:lnTo>
                  <a:lnTo>
                    <a:pt x="2723" y="892"/>
                  </a:lnTo>
                  <a:lnTo>
                    <a:pt x="2743" y="919"/>
                  </a:lnTo>
                  <a:lnTo>
                    <a:pt x="2761" y="948"/>
                  </a:lnTo>
                  <a:lnTo>
                    <a:pt x="2777" y="978"/>
                  </a:lnTo>
                  <a:lnTo>
                    <a:pt x="2793" y="1008"/>
                  </a:lnTo>
                  <a:lnTo>
                    <a:pt x="2807" y="1039"/>
                  </a:lnTo>
                  <a:lnTo>
                    <a:pt x="2819" y="1072"/>
                  </a:lnTo>
                  <a:lnTo>
                    <a:pt x="2830" y="1104"/>
                  </a:lnTo>
                  <a:lnTo>
                    <a:pt x="2840" y="1138"/>
                  </a:lnTo>
                  <a:lnTo>
                    <a:pt x="2847" y="1172"/>
                  </a:lnTo>
                  <a:lnTo>
                    <a:pt x="2854" y="1207"/>
                  </a:lnTo>
                  <a:lnTo>
                    <a:pt x="2858" y="1242"/>
                  </a:lnTo>
                  <a:lnTo>
                    <a:pt x="2860" y="1278"/>
                  </a:lnTo>
                  <a:lnTo>
                    <a:pt x="2861" y="1314"/>
                  </a:lnTo>
                  <a:lnTo>
                    <a:pt x="2861" y="1436"/>
                  </a:lnTo>
                  <a:lnTo>
                    <a:pt x="2860" y="1472"/>
                  </a:lnTo>
                  <a:lnTo>
                    <a:pt x="2858" y="1508"/>
                  </a:lnTo>
                  <a:lnTo>
                    <a:pt x="2854" y="1543"/>
                  </a:lnTo>
                  <a:lnTo>
                    <a:pt x="2847" y="1578"/>
                  </a:lnTo>
                  <a:lnTo>
                    <a:pt x="2840" y="1612"/>
                  </a:lnTo>
                  <a:lnTo>
                    <a:pt x="2830" y="1646"/>
                  </a:lnTo>
                  <a:lnTo>
                    <a:pt x="2819" y="1679"/>
                  </a:lnTo>
                  <a:lnTo>
                    <a:pt x="2807" y="1711"/>
                  </a:lnTo>
                  <a:lnTo>
                    <a:pt x="2793" y="1742"/>
                  </a:lnTo>
                  <a:lnTo>
                    <a:pt x="2777" y="1773"/>
                  </a:lnTo>
                  <a:lnTo>
                    <a:pt x="2761" y="1803"/>
                  </a:lnTo>
                  <a:lnTo>
                    <a:pt x="2743" y="1831"/>
                  </a:lnTo>
                  <a:lnTo>
                    <a:pt x="2723" y="1859"/>
                  </a:lnTo>
                  <a:lnTo>
                    <a:pt x="2703" y="1886"/>
                  </a:lnTo>
                  <a:lnTo>
                    <a:pt x="2681" y="1912"/>
                  </a:lnTo>
                  <a:lnTo>
                    <a:pt x="2658" y="1936"/>
                  </a:lnTo>
                  <a:lnTo>
                    <a:pt x="2635" y="1960"/>
                  </a:lnTo>
                  <a:lnTo>
                    <a:pt x="2609" y="1982"/>
                  </a:lnTo>
                  <a:lnTo>
                    <a:pt x="2583" y="2003"/>
                  </a:lnTo>
                  <a:lnTo>
                    <a:pt x="2556" y="2022"/>
                  </a:lnTo>
                  <a:lnTo>
                    <a:pt x="2528" y="2041"/>
                  </a:lnTo>
                  <a:lnTo>
                    <a:pt x="2499" y="2058"/>
                  </a:lnTo>
                  <a:lnTo>
                    <a:pt x="2468" y="2074"/>
                  </a:lnTo>
                  <a:lnTo>
                    <a:pt x="2438" y="2088"/>
                  </a:lnTo>
                  <a:lnTo>
                    <a:pt x="2407" y="2101"/>
                  </a:lnTo>
                  <a:lnTo>
                    <a:pt x="2375" y="2112"/>
                  </a:lnTo>
                  <a:lnTo>
                    <a:pt x="2342" y="2122"/>
                  </a:lnTo>
                  <a:lnTo>
                    <a:pt x="2309" y="2129"/>
                  </a:lnTo>
                  <a:lnTo>
                    <a:pt x="2274" y="2136"/>
                  </a:lnTo>
                  <a:lnTo>
                    <a:pt x="2240" y="2140"/>
                  </a:lnTo>
                  <a:lnTo>
                    <a:pt x="2205" y="2143"/>
                  </a:lnTo>
                  <a:lnTo>
                    <a:pt x="2170" y="2144"/>
                  </a:lnTo>
                  <a:lnTo>
                    <a:pt x="2159" y="2144"/>
                  </a:lnTo>
                  <a:lnTo>
                    <a:pt x="2123" y="2143"/>
                  </a:lnTo>
                  <a:lnTo>
                    <a:pt x="2089" y="2140"/>
                  </a:lnTo>
                  <a:lnTo>
                    <a:pt x="2054" y="2136"/>
                  </a:lnTo>
                  <a:lnTo>
                    <a:pt x="2019" y="2129"/>
                  </a:lnTo>
                  <a:lnTo>
                    <a:pt x="1986" y="2122"/>
                  </a:lnTo>
                  <a:lnTo>
                    <a:pt x="1954" y="2112"/>
                  </a:lnTo>
                  <a:lnTo>
                    <a:pt x="1921" y="2101"/>
                  </a:lnTo>
                  <a:lnTo>
                    <a:pt x="1890" y="2088"/>
                  </a:lnTo>
                  <a:lnTo>
                    <a:pt x="1860" y="2074"/>
                  </a:lnTo>
                  <a:lnTo>
                    <a:pt x="1830" y="2058"/>
                  </a:lnTo>
                  <a:lnTo>
                    <a:pt x="1800" y="2041"/>
                  </a:lnTo>
                  <a:lnTo>
                    <a:pt x="1772" y="2022"/>
                  </a:lnTo>
                  <a:lnTo>
                    <a:pt x="1745" y="2003"/>
                  </a:lnTo>
                  <a:lnTo>
                    <a:pt x="1719" y="1982"/>
                  </a:lnTo>
                  <a:lnTo>
                    <a:pt x="1695" y="1960"/>
                  </a:lnTo>
                  <a:lnTo>
                    <a:pt x="1670" y="1936"/>
                  </a:lnTo>
                  <a:lnTo>
                    <a:pt x="1647" y="1912"/>
                  </a:lnTo>
                  <a:lnTo>
                    <a:pt x="1626" y="1886"/>
                  </a:lnTo>
                  <a:lnTo>
                    <a:pt x="1605" y="1859"/>
                  </a:lnTo>
                  <a:lnTo>
                    <a:pt x="1586" y="1831"/>
                  </a:lnTo>
                  <a:lnTo>
                    <a:pt x="1567" y="1803"/>
                  </a:lnTo>
                  <a:lnTo>
                    <a:pt x="1551" y="1773"/>
                  </a:lnTo>
                  <a:lnTo>
                    <a:pt x="1535" y="1742"/>
                  </a:lnTo>
                  <a:lnTo>
                    <a:pt x="1522" y="1711"/>
                  </a:lnTo>
                  <a:lnTo>
                    <a:pt x="1509" y="1679"/>
                  </a:lnTo>
                  <a:lnTo>
                    <a:pt x="1498" y="1646"/>
                  </a:lnTo>
                  <a:lnTo>
                    <a:pt x="1488" y="1612"/>
                  </a:lnTo>
                  <a:lnTo>
                    <a:pt x="1481" y="1578"/>
                  </a:lnTo>
                  <a:lnTo>
                    <a:pt x="1474" y="1543"/>
                  </a:lnTo>
                  <a:lnTo>
                    <a:pt x="1470" y="1508"/>
                  </a:lnTo>
                  <a:lnTo>
                    <a:pt x="1468" y="1472"/>
                  </a:lnTo>
                  <a:lnTo>
                    <a:pt x="1467" y="1436"/>
                  </a:lnTo>
                  <a:lnTo>
                    <a:pt x="1467" y="1314"/>
                  </a:lnTo>
                  <a:lnTo>
                    <a:pt x="1468" y="1278"/>
                  </a:lnTo>
                  <a:lnTo>
                    <a:pt x="1470" y="1242"/>
                  </a:lnTo>
                  <a:lnTo>
                    <a:pt x="1474" y="1207"/>
                  </a:lnTo>
                  <a:lnTo>
                    <a:pt x="1481" y="1172"/>
                  </a:lnTo>
                  <a:lnTo>
                    <a:pt x="1488" y="1138"/>
                  </a:lnTo>
                  <a:lnTo>
                    <a:pt x="1498" y="1104"/>
                  </a:lnTo>
                  <a:lnTo>
                    <a:pt x="1509" y="1072"/>
                  </a:lnTo>
                  <a:lnTo>
                    <a:pt x="1522" y="1039"/>
                  </a:lnTo>
                  <a:lnTo>
                    <a:pt x="1535" y="1008"/>
                  </a:lnTo>
                  <a:lnTo>
                    <a:pt x="1551" y="978"/>
                  </a:lnTo>
                  <a:lnTo>
                    <a:pt x="1567" y="948"/>
                  </a:lnTo>
                  <a:lnTo>
                    <a:pt x="1586" y="919"/>
                  </a:lnTo>
                  <a:lnTo>
                    <a:pt x="1605" y="892"/>
                  </a:lnTo>
                  <a:lnTo>
                    <a:pt x="1626" y="865"/>
                  </a:lnTo>
                  <a:lnTo>
                    <a:pt x="1647" y="839"/>
                  </a:lnTo>
                  <a:lnTo>
                    <a:pt x="1670" y="814"/>
                  </a:lnTo>
                  <a:lnTo>
                    <a:pt x="1695" y="790"/>
                  </a:lnTo>
                  <a:lnTo>
                    <a:pt x="1719" y="768"/>
                  </a:lnTo>
                  <a:lnTo>
                    <a:pt x="1745" y="747"/>
                  </a:lnTo>
                  <a:lnTo>
                    <a:pt x="1772" y="728"/>
                  </a:lnTo>
                  <a:lnTo>
                    <a:pt x="1800" y="709"/>
                  </a:lnTo>
                  <a:lnTo>
                    <a:pt x="1830" y="692"/>
                  </a:lnTo>
                  <a:lnTo>
                    <a:pt x="1860" y="676"/>
                  </a:lnTo>
                  <a:lnTo>
                    <a:pt x="1890" y="662"/>
                  </a:lnTo>
                  <a:lnTo>
                    <a:pt x="1921" y="649"/>
                  </a:lnTo>
                  <a:lnTo>
                    <a:pt x="1954" y="639"/>
                  </a:lnTo>
                  <a:lnTo>
                    <a:pt x="1986" y="629"/>
                  </a:lnTo>
                  <a:lnTo>
                    <a:pt x="2019" y="620"/>
                  </a:lnTo>
                  <a:lnTo>
                    <a:pt x="2054" y="614"/>
                  </a:lnTo>
                  <a:lnTo>
                    <a:pt x="2089" y="610"/>
                  </a:lnTo>
                  <a:lnTo>
                    <a:pt x="2123" y="607"/>
                  </a:lnTo>
                  <a:lnTo>
                    <a:pt x="2159" y="606"/>
                  </a:lnTo>
                  <a:close/>
                  <a:moveTo>
                    <a:pt x="2119" y="918"/>
                  </a:moveTo>
                  <a:lnTo>
                    <a:pt x="2198" y="918"/>
                  </a:lnTo>
                  <a:lnTo>
                    <a:pt x="2214" y="918"/>
                  </a:lnTo>
                  <a:lnTo>
                    <a:pt x="2230" y="920"/>
                  </a:lnTo>
                  <a:lnTo>
                    <a:pt x="2245" y="921"/>
                  </a:lnTo>
                  <a:lnTo>
                    <a:pt x="2261" y="924"/>
                  </a:lnTo>
                  <a:lnTo>
                    <a:pt x="2276" y="928"/>
                  </a:lnTo>
                  <a:lnTo>
                    <a:pt x="2291" y="933"/>
                  </a:lnTo>
                  <a:lnTo>
                    <a:pt x="2306" y="937"/>
                  </a:lnTo>
                  <a:lnTo>
                    <a:pt x="2320" y="943"/>
                  </a:lnTo>
                  <a:lnTo>
                    <a:pt x="2334" y="950"/>
                  </a:lnTo>
                  <a:lnTo>
                    <a:pt x="2348" y="956"/>
                  </a:lnTo>
                  <a:lnTo>
                    <a:pt x="2361" y="965"/>
                  </a:lnTo>
                  <a:lnTo>
                    <a:pt x="2374" y="972"/>
                  </a:lnTo>
                  <a:lnTo>
                    <a:pt x="2385" y="982"/>
                  </a:lnTo>
                  <a:lnTo>
                    <a:pt x="2398" y="992"/>
                  </a:lnTo>
                  <a:lnTo>
                    <a:pt x="2409" y="1002"/>
                  </a:lnTo>
                  <a:lnTo>
                    <a:pt x="2420" y="1012"/>
                  </a:lnTo>
                  <a:lnTo>
                    <a:pt x="2431" y="1024"/>
                  </a:lnTo>
                  <a:lnTo>
                    <a:pt x="2440" y="1036"/>
                  </a:lnTo>
                  <a:lnTo>
                    <a:pt x="2450" y="1048"/>
                  </a:lnTo>
                  <a:lnTo>
                    <a:pt x="2459" y="1061"/>
                  </a:lnTo>
                  <a:lnTo>
                    <a:pt x="2467" y="1074"/>
                  </a:lnTo>
                  <a:lnTo>
                    <a:pt x="2475" y="1087"/>
                  </a:lnTo>
                  <a:lnTo>
                    <a:pt x="2481" y="1101"/>
                  </a:lnTo>
                  <a:lnTo>
                    <a:pt x="2488" y="1116"/>
                  </a:lnTo>
                  <a:lnTo>
                    <a:pt x="2493" y="1130"/>
                  </a:lnTo>
                  <a:lnTo>
                    <a:pt x="2499" y="1145"/>
                  </a:lnTo>
                  <a:lnTo>
                    <a:pt x="2503" y="1160"/>
                  </a:lnTo>
                  <a:lnTo>
                    <a:pt x="2506" y="1176"/>
                  </a:lnTo>
                  <a:lnTo>
                    <a:pt x="2510" y="1192"/>
                  </a:lnTo>
                  <a:lnTo>
                    <a:pt x="2512" y="1208"/>
                  </a:lnTo>
                  <a:lnTo>
                    <a:pt x="2513" y="1224"/>
                  </a:lnTo>
                  <a:lnTo>
                    <a:pt x="2513" y="1241"/>
                  </a:lnTo>
                  <a:lnTo>
                    <a:pt x="2513" y="1534"/>
                  </a:lnTo>
                  <a:lnTo>
                    <a:pt x="2513" y="1551"/>
                  </a:lnTo>
                  <a:lnTo>
                    <a:pt x="2512" y="1567"/>
                  </a:lnTo>
                  <a:lnTo>
                    <a:pt x="2510" y="1583"/>
                  </a:lnTo>
                  <a:lnTo>
                    <a:pt x="2506" y="1599"/>
                  </a:lnTo>
                  <a:lnTo>
                    <a:pt x="2503" y="1614"/>
                  </a:lnTo>
                  <a:lnTo>
                    <a:pt x="2499" y="1629"/>
                  </a:lnTo>
                  <a:lnTo>
                    <a:pt x="2493" y="1644"/>
                  </a:lnTo>
                  <a:lnTo>
                    <a:pt x="2488" y="1660"/>
                  </a:lnTo>
                  <a:lnTo>
                    <a:pt x="2481" y="1674"/>
                  </a:lnTo>
                  <a:lnTo>
                    <a:pt x="2475" y="1688"/>
                  </a:lnTo>
                  <a:lnTo>
                    <a:pt x="2467" y="1702"/>
                  </a:lnTo>
                  <a:lnTo>
                    <a:pt x="2459" y="1714"/>
                  </a:lnTo>
                  <a:lnTo>
                    <a:pt x="2450" y="1727"/>
                  </a:lnTo>
                  <a:lnTo>
                    <a:pt x="2440" y="1739"/>
                  </a:lnTo>
                  <a:lnTo>
                    <a:pt x="2431" y="1751"/>
                  </a:lnTo>
                  <a:lnTo>
                    <a:pt x="2420" y="1762"/>
                  </a:lnTo>
                  <a:lnTo>
                    <a:pt x="2409" y="1773"/>
                  </a:lnTo>
                  <a:lnTo>
                    <a:pt x="2398" y="1783"/>
                  </a:lnTo>
                  <a:lnTo>
                    <a:pt x="2385" y="1793"/>
                  </a:lnTo>
                  <a:lnTo>
                    <a:pt x="2374" y="1802"/>
                  </a:lnTo>
                  <a:lnTo>
                    <a:pt x="2361" y="1810"/>
                  </a:lnTo>
                  <a:lnTo>
                    <a:pt x="2348" y="1818"/>
                  </a:lnTo>
                  <a:lnTo>
                    <a:pt x="2334" y="1825"/>
                  </a:lnTo>
                  <a:lnTo>
                    <a:pt x="2320" y="1832"/>
                  </a:lnTo>
                  <a:lnTo>
                    <a:pt x="2306" y="1837"/>
                  </a:lnTo>
                  <a:lnTo>
                    <a:pt x="2291" y="1843"/>
                  </a:lnTo>
                  <a:lnTo>
                    <a:pt x="2276" y="1847"/>
                  </a:lnTo>
                  <a:lnTo>
                    <a:pt x="2261" y="1850"/>
                  </a:lnTo>
                  <a:lnTo>
                    <a:pt x="2245" y="1853"/>
                  </a:lnTo>
                  <a:lnTo>
                    <a:pt x="2230" y="1856"/>
                  </a:lnTo>
                  <a:lnTo>
                    <a:pt x="2214" y="1857"/>
                  </a:lnTo>
                  <a:lnTo>
                    <a:pt x="2198" y="1858"/>
                  </a:lnTo>
                  <a:lnTo>
                    <a:pt x="2119" y="1858"/>
                  </a:lnTo>
                  <a:lnTo>
                    <a:pt x="2103" y="1857"/>
                  </a:lnTo>
                  <a:lnTo>
                    <a:pt x="2086" y="1856"/>
                  </a:lnTo>
                  <a:lnTo>
                    <a:pt x="2070" y="1853"/>
                  </a:lnTo>
                  <a:lnTo>
                    <a:pt x="2055" y="1850"/>
                  </a:lnTo>
                  <a:lnTo>
                    <a:pt x="2040" y="1847"/>
                  </a:lnTo>
                  <a:lnTo>
                    <a:pt x="2025" y="1843"/>
                  </a:lnTo>
                  <a:lnTo>
                    <a:pt x="2011" y="1837"/>
                  </a:lnTo>
                  <a:lnTo>
                    <a:pt x="1996" y="1832"/>
                  </a:lnTo>
                  <a:lnTo>
                    <a:pt x="1982" y="1825"/>
                  </a:lnTo>
                  <a:lnTo>
                    <a:pt x="1969" y="1818"/>
                  </a:lnTo>
                  <a:lnTo>
                    <a:pt x="1956" y="1810"/>
                  </a:lnTo>
                  <a:lnTo>
                    <a:pt x="1943" y="1802"/>
                  </a:lnTo>
                  <a:lnTo>
                    <a:pt x="1930" y="1793"/>
                  </a:lnTo>
                  <a:lnTo>
                    <a:pt x="1918" y="1783"/>
                  </a:lnTo>
                  <a:lnTo>
                    <a:pt x="1907" y="1773"/>
                  </a:lnTo>
                  <a:lnTo>
                    <a:pt x="1895" y="1762"/>
                  </a:lnTo>
                  <a:lnTo>
                    <a:pt x="1886" y="1751"/>
                  </a:lnTo>
                  <a:lnTo>
                    <a:pt x="1876" y="1739"/>
                  </a:lnTo>
                  <a:lnTo>
                    <a:pt x="1866" y="1727"/>
                  </a:lnTo>
                  <a:lnTo>
                    <a:pt x="1858" y="1714"/>
                  </a:lnTo>
                  <a:lnTo>
                    <a:pt x="1849" y="1702"/>
                  </a:lnTo>
                  <a:lnTo>
                    <a:pt x="1841" y="1688"/>
                  </a:lnTo>
                  <a:lnTo>
                    <a:pt x="1835" y="1674"/>
                  </a:lnTo>
                  <a:lnTo>
                    <a:pt x="1828" y="1660"/>
                  </a:lnTo>
                  <a:lnTo>
                    <a:pt x="1823" y="1644"/>
                  </a:lnTo>
                  <a:lnTo>
                    <a:pt x="1818" y="1629"/>
                  </a:lnTo>
                  <a:lnTo>
                    <a:pt x="1813" y="1614"/>
                  </a:lnTo>
                  <a:lnTo>
                    <a:pt x="1810" y="1599"/>
                  </a:lnTo>
                  <a:lnTo>
                    <a:pt x="1807" y="1583"/>
                  </a:lnTo>
                  <a:lnTo>
                    <a:pt x="1805" y="1567"/>
                  </a:lnTo>
                  <a:lnTo>
                    <a:pt x="1804" y="1551"/>
                  </a:lnTo>
                  <a:lnTo>
                    <a:pt x="1804" y="1534"/>
                  </a:lnTo>
                  <a:lnTo>
                    <a:pt x="1804" y="1241"/>
                  </a:lnTo>
                  <a:lnTo>
                    <a:pt x="1804" y="1224"/>
                  </a:lnTo>
                  <a:lnTo>
                    <a:pt x="1805" y="1208"/>
                  </a:lnTo>
                  <a:lnTo>
                    <a:pt x="1807" y="1192"/>
                  </a:lnTo>
                  <a:lnTo>
                    <a:pt x="1810" y="1176"/>
                  </a:lnTo>
                  <a:lnTo>
                    <a:pt x="1813" y="1160"/>
                  </a:lnTo>
                  <a:lnTo>
                    <a:pt x="1818" y="1145"/>
                  </a:lnTo>
                  <a:lnTo>
                    <a:pt x="1823" y="1130"/>
                  </a:lnTo>
                  <a:lnTo>
                    <a:pt x="1828" y="1116"/>
                  </a:lnTo>
                  <a:lnTo>
                    <a:pt x="1835" y="1101"/>
                  </a:lnTo>
                  <a:lnTo>
                    <a:pt x="1841" y="1087"/>
                  </a:lnTo>
                  <a:lnTo>
                    <a:pt x="1849" y="1074"/>
                  </a:lnTo>
                  <a:lnTo>
                    <a:pt x="1858" y="1061"/>
                  </a:lnTo>
                  <a:lnTo>
                    <a:pt x="1866" y="1048"/>
                  </a:lnTo>
                  <a:lnTo>
                    <a:pt x="1876" y="1036"/>
                  </a:lnTo>
                  <a:lnTo>
                    <a:pt x="1886" y="1024"/>
                  </a:lnTo>
                  <a:lnTo>
                    <a:pt x="1895" y="1012"/>
                  </a:lnTo>
                  <a:lnTo>
                    <a:pt x="1907" y="1002"/>
                  </a:lnTo>
                  <a:lnTo>
                    <a:pt x="1918" y="992"/>
                  </a:lnTo>
                  <a:lnTo>
                    <a:pt x="1930" y="982"/>
                  </a:lnTo>
                  <a:lnTo>
                    <a:pt x="1943" y="972"/>
                  </a:lnTo>
                  <a:lnTo>
                    <a:pt x="1956" y="965"/>
                  </a:lnTo>
                  <a:lnTo>
                    <a:pt x="1969" y="956"/>
                  </a:lnTo>
                  <a:lnTo>
                    <a:pt x="1982" y="950"/>
                  </a:lnTo>
                  <a:lnTo>
                    <a:pt x="1996" y="943"/>
                  </a:lnTo>
                  <a:lnTo>
                    <a:pt x="2011" y="937"/>
                  </a:lnTo>
                  <a:lnTo>
                    <a:pt x="2025" y="933"/>
                  </a:lnTo>
                  <a:lnTo>
                    <a:pt x="2040" y="928"/>
                  </a:lnTo>
                  <a:lnTo>
                    <a:pt x="2055" y="924"/>
                  </a:lnTo>
                  <a:lnTo>
                    <a:pt x="2070" y="921"/>
                  </a:lnTo>
                  <a:lnTo>
                    <a:pt x="2086" y="920"/>
                  </a:lnTo>
                  <a:lnTo>
                    <a:pt x="2103" y="918"/>
                  </a:lnTo>
                  <a:lnTo>
                    <a:pt x="2119" y="918"/>
                  </a:lnTo>
                  <a:close/>
                  <a:moveTo>
                    <a:pt x="3792" y="621"/>
                  </a:moveTo>
                  <a:lnTo>
                    <a:pt x="3826" y="622"/>
                  </a:lnTo>
                  <a:lnTo>
                    <a:pt x="3860" y="625"/>
                  </a:lnTo>
                  <a:lnTo>
                    <a:pt x="3893" y="629"/>
                  </a:lnTo>
                  <a:lnTo>
                    <a:pt x="3927" y="634"/>
                  </a:lnTo>
                  <a:lnTo>
                    <a:pt x="3959" y="641"/>
                  </a:lnTo>
                  <a:lnTo>
                    <a:pt x="3990" y="648"/>
                  </a:lnTo>
                  <a:lnTo>
                    <a:pt x="4022" y="658"/>
                  </a:lnTo>
                  <a:lnTo>
                    <a:pt x="4052" y="669"/>
                  </a:lnTo>
                  <a:lnTo>
                    <a:pt x="4081" y="681"/>
                  </a:lnTo>
                  <a:lnTo>
                    <a:pt x="4110" y="694"/>
                  </a:lnTo>
                  <a:lnTo>
                    <a:pt x="4138" y="708"/>
                  </a:lnTo>
                  <a:lnTo>
                    <a:pt x="4165" y="724"/>
                  </a:lnTo>
                  <a:lnTo>
                    <a:pt x="4192" y="740"/>
                  </a:lnTo>
                  <a:lnTo>
                    <a:pt x="4217" y="757"/>
                  </a:lnTo>
                  <a:lnTo>
                    <a:pt x="4242" y="776"/>
                  </a:lnTo>
                  <a:lnTo>
                    <a:pt x="4265" y="796"/>
                  </a:lnTo>
                  <a:lnTo>
                    <a:pt x="4287" y="816"/>
                  </a:lnTo>
                  <a:lnTo>
                    <a:pt x="4308" y="838"/>
                  </a:lnTo>
                  <a:lnTo>
                    <a:pt x="4328" y="860"/>
                  </a:lnTo>
                  <a:lnTo>
                    <a:pt x="4347" y="883"/>
                  </a:lnTo>
                  <a:lnTo>
                    <a:pt x="4364" y="907"/>
                  </a:lnTo>
                  <a:lnTo>
                    <a:pt x="4380" y="932"/>
                  </a:lnTo>
                  <a:lnTo>
                    <a:pt x="4395" y="957"/>
                  </a:lnTo>
                  <a:lnTo>
                    <a:pt x="4408" y="983"/>
                  </a:lnTo>
                  <a:lnTo>
                    <a:pt x="4421" y="1010"/>
                  </a:lnTo>
                  <a:lnTo>
                    <a:pt x="4431" y="1038"/>
                  </a:lnTo>
                  <a:lnTo>
                    <a:pt x="4441" y="1066"/>
                  </a:lnTo>
                  <a:lnTo>
                    <a:pt x="4448" y="1094"/>
                  </a:lnTo>
                  <a:lnTo>
                    <a:pt x="4453" y="1123"/>
                  </a:lnTo>
                  <a:lnTo>
                    <a:pt x="4458" y="1153"/>
                  </a:lnTo>
                  <a:lnTo>
                    <a:pt x="4461" y="1184"/>
                  </a:lnTo>
                  <a:lnTo>
                    <a:pt x="4461" y="1214"/>
                  </a:lnTo>
                  <a:lnTo>
                    <a:pt x="4461" y="1529"/>
                  </a:lnTo>
                  <a:lnTo>
                    <a:pt x="4461" y="1540"/>
                  </a:lnTo>
                  <a:lnTo>
                    <a:pt x="4461" y="1551"/>
                  </a:lnTo>
                  <a:lnTo>
                    <a:pt x="4463" y="1553"/>
                  </a:lnTo>
                  <a:lnTo>
                    <a:pt x="4466" y="1599"/>
                  </a:lnTo>
                  <a:lnTo>
                    <a:pt x="4467" y="1646"/>
                  </a:lnTo>
                  <a:lnTo>
                    <a:pt x="4470" y="1690"/>
                  </a:lnTo>
                  <a:lnTo>
                    <a:pt x="4470" y="1734"/>
                  </a:lnTo>
                  <a:lnTo>
                    <a:pt x="4470" y="1776"/>
                  </a:lnTo>
                  <a:lnTo>
                    <a:pt x="4470" y="1818"/>
                  </a:lnTo>
                  <a:lnTo>
                    <a:pt x="4467" y="1858"/>
                  </a:lnTo>
                  <a:lnTo>
                    <a:pt x="4465" y="1898"/>
                  </a:lnTo>
                  <a:lnTo>
                    <a:pt x="4463" y="1936"/>
                  </a:lnTo>
                  <a:lnTo>
                    <a:pt x="4460" y="1974"/>
                  </a:lnTo>
                  <a:lnTo>
                    <a:pt x="4456" y="2011"/>
                  </a:lnTo>
                  <a:lnTo>
                    <a:pt x="4451" y="2046"/>
                  </a:lnTo>
                  <a:lnTo>
                    <a:pt x="4446" y="2081"/>
                  </a:lnTo>
                  <a:lnTo>
                    <a:pt x="4441" y="2114"/>
                  </a:lnTo>
                  <a:lnTo>
                    <a:pt x="4433" y="2146"/>
                  </a:lnTo>
                  <a:lnTo>
                    <a:pt x="4426" y="2179"/>
                  </a:lnTo>
                  <a:lnTo>
                    <a:pt x="4418" y="2209"/>
                  </a:lnTo>
                  <a:lnTo>
                    <a:pt x="4409" y="2238"/>
                  </a:lnTo>
                  <a:lnTo>
                    <a:pt x="4401" y="2267"/>
                  </a:lnTo>
                  <a:lnTo>
                    <a:pt x="4391" y="2294"/>
                  </a:lnTo>
                  <a:lnTo>
                    <a:pt x="4380" y="2321"/>
                  </a:lnTo>
                  <a:lnTo>
                    <a:pt x="4369" y="2347"/>
                  </a:lnTo>
                  <a:lnTo>
                    <a:pt x="4357" y="2370"/>
                  </a:lnTo>
                  <a:lnTo>
                    <a:pt x="4344" y="2394"/>
                  </a:lnTo>
                  <a:lnTo>
                    <a:pt x="4331" y="2417"/>
                  </a:lnTo>
                  <a:lnTo>
                    <a:pt x="4317" y="2438"/>
                  </a:lnTo>
                  <a:lnTo>
                    <a:pt x="4303" y="2459"/>
                  </a:lnTo>
                  <a:lnTo>
                    <a:pt x="4288" y="2478"/>
                  </a:lnTo>
                  <a:lnTo>
                    <a:pt x="4272" y="2496"/>
                  </a:lnTo>
                  <a:lnTo>
                    <a:pt x="4256" y="2515"/>
                  </a:lnTo>
                  <a:lnTo>
                    <a:pt x="4239" y="2531"/>
                  </a:lnTo>
                  <a:lnTo>
                    <a:pt x="4220" y="2546"/>
                  </a:lnTo>
                  <a:lnTo>
                    <a:pt x="4194" y="2567"/>
                  </a:lnTo>
                  <a:lnTo>
                    <a:pt x="4167" y="2587"/>
                  </a:lnTo>
                  <a:lnTo>
                    <a:pt x="4140" y="2605"/>
                  </a:lnTo>
                  <a:lnTo>
                    <a:pt x="4112" y="2621"/>
                  </a:lnTo>
                  <a:lnTo>
                    <a:pt x="4084" y="2637"/>
                  </a:lnTo>
                  <a:lnTo>
                    <a:pt x="4056" y="2651"/>
                  </a:lnTo>
                  <a:lnTo>
                    <a:pt x="4028" y="2665"/>
                  </a:lnTo>
                  <a:lnTo>
                    <a:pt x="3999" y="2677"/>
                  </a:lnTo>
                  <a:lnTo>
                    <a:pt x="3970" y="2688"/>
                  </a:lnTo>
                  <a:lnTo>
                    <a:pt x="3940" y="2698"/>
                  </a:lnTo>
                  <a:lnTo>
                    <a:pt x="3911" y="2706"/>
                  </a:lnTo>
                  <a:lnTo>
                    <a:pt x="3879" y="2713"/>
                  </a:lnTo>
                  <a:lnTo>
                    <a:pt x="3849" y="2719"/>
                  </a:lnTo>
                  <a:lnTo>
                    <a:pt x="3818" y="2724"/>
                  </a:lnTo>
                  <a:lnTo>
                    <a:pt x="3786" y="2727"/>
                  </a:lnTo>
                  <a:lnTo>
                    <a:pt x="3755" y="2729"/>
                  </a:lnTo>
                  <a:lnTo>
                    <a:pt x="3723" y="2730"/>
                  </a:lnTo>
                  <a:lnTo>
                    <a:pt x="3690" y="2730"/>
                  </a:lnTo>
                  <a:lnTo>
                    <a:pt x="3658" y="2728"/>
                  </a:lnTo>
                  <a:lnTo>
                    <a:pt x="3625" y="2726"/>
                  </a:lnTo>
                  <a:lnTo>
                    <a:pt x="3591" y="2721"/>
                  </a:lnTo>
                  <a:lnTo>
                    <a:pt x="3558" y="2716"/>
                  </a:lnTo>
                  <a:lnTo>
                    <a:pt x="3523" y="2710"/>
                  </a:lnTo>
                  <a:lnTo>
                    <a:pt x="3489" y="2702"/>
                  </a:lnTo>
                  <a:lnTo>
                    <a:pt x="3454" y="2693"/>
                  </a:lnTo>
                  <a:lnTo>
                    <a:pt x="3418" y="2683"/>
                  </a:lnTo>
                  <a:lnTo>
                    <a:pt x="3383" y="2672"/>
                  </a:lnTo>
                  <a:lnTo>
                    <a:pt x="3347" y="2659"/>
                  </a:lnTo>
                  <a:lnTo>
                    <a:pt x="3311" y="2645"/>
                  </a:lnTo>
                  <a:lnTo>
                    <a:pt x="3275" y="2630"/>
                  </a:lnTo>
                  <a:lnTo>
                    <a:pt x="3237" y="2614"/>
                  </a:lnTo>
                  <a:lnTo>
                    <a:pt x="3200" y="2595"/>
                  </a:lnTo>
                  <a:lnTo>
                    <a:pt x="3212" y="2558"/>
                  </a:lnTo>
                  <a:lnTo>
                    <a:pt x="3223" y="2521"/>
                  </a:lnTo>
                  <a:lnTo>
                    <a:pt x="3234" y="2483"/>
                  </a:lnTo>
                  <a:lnTo>
                    <a:pt x="3246" y="2447"/>
                  </a:lnTo>
                  <a:lnTo>
                    <a:pt x="3256" y="2410"/>
                  </a:lnTo>
                  <a:lnTo>
                    <a:pt x="3267" y="2372"/>
                  </a:lnTo>
                  <a:lnTo>
                    <a:pt x="3279" y="2336"/>
                  </a:lnTo>
                  <a:lnTo>
                    <a:pt x="3291" y="2298"/>
                  </a:lnTo>
                  <a:lnTo>
                    <a:pt x="3323" y="2319"/>
                  </a:lnTo>
                  <a:lnTo>
                    <a:pt x="3357" y="2338"/>
                  </a:lnTo>
                  <a:lnTo>
                    <a:pt x="3390" y="2356"/>
                  </a:lnTo>
                  <a:lnTo>
                    <a:pt x="3426" y="2372"/>
                  </a:lnTo>
                  <a:lnTo>
                    <a:pt x="3460" y="2388"/>
                  </a:lnTo>
                  <a:lnTo>
                    <a:pt x="3496" y="2400"/>
                  </a:lnTo>
                  <a:lnTo>
                    <a:pt x="3532" y="2412"/>
                  </a:lnTo>
                  <a:lnTo>
                    <a:pt x="3568" y="2422"/>
                  </a:lnTo>
                  <a:lnTo>
                    <a:pt x="3604" y="2430"/>
                  </a:lnTo>
                  <a:lnTo>
                    <a:pt x="3640" y="2436"/>
                  </a:lnTo>
                  <a:lnTo>
                    <a:pt x="3675" y="2440"/>
                  </a:lnTo>
                  <a:lnTo>
                    <a:pt x="3710" y="2444"/>
                  </a:lnTo>
                  <a:lnTo>
                    <a:pt x="3744" y="2444"/>
                  </a:lnTo>
                  <a:lnTo>
                    <a:pt x="3778" y="2442"/>
                  </a:lnTo>
                  <a:lnTo>
                    <a:pt x="3811" y="2438"/>
                  </a:lnTo>
                  <a:lnTo>
                    <a:pt x="3844" y="2432"/>
                  </a:lnTo>
                  <a:lnTo>
                    <a:pt x="3874" y="2424"/>
                  </a:lnTo>
                  <a:lnTo>
                    <a:pt x="3904" y="2413"/>
                  </a:lnTo>
                  <a:lnTo>
                    <a:pt x="3932" y="2400"/>
                  </a:lnTo>
                  <a:lnTo>
                    <a:pt x="3960" y="2385"/>
                  </a:lnTo>
                  <a:lnTo>
                    <a:pt x="3985" y="2367"/>
                  </a:lnTo>
                  <a:lnTo>
                    <a:pt x="4009" y="2347"/>
                  </a:lnTo>
                  <a:lnTo>
                    <a:pt x="4031" y="2323"/>
                  </a:lnTo>
                  <a:lnTo>
                    <a:pt x="4052" y="2297"/>
                  </a:lnTo>
                  <a:lnTo>
                    <a:pt x="4069" y="2268"/>
                  </a:lnTo>
                  <a:lnTo>
                    <a:pt x="4085" y="2237"/>
                  </a:lnTo>
                  <a:lnTo>
                    <a:pt x="4099" y="2202"/>
                  </a:lnTo>
                  <a:lnTo>
                    <a:pt x="4111" y="2165"/>
                  </a:lnTo>
                  <a:lnTo>
                    <a:pt x="4120" y="2125"/>
                  </a:lnTo>
                  <a:lnTo>
                    <a:pt x="4125" y="2081"/>
                  </a:lnTo>
                  <a:lnTo>
                    <a:pt x="4129" y="2034"/>
                  </a:lnTo>
                  <a:lnTo>
                    <a:pt x="4130" y="1985"/>
                  </a:lnTo>
                  <a:lnTo>
                    <a:pt x="4091" y="2005"/>
                  </a:lnTo>
                  <a:lnTo>
                    <a:pt x="4052" y="2028"/>
                  </a:lnTo>
                  <a:lnTo>
                    <a:pt x="4011" y="2050"/>
                  </a:lnTo>
                  <a:lnTo>
                    <a:pt x="3970" y="2072"/>
                  </a:lnTo>
                  <a:lnTo>
                    <a:pt x="3948" y="2082"/>
                  </a:lnTo>
                  <a:lnTo>
                    <a:pt x="3927" y="2091"/>
                  </a:lnTo>
                  <a:lnTo>
                    <a:pt x="3904" y="2099"/>
                  </a:lnTo>
                  <a:lnTo>
                    <a:pt x="3882" y="2106"/>
                  </a:lnTo>
                  <a:lnTo>
                    <a:pt x="3860" y="2112"/>
                  </a:lnTo>
                  <a:lnTo>
                    <a:pt x="3837" y="2117"/>
                  </a:lnTo>
                  <a:lnTo>
                    <a:pt x="3814" y="2119"/>
                  </a:lnTo>
                  <a:lnTo>
                    <a:pt x="3792" y="2120"/>
                  </a:lnTo>
                  <a:lnTo>
                    <a:pt x="3764" y="2120"/>
                  </a:lnTo>
                  <a:lnTo>
                    <a:pt x="3737" y="2118"/>
                  </a:lnTo>
                  <a:lnTo>
                    <a:pt x="3709" y="2116"/>
                  </a:lnTo>
                  <a:lnTo>
                    <a:pt x="3682" y="2113"/>
                  </a:lnTo>
                  <a:lnTo>
                    <a:pt x="3655" y="2108"/>
                  </a:lnTo>
                  <a:lnTo>
                    <a:pt x="3629" y="2103"/>
                  </a:lnTo>
                  <a:lnTo>
                    <a:pt x="3603" y="2097"/>
                  </a:lnTo>
                  <a:lnTo>
                    <a:pt x="3578" y="2089"/>
                  </a:lnTo>
                  <a:lnTo>
                    <a:pt x="3552" y="2082"/>
                  </a:lnTo>
                  <a:lnTo>
                    <a:pt x="3528" y="2072"/>
                  </a:lnTo>
                  <a:lnTo>
                    <a:pt x="3504" y="2062"/>
                  </a:lnTo>
                  <a:lnTo>
                    <a:pt x="3481" y="2053"/>
                  </a:lnTo>
                  <a:lnTo>
                    <a:pt x="3457" y="2041"/>
                  </a:lnTo>
                  <a:lnTo>
                    <a:pt x="3435" y="2029"/>
                  </a:lnTo>
                  <a:lnTo>
                    <a:pt x="3413" y="2016"/>
                  </a:lnTo>
                  <a:lnTo>
                    <a:pt x="3391" y="2003"/>
                  </a:lnTo>
                  <a:lnTo>
                    <a:pt x="3371" y="1988"/>
                  </a:lnTo>
                  <a:lnTo>
                    <a:pt x="3351" y="1973"/>
                  </a:lnTo>
                  <a:lnTo>
                    <a:pt x="3332" y="1958"/>
                  </a:lnTo>
                  <a:lnTo>
                    <a:pt x="3314" y="1942"/>
                  </a:lnTo>
                  <a:lnTo>
                    <a:pt x="3295" y="1924"/>
                  </a:lnTo>
                  <a:lnTo>
                    <a:pt x="3278" y="1907"/>
                  </a:lnTo>
                  <a:lnTo>
                    <a:pt x="3262" y="1889"/>
                  </a:lnTo>
                  <a:lnTo>
                    <a:pt x="3246" y="1871"/>
                  </a:lnTo>
                  <a:lnTo>
                    <a:pt x="3232" y="1851"/>
                  </a:lnTo>
                  <a:lnTo>
                    <a:pt x="3218" y="1832"/>
                  </a:lnTo>
                  <a:lnTo>
                    <a:pt x="3205" y="1811"/>
                  </a:lnTo>
                  <a:lnTo>
                    <a:pt x="3192" y="1791"/>
                  </a:lnTo>
                  <a:lnTo>
                    <a:pt x="3181" y="1770"/>
                  </a:lnTo>
                  <a:lnTo>
                    <a:pt x="3170" y="1749"/>
                  </a:lnTo>
                  <a:lnTo>
                    <a:pt x="3160" y="1726"/>
                  </a:lnTo>
                  <a:lnTo>
                    <a:pt x="3153" y="1705"/>
                  </a:lnTo>
                  <a:lnTo>
                    <a:pt x="3147" y="1688"/>
                  </a:lnTo>
                  <a:lnTo>
                    <a:pt x="3142" y="1670"/>
                  </a:lnTo>
                  <a:lnTo>
                    <a:pt x="3137" y="1653"/>
                  </a:lnTo>
                  <a:lnTo>
                    <a:pt x="3132" y="1634"/>
                  </a:lnTo>
                  <a:lnTo>
                    <a:pt x="3125" y="1594"/>
                  </a:lnTo>
                  <a:lnTo>
                    <a:pt x="3118" y="1552"/>
                  </a:lnTo>
                  <a:lnTo>
                    <a:pt x="3114" y="1509"/>
                  </a:lnTo>
                  <a:lnTo>
                    <a:pt x="3110" y="1464"/>
                  </a:lnTo>
                  <a:lnTo>
                    <a:pt x="3107" y="1417"/>
                  </a:lnTo>
                  <a:lnTo>
                    <a:pt x="3107" y="1371"/>
                  </a:lnTo>
                  <a:lnTo>
                    <a:pt x="3107" y="1325"/>
                  </a:lnTo>
                  <a:lnTo>
                    <a:pt x="3110" y="1278"/>
                  </a:lnTo>
                  <a:lnTo>
                    <a:pt x="3114" y="1234"/>
                  </a:lnTo>
                  <a:lnTo>
                    <a:pt x="3118" y="1190"/>
                  </a:lnTo>
                  <a:lnTo>
                    <a:pt x="3125" y="1148"/>
                  </a:lnTo>
                  <a:lnTo>
                    <a:pt x="3132" y="1108"/>
                  </a:lnTo>
                  <a:lnTo>
                    <a:pt x="3137" y="1090"/>
                  </a:lnTo>
                  <a:lnTo>
                    <a:pt x="3142" y="1072"/>
                  </a:lnTo>
                  <a:lnTo>
                    <a:pt x="3147" y="1054"/>
                  </a:lnTo>
                  <a:lnTo>
                    <a:pt x="3153" y="1038"/>
                  </a:lnTo>
                  <a:lnTo>
                    <a:pt x="3160" y="1016"/>
                  </a:lnTo>
                  <a:lnTo>
                    <a:pt x="3170" y="994"/>
                  </a:lnTo>
                  <a:lnTo>
                    <a:pt x="3181" y="972"/>
                  </a:lnTo>
                  <a:lnTo>
                    <a:pt x="3192" y="951"/>
                  </a:lnTo>
                  <a:lnTo>
                    <a:pt x="3205" y="930"/>
                  </a:lnTo>
                  <a:lnTo>
                    <a:pt x="3218" y="910"/>
                  </a:lnTo>
                  <a:lnTo>
                    <a:pt x="3232" y="891"/>
                  </a:lnTo>
                  <a:lnTo>
                    <a:pt x="3246" y="871"/>
                  </a:lnTo>
                  <a:lnTo>
                    <a:pt x="3262" y="853"/>
                  </a:lnTo>
                  <a:lnTo>
                    <a:pt x="3278" y="835"/>
                  </a:lnTo>
                  <a:lnTo>
                    <a:pt x="3295" y="817"/>
                  </a:lnTo>
                  <a:lnTo>
                    <a:pt x="3314" y="801"/>
                  </a:lnTo>
                  <a:lnTo>
                    <a:pt x="3332" y="784"/>
                  </a:lnTo>
                  <a:lnTo>
                    <a:pt x="3351" y="769"/>
                  </a:lnTo>
                  <a:lnTo>
                    <a:pt x="3371" y="754"/>
                  </a:lnTo>
                  <a:lnTo>
                    <a:pt x="3391" y="740"/>
                  </a:lnTo>
                  <a:lnTo>
                    <a:pt x="3413" y="726"/>
                  </a:lnTo>
                  <a:lnTo>
                    <a:pt x="3435" y="714"/>
                  </a:lnTo>
                  <a:lnTo>
                    <a:pt x="3457" y="701"/>
                  </a:lnTo>
                  <a:lnTo>
                    <a:pt x="3481" y="690"/>
                  </a:lnTo>
                  <a:lnTo>
                    <a:pt x="3504" y="680"/>
                  </a:lnTo>
                  <a:lnTo>
                    <a:pt x="3528" y="670"/>
                  </a:lnTo>
                  <a:lnTo>
                    <a:pt x="3552" y="661"/>
                  </a:lnTo>
                  <a:lnTo>
                    <a:pt x="3578" y="653"/>
                  </a:lnTo>
                  <a:lnTo>
                    <a:pt x="3603" y="646"/>
                  </a:lnTo>
                  <a:lnTo>
                    <a:pt x="3629" y="640"/>
                  </a:lnTo>
                  <a:lnTo>
                    <a:pt x="3655" y="634"/>
                  </a:lnTo>
                  <a:lnTo>
                    <a:pt x="3682" y="630"/>
                  </a:lnTo>
                  <a:lnTo>
                    <a:pt x="3709" y="627"/>
                  </a:lnTo>
                  <a:lnTo>
                    <a:pt x="3737" y="624"/>
                  </a:lnTo>
                  <a:lnTo>
                    <a:pt x="3764" y="622"/>
                  </a:lnTo>
                  <a:lnTo>
                    <a:pt x="3792" y="621"/>
                  </a:lnTo>
                  <a:close/>
                  <a:moveTo>
                    <a:pt x="3792" y="898"/>
                  </a:moveTo>
                  <a:lnTo>
                    <a:pt x="3810" y="899"/>
                  </a:lnTo>
                  <a:lnTo>
                    <a:pt x="3827" y="900"/>
                  </a:lnTo>
                  <a:lnTo>
                    <a:pt x="3846" y="902"/>
                  </a:lnTo>
                  <a:lnTo>
                    <a:pt x="3863" y="906"/>
                  </a:lnTo>
                  <a:lnTo>
                    <a:pt x="3880" y="910"/>
                  </a:lnTo>
                  <a:lnTo>
                    <a:pt x="3897" y="915"/>
                  </a:lnTo>
                  <a:lnTo>
                    <a:pt x="3914" y="921"/>
                  </a:lnTo>
                  <a:lnTo>
                    <a:pt x="3930" y="927"/>
                  </a:lnTo>
                  <a:lnTo>
                    <a:pt x="3945" y="935"/>
                  </a:lnTo>
                  <a:lnTo>
                    <a:pt x="3960" y="943"/>
                  </a:lnTo>
                  <a:lnTo>
                    <a:pt x="3975" y="952"/>
                  </a:lnTo>
                  <a:lnTo>
                    <a:pt x="3989" y="962"/>
                  </a:lnTo>
                  <a:lnTo>
                    <a:pt x="4003" y="972"/>
                  </a:lnTo>
                  <a:lnTo>
                    <a:pt x="4017" y="984"/>
                  </a:lnTo>
                  <a:lnTo>
                    <a:pt x="4030" y="995"/>
                  </a:lnTo>
                  <a:lnTo>
                    <a:pt x="4042" y="1008"/>
                  </a:lnTo>
                  <a:lnTo>
                    <a:pt x="4054" y="1021"/>
                  </a:lnTo>
                  <a:lnTo>
                    <a:pt x="4065" y="1035"/>
                  </a:lnTo>
                  <a:lnTo>
                    <a:pt x="4076" y="1049"/>
                  </a:lnTo>
                  <a:lnTo>
                    <a:pt x="4085" y="1063"/>
                  </a:lnTo>
                  <a:lnTo>
                    <a:pt x="4095" y="1078"/>
                  </a:lnTo>
                  <a:lnTo>
                    <a:pt x="4104" y="1094"/>
                  </a:lnTo>
                  <a:lnTo>
                    <a:pt x="4111" y="1110"/>
                  </a:lnTo>
                  <a:lnTo>
                    <a:pt x="4119" y="1126"/>
                  </a:lnTo>
                  <a:lnTo>
                    <a:pt x="4124" y="1144"/>
                  </a:lnTo>
                  <a:lnTo>
                    <a:pt x="4131" y="1161"/>
                  </a:lnTo>
                  <a:lnTo>
                    <a:pt x="4135" y="1178"/>
                  </a:lnTo>
                  <a:lnTo>
                    <a:pt x="4139" y="1196"/>
                  </a:lnTo>
                  <a:lnTo>
                    <a:pt x="4143" y="1215"/>
                  </a:lnTo>
                  <a:lnTo>
                    <a:pt x="4145" y="1233"/>
                  </a:lnTo>
                  <a:lnTo>
                    <a:pt x="4146" y="1252"/>
                  </a:lnTo>
                  <a:lnTo>
                    <a:pt x="4147" y="1272"/>
                  </a:lnTo>
                  <a:lnTo>
                    <a:pt x="4147" y="1471"/>
                  </a:lnTo>
                  <a:lnTo>
                    <a:pt x="4146" y="1489"/>
                  </a:lnTo>
                  <a:lnTo>
                    <a:pt x="4145" y="1509"/>
                  </a:lnTo>
                  <a:lnTo>
                    <a:pt x="4143" y="1527"/>
                  </a:lnTo>
                  <a:lnTo>
                    <a:pt x="4139" y="1545"/>
                  </a:lnTo>
                  <a:lnTo>
                    <a:pt x="4135" y="1564"/>
                  </a:lnTo>
                  <a:lnTo>
                    <a:pt x="4131" y="1582"/>
                  </a:lnTo>
                  <a:lnTo>
                    <a:pt x="4124" y="1599"/>
                  </a:lnTo>
                  <a:lnTo>
                    <a:pt x="4119" y="1615"/>
                  </a:lnTo>
                  <a:lnTo>
                    <a:pt x="4111" y="1633"/>
                  </a:lnTo>
                  <a:lnTo>
                    <a:pt x="4104" y="1649"/>
                  </a:lnTo>
                  <a:lnTo>
                    <a:pt x="4095" y="1664"/>
                  </a:lnTo>
                  <a:lnTo>
                    <a:pt x="4085" y="1679"/>
                  </a:lnTo>
                  <a:lnTo>
                    <a:pt x="4076" y="1694"/>
                  </a:lnTo>
                  <a:lnTo>
                    <a:pt x="4065" y="1708"/>
                  </a:lnTo>
                  <a:lnTo>
                    <a:pt x="4054" y="1722"/>
                  </a:lnTo>
                  <a:lnTo>
                    <a:pt x="4042" y="1735"/>
                  </a:lnTo>
                  <a:lnTo>
                    <a:pt x="4030" y="1747"/>
                  </a:lnTo>
                  <a:lnTo>
                    <a:pt x="4017" y="1759"/>
                  </a:lnTo>
                  <a:lnTo>
                    <a:pt x="4003" y="1769"/>
                  </a:lnTo>
                  <a:lnTo>
                    <a:pt x="3989" y="1780"/>
                  </a:lnTo>
                  <a:lnTo>
                    <a:pt x="3975" y="1790"/>
                  </a:lnTo>
                  <a:lnTo>
                    <a:pt x="3960" y="1798"/>
                  </a:lnTo>
                  <a:lnTo>
                    <a:pt x="3945" y="1807"/>
                  </a:lnTo>
                  <a:lnTo>
                    <a:pt x="3930" y="1815"/>
                  </a:lnTo>
                  <a:lnTo>
                    <a:pt x="3914" y="1821"/>
                  </a:lnTo>
                  <a:lnTo>
                    <a:pt x="3897" y="1828"/>
                  </a:lnTo>
                  <a:lnTo>
                    <a:pt x="3880" y="1832"/>
                  </a:lnTo>
                  <a:lnTo>
                    <a:pt x="3863" y="1836"/>
                  </a:lnTo>
                  <a:lnTo>
                    <a:pt x="3846" y="1839"/>
                  </a:lnTo>
                  <a:lnTo>
                    <a:pt x="3827" y="1843"/>
                  </a:lnTo>
                  <a:lnTo>
                    <a:pt x="3810" y="1844"/>
                  </a:lnTo>
                  <a:lnTo>
                    <a:pt x="3792" y="1844"/>
                  </a:lnTo>
                  <a:lnTo>
                    <a:pt x="3773" y="1844"/>
                  </a:lnTo>
                  <a:lnTo>
                    <a:pt x="3756" y="1843"/>
                  </a:lnTo>
                  <a:lnTo>
                    <a:pt x="3738" y="1839"/>
                  </a:lnTo>
                  <a:lnTo>
                    <a:pt x="3721" y="1836"/>
                  </a:lnTo>
                  <a:lnTo>
                    <a:pt x="3703" y="1832"/>
                  </a:lnTo>
                  <a:lnTo>
                    <a:pt x="3687" y="1828"/>
                  </a:lnTo>
                  <a:lnTo>
                    <a:pt x="3670" y="1821"/>
                  </a:lnTo>
                  <a:lnTo>
                    <a:pt x="3654" y="1815"/>
                  </a:lnTo>
                  <a:lnTo>
                    <a:pt x="3639" y="1807"/>
                  </a:lnTo>
                  <a:lnTo>
                    <a:pt x="3623" y="1798"/>
                  </a:lnTo>
                  <a:lnTo>
                    <a:pt x="3608" y="1790"/>
                  </a:lnTo>
                  <a:lnTo>
                    <a:pt x="3594" y="1780"/>
                  </a:lnTo>
                  <a:lnTo>
                    <a:pt x="3580" y="1769"/>
                  </a:lnTo>
                  <a:lnTo>
                    <a:pt x="3566" y="1759"/>
                  </a:lnTo>
                  <a:lnTo>
                    <a:pt x="3553" y="1747"/>
                  </a:lnTo>
                  <a:lnTo>
                    <a:pt x="3541" y="1735"/>
                  </a:lnTo>
                  <a:lnTo>
                    <a:pt x="3530" y="1722"/>
                  </a:lnTo>
                  <a:lnTo>
                    <a:pt x="3519" y="1708"/>
                  </a:lnTo>
                  <a:lnTo>
                    <a:pt x="3508" y="1694"/>
                  </a:lnTo>
                  <a:lnTo>
                    <a:pt x="3498" y="1679"/>
                  </a:lnTo>
                  <a:lnTo>
                    <a:pt x="3489" y="1664"/>
                  </a:lnTo>
                  <a:lnTo>
                    <a:pt x="3480" y="1649"/>
                  </a:lnTo>
                  <a:lnTo>
                    <a:pt x="3472" y="1633"/>
                  </a:lnTo>
                  <a:lnTo>
                    <a:pt x="3465" y="1615"/>
                  </a:lnTo>
                  <a:lnTo>
                    <a:pt x="3458" y="1599"/>
                  </a:lnTo>
                  <a:lnTo>
                    <a:pt x="3453" y="1582"/>
                  </a:lnTo>
                  <a:lnTo>
                    <a:pt x="3449" y="1564"/>
                  </a:lnTo>
                  <a:lnTo>
                    <a:pt x="3444" y="1545"/>
                  </a:lnTo>
                  <a:lnTo>
                    <a:pt x="3441" y="1527"/>
                  </a:lnTo>
                  <a:lnTo>
                    <a:pt x="3439" y="1509"/>
                  </a:lnTo>
                  <a:lnTo>
                    <a:pt x="3438" y="1489"/>
                  </a:lnTo>
                  <a:lnTo>
                    <a:pt x="3438" y="1471"/>
                  </a:lnTo>
                  <a:lnTo>
                    <a:pt x="3438" y="1272"/>
                  </a:lnTo>
                  <a:lnTo>
                    <a:pt x="3438" y="1252"/>
                  </a:lnTo>
                  <a:lnTo>
                    <a:pt x="3439" y="1233"/>
                  </a:lnTo>
                  <a:lnTo>
                    <a:pt x="3441" y="1215"/>
                  </a:lnTo>
                  <a:lnTo>
                    <a:pt x="3444" y="1196"/>
                  </a:lnTo>
                  <a:lnTo>
                    <a:pt x="3449" y="1178"/>
                  </a:lnTo>
                  <a:lnTo>
                    <a:pt x="3453" y="1161"/>
                  </a:lnTo>
                  <a:lnTo>
                    <a:pt x="3458" y="1144"/>
                  </a:lnTo>
                  <a:lnTo>
                    <a:pt x="3465" y="1126"/>
                  </a:lnTo>
                  <a:lnTo>
                    <a:pt x="3472" y="1110"/>
                  </a:lnTo>
                  <a:lnTo>
                    <a:pt x="3480" y="1094"/>
                  </a:lnTo>
                  <a:lnTo>
                    <a:pt x="3489" y="1078"/>
                  </a:lnTo>
                  <a:lnTo>
                    <a:pt x="3498" y="1063"/>
                  </a:lnTo>
                  <a:lnTo>
                    <a:pt x="3508" y="1049"/>
                  </a:lnTo>
                  <a:lnTo>
                    <a:pt x="3519" y="1035"/>
                  </a:lnTo>
                  <a:lnTo>
                    <a:pt x="3530" y="1021"/>
                  </a:lnTo>
                  <a:lnTo>
                    <a:pt x="3541" y="1008"/>
                  </a:lnTo>
                  <a:lnTo>
                    <a:pt x="3553" y="995"/>
                  </a:lnTo>
                  <a:lnTo>
                    <a:pt x="3566" y="984"/>
                  </a:lnTo>
                  <a:lnTo>
                    <a:pt x="3580" y="972"/>
                  </a:lnTo>
                  <a:lnTo>
                    <a:pt x="3594" y="962"/>
                  </a:lnTo>
                  <a:lnTo>
                    <a:pt x="3608" y="952"/>
                  </a:lnTo>
                  <a:lnTo>
                    <a:pt x="3623" y="943"/>
                  </a:lnTo>
                  <a:lnTo>
                    <a:pt x="3639" y="935"/>
                  </a:lnTo>
                  <a:lnTo>
                    <a:pt x="3654" y="927"/>
                  </a:lnTo>
                  <a:lnTo>
                    <a:pt x="3670" y="921"/>
                  </a:lnTo>
                  <a:lnTo>
                    <a:pt x="3687" y="915"/>
                  </a:lnTo>
                  <a:lnTo>
                    <a:pt x="3703" y="910"/>
                  </a:lnTo>
                  <a:lnTo>
                    <a:pt x="3721" y="906"/>
                  </a:lnTo>
                  <a:lnTo>
                    <a:pt x="3738" y="902"/>
                  </a:lnTo>
                  <a:lnTo>
                    <a:pt x="3756" y="900"/>
                  </a:lnTo>
                  <a:lnTo>
                    <a:pt x="3773" y="899"/>
                  </a:lnTo>
                  <a:lnTo>
                    <a:pt x="3792" y="898"/>
                  </a:lnTo>
                  <a:close/>
                  <a:moveTo>
                    <a:pt x="5009" y="169"/>
                  </a:moveTo>
                  <a:lnTo>
                    <a:pt x="5009" y="490"/>
                  </a:lnTo>
                  <a:lnTo>
                    <a:pt x="4965" y="510"/>
                  </a:lnTo>
                  <a:lnTo>
                    <a:pt x="4922" y="531"/>
                  </a:lnTo>
                  <a:lnTo>
                    <a:pt x="4878" y="552"/>
                  </a:lnTo>
                  <a:lnTo>
                    <a:pt x="4834" y="574"/>
                  </a:lnTo>
                  <a:lnTo>
                    <a:pt x="4790" y="596"/>
                  </a:lnTo>
                  <a:lnTo>
                    <a:pt x="4746" y="617"/>
                  </a:lnTo>
                  <a:lnTo>
                    <a:pt x="4703" y="638"/>
                  </a:lnTo>
                  <a:lnTo>
                    <a:pt x="4659" y="658"/>
                  </a:lnTo>
                  <a:lnTo>
                    <a:pt x="4659" y="323"/>
                  </a:lnTo>
                  <a:lnTo>
                    <a:pt x="4703" y="305"/>
                  </a:lnTo>
                  <a:lnTo>
                    <a:pt x="4747" y="285"/>
                  </a:lnTo>
                  <a:lnTo>
                    <a:pt x="4790" y="266"/>
                  </a:lnTo>
                  <a:lnTo>
                    <a:pt x="4834" y="247"/>
                  </a:lnTo>
                  <a:lnTo>
                    <a:pt x="4878" y="226"/>
                  </a:lnTo>
                  <a:lnTo>
                    <a:pt x="4922" y="207"/>
                  </a:lnTo>
                  <a:lnTo>
                    <a:pt x="4965" y="187"/>
                  </a:lnTo>
                  <a:lnTo>
                    <a:pt x="5009" y="169"/>
                  </a:lnTo>
                  <a:close/>
                  <a:moveTo>
                    <a:pt x="5009" y="690"/>
                  </a:moveTo>
                  <a:lnTo>
                    <a:pt x="5009" y="2132"/>
                  </a:lnTo>
                  <a:lnTo>
                    <a:pt x="4659" y="2132"/>
                  </a:lnTo>
                  <a:lnTo>
                    <a:pt x="4659" y="845"/>
                  </a:lnTo>
                  <a:lnTo>
                    <a:pt x="4704" y="826"/>
                  </a:lnTo>
                  <a:lnTo>
                    <a:pt x="4750" y="806"/>
                  </a:lnTo>
                  <a:lnTo>
                    <a:pt x="4797" y="785"/>
                  </a:lnTo>
                  <a:lnTo>
                    <a:pt x="4843" y="765"/>
                  </a:lnTo>
                  <a:lnTo>
                    <a:pt x="4888" y="744"/>
                  </a:lnTo>
                  <a:lnTo>
                    <a:pt x="4933" y="725"/>
                  </a:lnTo>
                  <a:lnTo>
                    <a:pt x="4973" y="706"/>
                  </a:lnTo>
                  <a:lnTo>
                    <a:pt x="5009" y="690"/>
                  </a:lnTo>
                  <a:close/>
                </a:path>
              </a:pathLst>
            </a:custGeom>
            <a:solidFill>
              <a:srgbClr val="C42D19"/>
            </a:solidFill>
            <a:ln w="9525">
              <a:noFill/>
              <a:round/>
              <a:headEnd/>
              <a:tailEnd/>
            </a:ln>
          </p:spPr>
          <p:txBody>
            <a:bodyPr/>
            <a:lstStyle/>
            <a:p>
              <a:pPr>
                <a:defRPr/>
              </a:pPr>
              <a:endParaRPr lang="el-GR" dirty="0"/>
            </a:p>
          </p:txBody>
        </p:sp>
      </p:grpSp>
      <p:sp>
        <p:nvSpPr>
          <p:cNvPr id="22" name="Rounded Rectangle 21"/>
          <p:cNvSpPr/>
          <p:nvPr userDrawn="1"/>
        </p:nvSpPr>
        <p:spPr bwMode="auto">
          <a:xfrm rot="168382">
            <a:off x="-352425" y="6551613"/>
            <a:ext cx="9928225" cy="1189037"/>
          </a:xfrm>
          <a:prstGeom prst="roundRect">
            <a:avLst/>
          </a:prstGeom>
          <a:gradFill flip="none" rotWithShape="1">
            <a:gsLst>
              <a:gs pos="82000">
                <a:srgbClr val="05234B"/>
              </a:gs>
              <a:gs pos="0">
                <a:srgbClr val="3366FF"/>
              </a:gs>
            </a:gsLst>
            <a:lin ang="0" scaled="1"/>
            <a:tileRect/>
          </a:gradFill>
          <a:ln w="12700" cap="flat" cmpd="sng" algn="ctr">
            <a:noFill/>
            <a:prstDash val="solid"/>
            <a:round/>
            <a:headEnd type="none" w="med" len="med"/>
            <a:tailEnd type="none" w="med" len="med"/>
          </a:ln>
          <a:effectLst>
            <a:outerShdw blurRad="123825" dist="38100" dir="18900000" algn="l" rotWithShape="0">
              <a:prstClr val="black">
                <a:alpha val="40000"/>
              </a:prstClr>
            </a:outerShdw>
          </a:effectLst>
        </p:spPr>
        <p:txBody>
          <a:bodyPr>
            <a:spAutoFit/>
          </a:bodyPr>
          <a:lstStyle/>
          <a:p>
            <a:pPr eaLnBrk="0" hangingPunct="0">
              <a:spcBef>
                <a:spcPct val="50000"/>
              </a:spcBef>
              <a:defRPr/>
            </a:pPr>
            <a:endParaRPr lang="en-US" dirty="0">
              <a:ea typeface="+mn-ea"/>
            </a:endParaRPr>
          </a:p>
        </p:txBody>
      </p:sp>
      <p:sp>
        <p:nvSpPr>
          <p:cNvPr id="6151" name="Rectangle 246"/>
          <p:cNvSpPr>
            <a:spLocks noGrp="1" noChangeArrowheads="1"/>
          </p:cNvSpPr>
          <p:nvPr>
            <p:ph type="title"/>
          </p:nvPr>
        </p:nvSpPr>
        <p:spPr bwMode="auto">
          <a:xfrm>
            <a:off x="415925" y="476250"/>
            <a:ext cx="8929688"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152" tIns="49576" rIns="99152" bIns="49576" numCol="1" anchor="t" anchorCtr="0" compatLnSpc="1">
            <a:prstTxWarp prst="textNoShape">
              <a:avLst/>
            </a:prstTxWarp>
          </a:bodyPr>
          <a:lstStyle/>
          <a:p>
            <a:pPr lvl="0"/>
            <a:r>
              <a:rPr lang="en-GB" smtClean="0"/>
              <a:t>Click to edit Master title style</a:t>
            </a:r>
          </a:p>
        </p:txBody>
      </p:sp>
    </p:spTree>
  </p:cSld>
  <p:clrMap bg1="lt1" tx1="dk1" bg2="lt2" tx2="dk2" accent1="accent1" accent2="accent2" accent3="accent3" accent4="accent4" accent5="accent5" accent6="accent6" hlink="hlink" folHlink="folHlink"/>
  <p:sldLayoutIdLst>
    <p:sldLayoutId id="2147483881" r:id="rId1"/>
    <p:sldLayoutId id="2147483884" r:id="rId2"/>
    <p:sldLayoutId id="2147483882" r:id="rId3"/>
    <p:sldLayoutId id="2147483885" r:id="rId4"/>
    <p:sldLayoutId id="2147483886" r:id="rId5"/>
    <p:sldLayoutId id="2147483887" r:id="rId6"/>
    <p:sldLayoutId id="2147483883" r:id="rId7"/>
    <p:sldLayoutId id="2147483888" r:id="rId8"/>
    <p:sldLayoutId id="2147483889" r:id="rId9"/>
  </p:sldLayoutIdLst>
  <p:transition/>
  <p:timing>
    <p:tnLst>
      <p:par>
        <p:cTn id="1" dur="indefinite" restart="never" nodeType="tmRoot"/>
      </p:par>
    </p:tnLst>
  </p:timing>
  <p:hf hdr="0" ftr="0" dt="0"/>
  <p:txStyles>
    <p:titleStyle>
      <a:lvl1pPr algn="l" defTabSz="1073150" rtl="0" eaLnBrk="0" fontAlgn="base" hangingPunct="0">
        <a:lnSpc>
          <a:spcPct val="98000"/>
        </a:lnSpc>
        <a:spcBef>
          <a:spcPct val="0"/>
        </a:spcBef>
        <a:spcAft>
          <a:spcPct val="0"/>
        </a:spcAft>
        <a:defRPr sz="3600">
          <a:solidFill>
            <a:srgbClr val="454545"/>
          </a:solidFill>
          <a:latin typeface="Calibri"/>
          <a:ea typeface="ＭＳ Ｐゴシック" charset="0"/>
          <a:cs typeface="Calibri"/>
        </a:defRPr>
      </a:lvl1pPr>
      <a:lvl2pPr algn="l" defTabSz="1073150" rtl="0" eaLnBrk="0" fontAlgn="base" hangingPunct="0">
        <a:lnSpc>
          <a:spcPct val="98000"/>
        </a:lnSpc>
        <a:spcBef>
          <a:spcPct val="0"/>
        </a:spcBef>
        <a:spcAft>
          <a:spcPct val="0"/>
        </a:spcAft>
        <a:defRPr sz="3600">
          <a:solidFill>
            <a:srgbClr val="454545"/>
          </a:solidFill>
          <a:latin typeface="Calibri" charset="0"/>
          <a:ea typeface="ＭＳ Ｐゴシック" charset="0"/>
          <a:cs typeface="Calibri" pitchFamily="34" charset="0"/>
        </a:defRPr>
      </a:lvl2pPr>
      <a:lvl3pPr algn="l" defTabSz="1073150" rtl="0" eaLnBrk="0" fontAlgn="base" hangingPunct="0">
        <a:lnSpc>
          <a:spcPct val="98000"/>
        </a:lnSpc>
        <a:spcBef>
          <a:spcPct val="0"/>
        </a:spcBef>
        <a:spcAft>
          <a:spcPct val="0"/>
        </a:spcAft>
        <a:defRPr sz="3600">
          <a:solidFill>
            <a:srgbClr val="454545"/>
          </a:solidFill>
          <a:latin typeface="Calibri" charset="0"/>
          <a:ea typeface="ＭＳ Ｐゴシック" charset="0"/>
          <a:cs typeface="Calibri" pitchFamily="34" charset="0"/>
        </a:defRPr>
      </a:lvl3pPr>
      <a:lvl4pPr algn="l" defTabSz="1073150" rtl="0" eaLnBrk="0" fontAlgn="base" hangingPunct="0">
        <a:lnSpc>
          <a:spcPct val="98000"/>
        </a:lnSpc>
        <a:spcBef>
          <a:spcPct val="0"/>
        </a:spcBef>
        <a:spcAft>
          <a:spcPct val="0"/>
        </a:spcAft>
        <a:defRPr sz="3600">
          <a:solidFill>
            <a:srgbClr val="454545"/>
          </a:solidFill>
          <a:latin typeface="Calibri" charset="0"/>
          <a:ea typeface="ＭＳ Ｐゴシック" charset="0"/>
          <a:cs typeface="Calibri" pitchFamily="34" charset="0"/>
        </a:defRPr>
      </a:lvl4pPr>
      <a:lvl5pPr algn="l" defTabSz="1073150" rtl="0" eaLnBrk="0" fontAlgn="base" hangingPunct="0">
        <a:lnSpc>
          <a:spcPct val="98000"/>
        </a:lnSpc>
        <a:spcBef>
          <a:spcPct val="0"/>
        </a:spcBef>
        <a:spcAft>
          <a:spcPct val="0"/>
        </a:spcAft>
        <a:defRPr sz="3600">
          <a:solidFill>
            <a:srgbClr val="454545"/>
          </a:solidFill>
          <a:latin typeface="Calibri" charset="0"/>
          <a:ea typeface="ＭＳ Ｐゴシック" charset="0"/>
          <a:cs typeface="Calibri" pitchFamily="34" charset="0"/>
        </a:defRPr>
      </a:lvl5pPr>
      <a:lvl6pPr marL="457200" algn="l" defTabSz="1073150" rtl="0" eaLnBrk="0" fontAlgn="base" hangingPunct="0">
        <a:lnSpc>
          <a:spcPct val="98000"/>
        </a:lnSpc>
        <a:spcBef>
          <a:spcPct val="0"/>
        </a:spcBef>
        <a:spcAft>
          <a:spcPct val="0"/>
        </a:spcAft>
        <a:defRPr sz="2200">
          <a:solidFill>
            <a:srgbClr val="003399"/>
          </a:solidFill>
          <a:latin typeface="Arial" charset="0"/>
        </a:defRPr>
      </a:lvl6pPr>
      <a:lvl7pPr marL="914400" algn="l" defTabSz="1073150" rtl="0" eaLnBrk="0" fontAlgn="base" hangingPunct="0">
        <a:lnSpc>
          <a:spcPct val="98000"/>
        </a:lnSpc>
        <a:spcBef>
          <a:spcPct val="0"/>
        </a:spcBef>
        <a:spcAft>
          <a:spcPct val="0"/>
        </a:spcAft>
        <a:defRPr sz="2200">
          <a:solidFill>
            <a:srgbClr val="003399"/>
          </a:solidFill>
          <a:latin typeface="Arial" charset="0"/>
        </a:defRPr>
      </a:lvl7pPr>
      <a:lvl8pPr marL="1371600" algn="l" defTabSz="1073150" rtl="0" eaLnBrk="0" fontAlgn="base" hangingPunct="0">
        <a:lnSpc>
          <a:spcPct val="98000"/>
        </a:lnSpc>
        <a:spcBef>
          <a:spcPct val="0"/>
        </a:spcBef>
        <a:spcAft>
          <a:spcPct val="0"/>
        </a:spcAft>
        <a:defRPr sz="2200">
          <a:solidFill>
            <a:srgbClr val="003399"/>
          </a:solidFill>
          <a:latin typeface="Arial" charset="0"/>
        </a:defRPr>
      </a:lvl8pPr>
      <a:lvl9pPr marL="1828800" algn="l" defTabSz="1073150" rtl="0" eaLnBrk="0" fontAlgn="base" hangingPunct="0">
        <a:lnSpc>
          <a:spcPct val="98000"/>
        </a:lnSpc>
        <a:spcBef>
          <a:spcPct val="0"/>
        </a:spcBef>
        <a:spcAft>
          <a:spcPct val="0"/>
        </a:spcAft>
        <a:defRPr sz="2200">
          <a:solidFill>
            <a:srgbClr val="003399"/>
          </a:solidFill>
          <a:latin typeface="Arial" charset="0"/>
        </a:defRPr>
      </a:lvl9pPr>
    </p:titleStyle>
    <p:bodyStyle>
      <a:lvl1pPr marL="0" indent="0" algn="l" defTabSz="1073150" rtl="0" eaLnBrk="0" fontAlgn="base" hangingPunct="0">
        <a:lnSpc>
          <a:spcPct val="120000"/>
        </a:lnSpc>
        <a:spcBef>
          <a:spcPts val="600"/>
        </a:spcBef>
        <a:spcAft>
          <a:spcPct val="0"/>
        </a:spcAft>
        <a:buClr>
          <a:schemeClr val="accent1"/>
        </a:buClr>
        <a:buFont typeface="Symbol" pitchFamily="18" charset="2"/>
        <a:buNone/>
        <a:defRPr sz="1500">
          <a:solidFill>
            <a:srgbClr val="686868"/>
          </a:solidFill>
          <a:latin typeface="Calibri"/>
          <a:ea typeface="ＭＳ Ｐゴシック" charset="0"/>
          <a:cs typeface="Calibri"/>
        </a:defRPr>
      </a:lvl1pPr>
      <a:lvl2pPr marL="357188" indent="-176213" algn="l" defTabSz="1073150" rtl="0" eaLnBrk="0" fontAlgn="base" hangingPunct="0">
        <a:lnSpc>
          <a:spcPct val="120000"/>
        </a:lnSpc>
        <a:spcBef>
          <a:spcPts val="600"/>
        </a:spcBef>
        <a:spcAft>
          <a:spcPct val="0"/>
        </a:spcAft>
        <a:buClr>
          <a:schemeClr val="accent1"/>
        </a:buClr>
        <a:buSzPct val="100000"/>
        <a:buBlip>
          <a:blip r:embed="rId11"/>
        </a:buBlip>
        <a:defRPr sz="1500">
          <a:solidFill>
            <a:srgbClr val="686868"/>
          </a:solidFill>
          <a:latin typeface="Calibri"/>
          <a:ea typeface="ＭＳ Ｐゴシック" charset="0"/>
          <a:cs typeface="Calibri"/>
        </a:defRPr>
      </a:lvl2pPr>
      <a:lvl3pPr marL="534988" indent="-176213" algn="l" defTabSz="1073150" rtl="0" eaLnBrk="0" fontAlgn="base" hangingPunct="0">
        <a:lnSpc>
          <a:spcPct val="120000"/>
        </a:lnSpc>
        <a:spcBef>
          <a:spcPts val="600"/>
        </a:spcBef>
        <a:spcAft>
          <a:spcPct val="0"/>
        </a:spcAft>
        <a:buClr>
          <a:srgbClr val="FF0000"/>
        </a:buClr>
        <a:buSzPct val="100000"/>
        <a:buBlip>
          <a:blip r:embed="rId12"/>
        </a:buBlip>
        <a:tabLst>
          <a:tab pos="714375" algn="l"/>
        </a:tabLst>
        <a:defRPr sz="1500">
          <a:solidFill>
            <a:srgbClr val="686868"/>
          </a:solidFill>
          <a:latin typeface="Calibri"/>
          <a:ea typeface="ＭＳ Ｐゴシック" charset="0"/>
          <a:cs typeface="Calibri"/>
        </a:defRPr>
      </a:lvl3pPr>
      <a:lvl4pPr marL="533400" indent="838200" algn="l" defTabSz="1073150" rtl="0" eaLnBrk="0" fontAlgn="base" hangingPunct="0">
        <a:lnSpc>
          <a:spcPct val="120000"/>
        </a:lnSpc>
        <a:spcBef>
          <a:spcPts val="600"/>
        </a:spcBef>
        <a:spcAft>
          <a:spcPct val="0"/>
        </a:spcAft>
        <a:buChar char="–"/>
        <a:defRPr sz="1500">
          <a:solidFill>
            <a:srgbClr val="686868"/>
          </a:solidFill>
          <a:latin typeface="+mn-lt"/>
          <a:ea typeface="ＭＳ Ｐゴシック" charset="0"/>
        </a:defRPr>
      </a:lvl4pPr>
      <a:lvl5pPr marL="971550" indent="-120650" algn="l" defTabSz="1073150" rtl="0" eaLnBrk="0" fontAlgn="base" hangingPunct="0">
        <a:lnSpc>
          <a:spcPts val="1600"/>
        </a:lnSpc>
        <a:spcBef>
          <a:spcPct val="20000"/>
        </a:spcBef>
        <a:spcAft>
          <a:spcPct val="0"/>
        </a:spcAft>
        <a:buChar char="•"/>
        <a:defRPr sz="1200">
          <a:solidFill>
            <a:schemeClr val="tx1"/>
          </a:solidFill>
          <a:latin typeface="+mn-lt"/>
          <a:ea typeface="ＭＳ Ｐゴシック" charset="0"/>
        </a:defRPr>
      </a:lvl5pPr>
      <a:lvl6pPr marL="3228975" indent="-238125" algn="l" defTabSz="1073150" rtl="0" eaLnBrk="0" fontAlgn="base" hangingPunct="0">
        <a:lnSpc>
          <a:spcPts val="1600"/>
        </a:lnSpc>
        <a:spcBef>
          <a:spcPct val="20000"/>
        </a:spcBef>
        <a:spcAft>
          <a:spcPct val="0"/>
        </a:spcAft>
        <a:buChar char="•"/>
        <a:defRPr sz="1200">
          <a:solidFill>
            <a:schemeClr val="tx1"/>
          </a:solidFill>
          <a:latin typeface="+mn-lt"/>
        </a:defRPr>
      </a:lvl6pPr>
      <a:lvl7pPr marL="3686175" indent="-238125" algn="l" defTabSz="1073150" rtl="0" eaLnBrk="0" fontAlgn="base" hangingPunct="0">
        <a:lnSpc>
          <a:spcPts val="1600"/>
        </a:lnSpc>
        <a:spcBef>
          <a:spcPct val="20000"/>
        </a:spcBef>
        <a:spcAft>
          <a:spcPct val="0"/>
        </a:spcAft>
        <a:buChar char="•"/>
        <a:defRPr sz="1200">
          <a:solidFill>
            <a:schemeClr val="tx1"/>
          </a:solidFill>
          <a:latin typeface="+mn-lt"/>
        </a:defRPr>
      </a:lvl7pPr>
      <a:lvl8pPr marL="4143375" indent="-238125" algn="l" defTabSz="1073150" rtl="0" eaLnBrk="0" fontAlgn="base" hangingPunct="0">
        <a:lnSpc>
          <a:spcPts val="1600"/>
        </a:lnSpc>
        <a:spcBef>
          <a:spcPct val="20000"/>
        </a:spcBef>
        <a:spcAft>
          <a:spcPct val="0"/>
        </a:spcAft>
        <a:buChar char="•"/>
        <a:defRPr sz="1200">
          <a:solidFill>
            <a:schemeClr val="tx1"/>
          </a:solidFill>
          <a:latin typeface="+mn-lt"/>
        </a:defRPr>
      </a:lvl8pPr>
      <a:lvl9pPr marL="4600575" indent="-238125" algn="l" defTabSz="1073150" rtl="0" eaLnBrk="0" fontAlgn="base" hangingPunct="0">
        <a:lnSpc>
          <a:spcPts val="1600"/>
        </a:lnSpc>
        <a:spcBef>
          <a:spcPct val="20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ChangeArrowheads="1"/>
          </p:cNvSpPr>
          <p:nvPr/>
        </p:nvSpPr>
        <p:spPr bwMode="auto">
          <a:xfrm>
            <a:off x="3512840" y="1484784"/>
            <a:ext cx="5472608" cy="3539430"/>
          </a:xfrm>
          <a:prstGeom prst="rect">
            <a:avLst/>
          </a:pr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square">
            <a:spAutoFit/>
          </a:bodyPr>
          <a:lstStyle/>
          <a:p>
            <a:pPr eaLnBrk="0" hangingPunct="0">
              <a:spcBef>
                <a:spcPct val="50000"/>
              </a:spcBef>
            </a:pPr>
            <a:r>
              <a:rPr lang="el-GR" sz="3200" dirty="0" smtClean="0">
                <a:solidFill>
                  <a:srgbClr val="0000CC"/>
                </a:solidFill>
              </a:rPr>
              <a:t>Φορολογία Εισοδήματος</a:t>
            </a:r>
          </a:p>
          <a:p>
            <a:pPr eaLnBrk="0" hangingPunct="0">
              <a:spcBef>
                <a:spcPct val="50000"/>
              </a:spcBef>
            </a:pPr>
            <a:r>
              <a:rPr lang="el-GR" sz="3200" dirty="0" smtClean="0">
                <a:solidFill>
                  <a:srgbClr val="0000CC"/>
                </a:solidFill>
              </a:rPr>
              <a:t>Φυσικών Προσώπων</a:t>
            </a:r>
          </a:p>
          <a:p>
            <a:pPr eaLnBrk="0" hangingPunct="0">
              <a:spcBef>
                <a:spcPct val="50000"/>
              </a:spcBef>
            </a:pPr>
            <a:endParaRPr lang="el-GR" sz="4800" dirty="0" smtClean="0">
              <a:solidFill>
                <a:srgbClr val="0000CC"/>
              </a:solidFill>
            </a:endParaRPr>
          </a:p>
          <a:p>
            <a:pPr eaLnBrk="0" hangingPunct="0">
              <a:spcBef>
                <a:spcPct val="50000"/>
              </a:spcBef>
            </a:pPr>
            <a:endParaRPr lang="en-US" sz="4800" dirty="0">
              <a:solidFill>
                <a:srgbClr val="0000CC"/>
              </a:solidFill>
            </a:endParaRPr>
          </a:p>
        </p:txBody>
      </p:sp>
      <p:sp>
        <p:nvSpPr>
          <p:cNvPr id="12291" name="Rectangle 10"/>
          <p:cNvSpPr>
            <a:spLocks noChangeArrowheads="1"/>
          </p:cNvSpPr>
          <p:nvPr/>
        </p:nvSpPr>
        <p:spPr bwMode="auto">
          <a:xfrm>
            <a:off x="2933700" y="2205038"/>
            <a:ext cx="34163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725" tIns="42862" rIns="85725" bIns="42862"/>
          <a:lstStyle/>
          <a:p>
            <a:pPr defTabSz="782638" eaLnBrk="0" hangingPunct="0">
              <a:lnSpc>
                <a:spcPts val="2400"/>
              </a:lnSpc>
            </a:pPr>
            <a:endParaRPr lang="en-US" b="0" dirty="0"/>
          </a:p>
          <a:p>
            <a:pPr defTabSz="782638" eaLnBrk="0" hangingPunct="0">
              <a:lnSpc>
                <a:spcPts val="2400"/>
              </a:lnSpc>
            </a:pPr>
            <a:endParaRPr lang="en-GB" b="0" dirty="0"/>
          </a:p>
          <a:p>
            <a:pPr defTabSz="782638" eaLnBrk="0" hangingPunct="0"/>
            <a:endParaRPr lang="en-US" b="0" dirty="0"/>
          </a:p>
          <a:p>
            <a:pPr defTabSz="782638" eaLnBrk="0" hangingPunct="0"/>
            <a:endParaRPr lang="en-US" dirty="0"/>
          </a:p>
        </p:txBody>
      </p:sp>
      <p:cxnSp>
        <p:nvCxnSpPr>
          <p:cNvPr id="4" name="Straight Connector 3"/>
          <p:cNvCxnSpPr/>
          <p:nvPr/>
        </p:nvCxnSpPr>
        <p:spPr bwMode="auto">
          <a:xfrm>
            <a:off x="5745163" y="3141663"/>
            <a:ext cx="0" cy="1871662"/>
          </a:xfrm>
          <a:prstGeom prst="line">
            <a:avLst/>
          </a:prstGeom>
          <a:noFill/>
          <a:ln w="12700" cap="flat" cmpd="sng" algn="ctr">
            <a:solidFill>
              <a:schemeClr val="accent3">
                <a:lumMod val="65000"/>
              </a:schemeClr>
            </a:solidFill>
            <a:prstDash val="solid"/>
            <a:round/>
            <a:headEnd type="none" w="med" len="med"/>
            <a:tailEnd type="none" w="med" len="med"/>
          </a:ln>
          <a:effectLst/>
        </p:spPr>
      </p:cxnSp>
      <p:sp>
        <p:nvSpPr>
          <p:cNvPr id="12294" name="Rectangle 9"/>
          <p:cNvSpPr>
            <a:spLocks noChangeArrowheads="1"/>
          </p:cNvSpPr>
          <p:nvPr/>
        </p:nvSpPr>
        <p:spPr bwMode="auto">
          <a:xfrm>
            <a:off x="5240338" y="188913"/>
            <a:ext cx="4105275" cy="590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txBody>
          <a:bodyPr>
            <a:spAutoFit/>
          </a:bodyPr>
          <a:lstStyle/>
          <a:p>
            <a:pPr eaLnBrk="0" hangingPunct="0">
              <a:spcBef>
                <a:spcPct val="50000"/>
              </a:spcBef>
            </a:pPr>
            <a:endParaRPr lang="en-US" dirty="0"/>
          </a:p>
        </p:txBody>
      </p:sp>
      <p:grpSp>
        <p:nvGrpSpPr>
          <p:cNvPr id="12295" name="Group 30"/>
          <p:cNvGrpSpPr>
            <a:grpSpLocks noChangeAspect="1"/>
          </p:cNvGrpSpPr>
          <p:nvPr/>
        </p:nvGrpSpPr>
        <p:grpSpPr bwMode="auto">
          <a:xfrm>
            <a:off x="2792760" y="4149080"/>
            <a:ext cx="2738438" cy="431800"/>
            <a:chOff x="2016" y="2024"/>
            <a:chExt cx="1727" cy="273"/>
          </a:xfrm>
        </p:grpSpPr>
        <p:sp>
          <p:nvSpPr>
            <p:cNvPr id="2" name="AutoShape 31"/>
            <p:cNvSpPr>
              <a:spLocks noChangeAspect="1" noChangeArrowheads="1" noTextEdit="1"/>
            </p:cNvSpPr>
            <p:nvPr/>
          </p:nvSpPr>
          <p:spPr bwMode="auto">
            <a:xfrm>
              <a:off x="2016" y="2024"/>
              <a:ext cx="1727" cy="273"/>
            </a:xfrm>
            <a:prstGeom prst="rect">
              <a:avLst/>
            </a:prstGeom>
            <a:noFill/>
            <a:ln w="9525">
              <a:noFill/>
              <a:miter lim="800000"/>
              <a:headEnd/>
              <a:tailEnd/>
            </a:ln>
          </p:spPr>
          <p:txBody>
            <a:bodyPr/>
            <a:lstStyle/>
            <a:p>
              <a:pPr eaLnBrk="0" hangingPunct="0">
                <a:spcBef>
                  <a:spcPct val="50000"/>
                </a:spcBef>
                <a:defRPr/>
              </a:pPr>
              <a:endParaRPr lang="el-GR" dirty="0">
                <a:ea typeface="+mn-ea"/>
              </a:endParaRPr>
            </a:p>
          </p:txBody>
        </p:sp>
        <p:sp>
          <p:nvSpPr>
            <p:cNvPr id="3" name="Freeform 32"/>
            <p:cNvSpPr>
              <a:spLocks noEditPoints="1"/>
            </p:cNvSpPr>
            <p:nvPr/>
          </p:nvSpPr>
          <p:spPr bwMode="auto">
            <a:xfrm>
              <a:off x="2016" y="2024"/>
              <a:ext cx="975" cy="273"/>
            </a:xfrm>
            <a:custGeom>
              <a:avLst/>
              <a:gdLst>
                <a:gd name="T0" fmla="*/ 1 w 9748"/>
                <a:gd name="T1" fmla="*/ 0 h 2730"/>
                <a:gd name="T2" fmla="*/ 0 w 9748"/>
                <a:gd name="T3" fmla="*/ 1 h 2730"/>
                <a:gd name="T4" fmla="*/ 0 w 9748"/>
                <a:gd name="T5" fmla="*/ 1 h 2730"/>
                <a:gd name="T6" fmla="*/ 1 w 9748"/>
                <a:gd name="T7" fmla="*/ 1 h 2730"/>
                <a:gd name="T8" fmla="*/ 1 w 9748"/>
                <a:gd name="T9" fmla="*/ 2 h 2730"/>
                <a:gd name="T10" fmla="*/ 1 w 9748"/>
                <a:gd name="T11" fmla="*/ 2 h 2730"/>
                <a:gd name="T12" fmla="*/ 0 w 9748"/>
                <a:gd name="T13" fmla="*/ 2 h 2730"/>
                <a:gd name="T14" fmla="*/ 0 w 9748"/>
                <a:gd name="T15" fmla="*/ 2 h 2730"/>
                <a:gd name="T16" fmla="*/ 1 w 9748"/>
                <a:gd name="T17" fmla="*/ 2 h 2730"/>
                <a:gd name="T18" fmla="*/ 1 w 9748"/>
                <a:gd name="T19" fmla="*/ 1 h 2730"/>
                <a:gd name="T20" fmla="*/ 1 w 9748"/>
                <a:gd name="T21" fmla="*/ 1 h 2730"/>
                <a:gd name="T22" fmla="*/ 1 w 9748"/>
                <a:gd name="T23" fmla="*/ 1 h 2730"/>
                <a:gd name="T24" fmla="*/ 1 w 9748"/>
                <a:gd name="T25" fmla="*/ 0 h 2730"/>
                <a:gd name="T26" fmla="*/ 5 w 9748"/>
                <a:gd name="T27" fmla="*/ 1 h 2730"/>
                <a:gd name="T28" fmla="*/ 5 w 9748"/>
                <a:gd name="T29" fmla="*/ 2 h 2730"/>
                <a:gd name="T30" fmla="*/ 5 w 9748"/>
                <a:gd name="T31" fmla="*/ 2 h 2730"/>
                <a:gd name="T32" fmla="*/ 5 w 9748"/>
                <a:gd name="T33" fmla="*/ 3 h 2730"/>
                <a:gd name="T34" fmla="*/ 4 w 9748"/>
                <a:gd name="T35" fmla="*/ 3 h 2730"/>
                <a:gd name="T36" fmla="*/ 4 w 9748"/>
                <a:gd name="T37" fmla="*/ 2 h 2730"/>
                <a:gd name="T38" fmla="*/ 5 w 9748"/>
                <a:gd name="T39" fmla="*/ 2 h 2730"/>
                <a:gd name="T40" fmla="*/ 4 w 9748"/>
                <a:gd name="T41" fmla="*/ 2 h 2730"/>
                <a:gd name="T42" fmla="*/ 4 w 9748"/>
                <a:gd name="T43" fmla="*/ 2 h 2730"/>
                <a:gd name="T44" fmla="*/ 4 w 9748"/>
                <a:gd name="T45" fmla="*/ 1 h 2730"/>
                <a:gd name="T46" fmla="*/ 4 w 9748"/>
                <a:gd name="T47" fmla="*/ 1 h 2730"/>
                <a:gd name="T48" fmla="*/ 5 w 9748"/>
                <a:gd name="T49" fmla="*/ 1 h 2730"/>
                <a:gd name="T50" fmla="*/ 5 w 9748"/>
                <a:gd name="T51" fmla="*/ 1 h 2730"/>
                <a:gd name="T52" fmla="*/ 5 w 9748"/>
                <a:gd name="T53" fmla="*/ 2 h 2730"/>
                <a:gd name="T54" fmla="*/ 4 w 9748"/>
                <a:gd name="T55" fmla="*/ 2 h 2730"/>
                <a:gd name="T56" fmla="*/ 4 w 9748"/>
                <a:gd name="T57" fmla="*/ 2 h 2730"/>
                <a:gd name="T58" fmla="*/ 4 w 9748"/>
                <a:gd name="T59" fmla="*/ 1 h 2730"/>
                <a:gd name="T60" fmla="*/ 9 w 9748"/>
                <a:gd name="T61" fmla="*/ 1 h 2730"/>
                <a:gd name="T62" fmla="*/ 10 w 9748"/>
                <a:gd name="T63" fmla="*/ 1 h 2730"/>
                <a:gd name="T64" fmla="*/ 10 w 9748"/>
                <a:gd name="T65" fmla="*/ 1 h 2730"/>
                <a:gd name="T66" fmla="*/ 9 w 9748"/>
                <a:gd name="T67" fmla="*/ 1 h 2730"/>
                <a:gd name="T68" fmla="*/ 8 w 9748"/>
                <a:gd name="T69" fmla="*/ 1 h 2730"/>
                <a:gd name="T70" fmla="*/ 8 w 9748"/>
                <a:gd name="T71" fmla="*/ 1 h 2730"/>
                <a:gd name="T72" fmla="*/ 8 w 9748"/>
                <a:gd name="T73" fmla="*/ 1 h 2730"/>
                <a:gd name="T74" fmla="*/ 8 w 9748"/>
                <a:gd name="T75" fmla="*/ 2 h 2730"/>
                <a:gd name="T76" fmla="*/ 8 w 9748"/>
                <a:gd name="T77" fmla="*/ 2 h 2730"/>
                <a:gd name="T78" fmla="*/ 9 w 9748"/>
                <a:gd name="T79" fmla="*/ 2 h 2730"/>
                <a:gd name="T80" fmla="*/ 9 w 9748"/>
                <a:gd name="T81" fmla="*/ 1 h 2730"/>
                <a:gd name="T82" fmla="*/ 9 w 9748"/>
                <a:gd name="T83" fmla="*/ 1 h 2730"/>
                <a:gd name="T84" fmla="*/ 8 w 9748"/>
                <a:gd name="T85" fmla="*/ 1 h 2730"/>
                <a:gd name="T86" fmla="*/ 8 w 9748"/>
                <a:gd name="T87" fmla="*/ 1 h 2730"/>
                <a:gd name="T88" fmla="*/ 8 w 9748"/>
                <a:gd name="T89" fmla="*/ 2 h 2730"/>
                <a:gd name="T90" fmla="*/ 8 w 9748"/>
                <a:gd name="T91" fmla="*/ 2 h 2730"/>
                <a:gd name="T92" fmla="*/ 8 w 9748"/>
                <a:gd name="T93" fmla="*/ 2 h 2730"/>
                <a:gd name="T94" fmla="*/ 8 w 9748"/>
                <a:gd name="T95" fmla="*/ 1 h 2730"/>
                <a:gd name="T96" fmla="*/ 6 w 9748"/>
                <a:gd name="T97" fmla="*/ 2 h 2730"/>
                <a:gd name="T98" fmla="*/ 6 w 9748"/>
                <a:gd name="T99" fmla="*/ 2 h 2730"/>
                <a:gd name="T100" fmla="*/ 6 w 9748"/>
                <a:gd name="T101" fmla="*/ 2 h 2730"/>
                <a:gd name="T102" fmla="*/ 7 w 9748"/>
                <a:gd name="T103" fmla="*/ 2 h 2730"/>
                <a:gd name="T104" fmla="*/ 6 w 9748"/>
                <a:gd name="T105" fmla="*/ 2 h 2730"/>
                <a:gd name="T106" fmla="*/ 6 w 9748"/>
                <a:gd name="T107" fmla="*/ 2 h 2730"/>
                <a:gd name="T108" fmla="*/ 3 w 9748"/>
                <a:gd name="T109" fmla="*/ 1 h 2730"/>
                <a:gd name="T110" fmla="*/ 3 w 9748"/>
                <a:gd name="T111" fmla="*/ 1 h 2730"/>
                <a:gd name="T112" fmla="*/ 3 w 9748"/>
                <a:gd name="T113" fmla="*/ 1 h 2730"/>
                <a:gd name="T114" fmla="*/ 3 w 9748"/>
                <a:gd name="T115" fmla="*/ 1 h 2730"/>
                <a:gd name="T116" fmla="*/ 3 w 9748"/>
                <a:gd name="T117" fmla="*/ 1 h 2730"/>
                <a:gd name="T118" fmla="*/ 2 w 9748"/>
                <a:gd name="T119" fmla="*/ 1 h 2730"/>
                <a:gd name="T120" fmla="*/ 3 w 9748"/>
                <a:gd name="T121" fmla="*/ 1 h 2730"/>
                <a:gd name="T122" fmla="*/ 3 w 9748"/>
                <a:gd name="T123" fmla="*/ 1 h 2730"/>
                <a:gd name="T124" fmla="*/ 2 w 9748"/>
                <a:gd name="T125" fmla="*/ 0 h 273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748"/>
                <a:gd name="T190" fmla="*/ 0 h 2730"/>
                <a:gd name="T191" fmla="*/ 9748 w 9748"/>
                <a:gd name="T192" fmla="*/ 2730 h 273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748" h="2730">
                  <a:moveTo>
                    <a:pt x="1118" y="504"/>
                  </a:moveTo>
                  <a:lnTo>
                    <a:pt x="1130" y="464"/>
                  </a:lnTo>
                  <a:lnTo>
                    <a:pt x="1142" y="424"/>
                  </a:lnTo>
                  <a:lnTo>
                    <a:pt x="1154" y="384"/>
                  </a:lnTo>
                  <a:lnTo>
                    <a:pt x="1166" y="345"/>
                  </a:lnTo>
                  <a:lnTo>
                    <a:pt x="1178" y="305"/>
                  </a:lnTo>
                  <a:lnTo>
                    <a:pt x="1189" y="266"/>
                  </a:lnTo>
                  <a:lnTo>
                    <a:pt x="1201" y="226"/>
                  </a:lnTo>
                  <a:lnTo>
                    <a:pt x="1213" y="186"/>
                  </a:lnTo>
                  <a:lnTo>
                    <a:pt x="1170" y="170"/>
                  </a:lnTo>
                  <a:lnTo>
                    <a:pt x="1128" y="155"/>
                  </a:lnTo>
                  <a:lnTo>
                    <a:pt x="1085" y="142"/>
                  </a:lnTo>
                  <a:lnTo>
                    <a:pt x="1042" y="129"/>
                  </a:lnTo>
                  <a:lnTo>
                    <a:pt x="998" y="118"/>
                  </a:lnTo>
                  <a:lnTo>
                    <a:pt x="956" y="109"/>
                  </a:lnTo>
                  <a:lnTo>
                    <a:pt x="914" y="100"/>
                  </a:lnTo>
                  <a:lnTo>
                    <a:pt x="871" y="94"/>
                  </a:lnTo>
                  <a:lnTo>
                    <a:pt x="830" y="88"/>
                  </a:lnTo>
                  <a:lnTo>
                    <a:pt x="788" y="85"/>
                  </a:lnTo>
                  <a:lnTo>
                    <a:pt x="747" y="83"/>
                  </a:lnTo>
                  <a:lnTo>
                    <a:pt x="707" y="82"/>
                  </a:lnTo>
                  <a:lnTo>
                    <a:pt x="667" y="83"/>
                  </a:lnTo>
                  <a:lnTo>
                    <a:pt x="627" y="86"/>
                  </a:lnTo>
                  <a:lnTo>
                    <a:pt x="588" y="90"/>
                  </a:lnTo>
                  <a:lnTo>
                    <a:pt x="550" y="96"/>
                  </a:lnTo>
                  <a:lnTo>
                    <a:pt x="514" y="104"/>
                  </a:lnTo>
                  <a:lnTo>
                    <a:pt x="477" y="114"/>
                  </a:lnTo>
                  <a:lnTo>
                    <a:pt x="441" y="126"/>
                  </a:lnTo>
                  <a:lnTo>
                    <a:pt x="407" y="139"/>
                  </a:lnTo>
                  <a:lnTo>
                    <a:pt x="373" y="155"/>
                  </a:lnTo>
                  <a:lnTo>
                    <a:pt x="341" y="172"/>
                  </a:lnTo>
                  <a:lnTo>
                    <a:pt x="310" y="192"/>
                  </a:lnTo>
                  <a:lnTo>
                    <a:pt x="280" y="213"/>
                  </a:lnTo>
                  <a:lnTo>
                    <a:pt x="250" y="237"/>
                  </a:lnTo>
                  <a:lnTo>
                    <a:pt x="222" y="263"/>
                  </a:lnTo>
                  <a:lnTo>
                    <a:pt x="196" y="291"/>
                  </a:lnTo>
                  <a:lnTo>
                    <a:pt x="171" y="321"/>
                  </a:lnTo>
                  <a:lnTo>
                    <a:pt x="148" y="354"/>
                  </a:lnTo>
                  <a:lnTo>
                    <a:pt x="125" y="389"/>
                  </a:lnTo>
                  <a:lnTo>
                    <a:pt x="105" y="425"/>
                  </a:lnTo>
                  <a:lnTo>
                    <a:pt x="86" y="465"/>
                  </a:lnTo>
                  <a:lnTo>
                    <a:pt x="79" y="491"/>
                  </a:lnTo>
                  <a:lnTo>
                    <a:pt x="73" y="517"/>
                  </a:lnTo>
                  <a:lnTo>
                    <a:pt x="68" y="542"/>
                  </a:lnTo>
                  <a:lnTo>
                    <a:pt x="64" y="566"/>
                  </a:lnTo>
                  <a:lnTo>
                    <a:pt x="62" y="591"/>
                  </a:lnTo>
                  <a:lnTo>
                    <a:pt x="59" y="616"/>
                  </a:lnTo>
                  <a:lnTo>
                    <a:pt x="58" y="640"/>
                  </a:lnTo>
                  <a:lnTo>
                    <a:pt x="58" y="663"/>
                  </a:lnTo>
                  <a:lnTo>
                    <a:pt x="58" y="687"/>
                  </a:lnTo>
                  <a:lnTo>
                    <a:pt x="60" y="711"/>
                  </a:lnTo>
                  <a:lnTo>
                    <a:pt x="64" y="733"/>
                  </a:lnTo>
                  <a:lnTo>
                    <a:pt x="67" y="755"/>
                  </a:lnTo>
                  <a:lnTo>
                    <a:pt x="72" y="778"/>
                  </a:lnTo>
                  <a:lnTo>
                    <a:pt x="78" y="799"/>
                  </a:lnTo>
                  <a:lnTo>
                    <a:pt x="85" y="821"/>
                  </a:lnTo>
                  <a:lnTo>
                    <a:pt x="93" y="842"/>
                  </a:lnTo>
                  <a:lnTo>
                    <a:pt x="101" y="863"/>
                  </a:lnTo>
                  <a:lnTo>
                    <a:pt x="112" y="883"/>
                  </a:lnTo>
                  <a:lnTo>
                    <a:pt x="123" y="904"/>
                  </a:lnTo>
                  <a:lnTo>
                    <a:pt x="135" y="923"/>
                  </a:lnTo>
                  <a:lnTo>
                    <a:pt x="148" y="942"/>
                  </a:lnTo>
                  <a:lnTo>
                    <a:pt x="162" y="962"/>
                  </a:lnTo>
                  <a:lnTo>
                    <a:pt x="178" y="980"/>
                  </a:lnTo>
                  <a:lnTo>
                    <a:pt x="194" y="998"/>
                  </a:lnTo>
                  <a:lnTo>
                    <a:pt x="212" y="1017"/>
                  </a:lnTo>
                  <a:lnTo>
                    <a:pt x="230" y="1034"/>
                  </a:lnTo>
                  <a:lnTo>
                    <a:pt x="249" y="1051"/>
                  </a:lnTo>
                  <a:lnTo>
                    <a:pt x="270" y="1068"/>
                  </a:lnTo>
                  <a:lnTo>
                    <a:pt x="293" y="1084"/>
                  </a:lnTo>
                  <a:lnTo>
                    <a:pt x="315" y="1102"/>
                  </a:lnTo>
                  <a:lnTo>
                    <a:pt x="339" y="1117"/>
                  </a:lnTo>
                  <a:lnTo>
                    <a:pt x="364" y="1133"/>
                  </a:lnTo>
                  <a:lnTo>
                    <a:pt x="395" y="1150"/>
                  </a:lnTo>
                  <a:lnTo>
                    <a:pt x="425" y="1165"/>
                  </a:lnTo>
                  <a:lnTo>
                    <a:pt x="457" y="1180"/>
                  </a:lnTo>
                  <a:lnTo>
                    <a:pt x="488" y="1193"/>
                  </a:lnTo>
                  <a:lnTo>
                    <a:pt x="519" y="1206"/>
                  </a:lnTo>
                  <a:lnTo>
                    <a:pt x="550" y="1218"/>
                  </a:lnTo>
                  <a:lnTo>
                    <a:pt x="583" y="1230"/>
                  </a:lnTo>
                  <a:lnTo>
                    <a:pt x="615" y="1243"/>
                  </a:lnTo>
                  <a:lnTo>
                    <a:pt x="647" y="1256"/>
                  </a:lnTo>
                  <a:lnTo>
                    <a:pt x="677" y="1269"/>
                  </a:lnTo>
                  <a:lnTo>
                    <a:pt x="705" y="1283"/>
                  </a:lnTo>
                  <a:lnTo>
                    <a:pt x="733" y="1297"/>
                  </a:lnTo>
                  <a:lnTo>
                    <a:pt x="759" y="1312"/>
                  </a:lnTo>
                  <a:lnTo>
                    <a:pt x="784" y="1327"/>
                  </a:lnTo>
                  <a:lnTo>
                    <a:pt x="806" y="1343"/>
                  </a:lnTo>
                  <a:lnTo>
                    <a:pt x="828" y="1360"/>
                  </a:lnTo>
                  <a:lnTo>
                    <a:pt x="847" y="1377"/>
                  </a:lnTo>
                  <a:lnTo>
                    <a:pt x="866" y="1396"/>
                  </a:lnTo>
                  <a:lnTo>
                    <a:pt x="882" y="1414"/>
                  </a:lnTo>
                  <a:lnTo>
                    <a:pt x="897" y="1433"/>
                  </a:lnTo>
                  <a:lnTo>
                    <a:pt x="909" y="1454"/>
                  </a:lnTo>
                  <a:lnTo>
                    <a:pt x="920" y="1475"/>
                  </a:lnTo>
                  <a:lnTo>
                    <a:pt x="924" y="1486"/>
                  </a:lnTo>
                  <a:lnTo>
                    <a:pt x="928" y="1497"/>
                  </a:lnTo>
                  <a:lnTo>
                    <a:pt x="932" y="1508"/>
                  </a:lnTo>
                  <a:lnTo>
                    <a:pt x="935" y="1520"/>
                  </a:lnTo>
                  <a:lnTo>
                    <a:pt x="937" y="1534"/>
                  </a:lnTo>
                  <a:lnTo>
                    <a:pt x="939" y="1548"/>
                  </a:lnTo>
                  <a:lnTo>
                    <a:pt x="940" y="1562"/>
                  </a:lnTo>
                  <a:lnTo>
                    <a:pt x="941" y="1576"/>
                  </a:lnTo>
                  <a:lnTo>
                    <a:pt x="940" y="1590"/>
                  </a:lnTo>
                  <a:lnTo>
                    <a:pt x="939" y="1604"/>
                  </a:lnTo>
                  <a:lnTo>
                    <a:pt x="937" y="1616"/>
                  </a:lnTo>
                  <a:lnTo>
                    <a:pt x="935" y="1629"/>
                  </a:lnTo>
                  <a:lnTo>
                    <a:pt x="930" y="1642"/>
                  </a:lnTo>
                  <a:lnTo>
                    <a:pt x="926" y="1655"/>
                  </a:lnTo>
                  <a:lnTo>
                    <a:pt x="922" y="1668"/>
                  </a:lnTo>
                  <a:lnTo>
                    <a:pt x="916" y="1680"/>
                  </a:lnTo>
                  <a:lnTo>
                    <a:pt x="911" y="1692"/>
                  </a:lnTo>
                  <a:lnTo>
                    <a:pt x="903" y="1704"/>
                  </a:lnTo>
                  <a:lnTo>
                    <a:pt x="897" y="1714"/>
                  </a:lnTo>
                  <a:lnTo>
                    <a:pt x="889" y="1726"/>
                  </a:lnTo>
                  <a:lnTo>
                    <a:pt x="881" y="1737"/>
                  </a:lnTo>
                  <a:lnTo>
                    <a:pt x="872" y="1747"/>
                  </a:lnTo>
                  <a:lnTo>
                    <a:pt x="862" y="1758"/>
                  </a:lnTo>
                  <a:lnTo>
                    <a:pt x="853" y="1767"/>
                  </a:lnTo>
                  <a:lnTo>
                    <a:pt x="843" y="1776"/>
                  </a:lnTo>
                  <a:lnTo>
                    <a:pt x="832" y="1786"/>
                  </a:lnTo>
                  <a:lnTo>
                    <a:pt x="821" y="1794"/>
                  </a:lnTo>
                  <a:lnTo>
                    <a:pt x="811" y="1802"/>
                  </a:lnTo>
                  <a:lnTo>
                    <a:pt x="799" y="1809"/>
                  </a:lnTo>
                  <a:lnTo>
                    <a:pt x="787" y="1817"/>
                  </a:lnTo>
                  <a:lnTo>
                    <a:pt x="775" y="1823"/>
                  </a:lnTo>
                  <a:lnTo>
                    <a:pt x="762" y="1830"/>
                  </a:lnTo>
                  <a:lnTo>
                    <a:pt x="750" y="1835"/>
                  </a:lnTo>
                  <a:lnTo>
                    <a:pt x="737" y="1840"/>
                  </a:lnTo>
                  <a:lnTo>
                    <a:pt x="723" y="1846"/>
                  </a:lnTo>
                  <a:lnTo>
                    <a:pt x="710" y="1849"/>
                  </a:lnTo>
                  <a:lnTo>
                    <a:pt x="695" y="1853"/>
                  </a:lnTo>
                  <a:lnTo>
                    <a:pt x="680" y="1857"/>
                  </a:lnTo>
                  <a:lnTo>
                    <a:pt x="664" y="1860"/>
                  </a:lnTo>
                  <a:lnTo>
                    <a:pt x="648" y="1862"/>
                  </a:lnTo>
                  <a:lnTo>
                    <a:pt x="631" y="1864"/>
                  </a:lnTo>
                  <a:lnTo>
                    <a:pt x="615" y="1865"/>
                  </a:lnTo>
                  <a:lnTo>
                    <a:pt x="598" y="1865"/>
                  </a:lnTo>
                  <a:lnTo>
                    <a:pt x="581" y="1865"/>
                  </a:lnTo>
                  <a:lnTo>
                    <a:pt x="546" y="1863"/>
                  </a:lnTo>
                  <a:lnTo>
                    <a:pt x="511" y="1860"/>
                  </a:lnTo>
                  <a:lnTo>
                    <a:pt x="474" y="1853"/>
                  </a:lnTo>
                  <a:lnTo>
                    <a:pt x="436" y="1846"/>
                  </a:lnTo>
                  <a:lnTo>
                    <a:pt x="397" y="1836"/>
                  </a:lnTo>
                  <a:lnTo>
                    <a:pt x="358" y="1824"/>
                  </a:lnTo>
                  <a:lnTo>
                    <a:pt x="318" y="1811"/>
                  </a:lnTo>
                  <a:lnTo>
                    <a:pt x="277" y="1796"/>
                  </a:lnTo>
                  <a:lnTo>
                    <a:pt x="235" y="1780"/>
                  </a:lnTo>
                  <a:lnTo>
                    <a:pt x="193" y="1763"/>
                  </a:lnTo>
                  <a:lnTo>
                    <a:pt x="151" y="1744"/>
                  </a:lnTo>
                  <a:lnTo>
                    <a:pt x="108" y="1723"/>
                  </a:lnTo>
                  <a:lnTo>
                    <a:pt x="94" y="1760"/>
                  </a:lnTo>
                  <a:lnTo>
                    <a:pt x="81" y="1796"/>
                  </a:lnTo>
                  <a:lnTo>
                    <a:pt x="67" y="1832"/>
                  </a:lnTo>
                  <a:lnTo>
                    <a:pt x="54" y="1868"/>
                  </a:lnTo>
                  <a:lnTo>
                    <a:pt x="40" y="1905"/>
                  </a:lnTo>
                  <a:lnTo>
                    <a:pt x="27" y="1942"/>
                  </a:lnTo>
                  <a:lnTo>
                    <a:pt x="13" y="1978"/>
                  </a:lnTo>
                  <a:lnTo>
                    <a:pt x="0" y="2015"/>
                  </a:lnTo>
                  <a:lnTo>
                    <a:pt x="42" y="2034"/>
                  </a:lnTo>
                  <a:lnTo>
                    <a:pt x="84" y="2052"/>
                  </a:lnTo>
                  <a:lnTo>
                    <a:pt x="126" y="2069"/>
                  </a:lnTo>
                  <a:lnTo>
                    <a:pt x="169" y="2084"/>
                  </a:lnTo>
                  <a:lnTo>
                    <a:pt x="213" y="2098"/>
                  </a:lnTo>
                  <a:lnTo>
                    <a:pt x="256" y="2111"/>
                  </a:lnTo>
                  <a:lnTo>
                    <a:pt x="299" y="2122"/>
                  </a:lnTo>
                  <a:lnTo>
                    <a:pt x="342" y="2131"/>
                  </a:lnTo>
                  <a:lnTo>
                    <a:pt x="385" y="2140"/>
                  </a:lnTo>
                  <a:lnTo>
                    <a:pt x="429" y="2146"/>
                  </a:lnTo>
                  <a:lnTo>
                    <a:pt x="471" y="2152"/>
                  </a:lnTo>
                  <a:lnTo>
                    <a:pt x="514" y="2155"/>
                  </a:lnTo>
                  <a:lnTo>
                    <a:pt x="556" y="2157"/>
                  </a:lnTo>
                  <a:lnTo>
                    <a:pt x="597" y="2158"/>
                  </a:lnTo>
                  <a:lnTo>
                    <a:pt x="639" y="2157"/>
                  </a:lnTo>
                  <a:lnTo>
                    <a:pt x="679" y="2154"/>
                  </a:lnTo>
                  <a:lnTo>
                    <a:pt x="719" y="2150"/>
                  </a:lnTo>
                  <a:lnTo>
                    <a:pt x="759" y="2144"/>
                  </a:lnTo>
                  <a:lnTo>
                    <a:pt x="798" y="2137"/>
                  </a:lnTo>
                  <a:lnTo>
                    <a:pt x="835" y="2127"/>
                  </a:lnTo>
                  <a:lnTo>
                    <a:pt x="872" y="2116"/>
                  </a:lnTo>
                  <a:lnTo>
                    <a:pt x="909" y="2103"/>
                  </a:lnTo>
                  <a:lnTo>
                    <a:pt x="943" y="2088"/>
                  </a:lnTo>
                  <a:lnTo>
                    <a:pt x="978" y="2072"/>
                  </a:lnTo>
                  <a:lnTo>
                    <a:pt x="1010" y="2054"/>
                  </a:lnTo>
                  <a:lnTo>
                    <a:pt x="1043" y="2034"/>
                  </a:lnTo>
                  <a:lnTo>
                    <a:pt x="1073" y="2012"/>
                  </a:lnTo>
                  <a:lnTo>
                    <a:pt x="1102" y="1988"/>
                  </a:lnTo>
                  <a:lnTo>
                    <a:pt x="1130" y="1962"/>
                  </a:lnTo>
                  <a:lnTo>
                    <a:pt x="1157" y="1934"/>
                  </a:lnTo>
                  <a:lnTo>
                    <a:pt x="1182" y="1905"/>
                  </a:lnTo>
                  <a:lnTo>
                    <a:pt x="1205" y="1873"/>
                  </a:lnTo>
                  <a:lnTo>
                    <a:pt x="1222" y="1834"/>
                  </a:lnTo>
                  <a:lnTo>
                    <a:pt x="1236" y="1796"/>
                  </a:lnTo>
                  <a:lnTo>
                    <a:pt x="1249" y="1760"/>
                  </a:lnTo>
                  <a:lnTo>
                    <a:pt x="1260" y="1724"/>
                  </a:lnTo>
                  <a:lnTo>
                    <a:pt x="1269" y="1689"/>
                  </a:lnTo>
                  <a:lnTo>
                    <a:pt x="1277" y="1654"/>
                  </a:lnTo>
                  <a:lnTo>
                    <a:pt x="1283" y="1621"/>
                  </a:lnTo>
                  <a:lnTo>
                    <a:pt x="1288" y="1587"/>
                  </a:lnTo>
                  <a:lnTo>
                    <a:pt x="1290" y="1555"/>
                  </a:lnTo>
                  <a:lnTo>
                    <a:pt x="1291" y="1524"/>
                  </a:lnTo>
                  <a:lnTo>
                    <a:pt x="1290" y="1494"/>
                  </a:lnTo>
                  <a:lnTo>
                    <a:pt x="1288" y="1464"/>
                  </a:lnTo>
                  <a:lnTo>
                    <a:pt x="1283" y="1434"/>
                  </a:lnTo>
                  <a:lnTo>
                    <a:pt x="1277" y="1406"/>
                  </a:lnTo>
                  <a:lnTo>
                    <a:pt x="1269" y="1378"/>
                  </a:lnTo>
                  <a:lnTo>
                    <a:pt x="1261" y="1352"/>
                  </a:lnTo>
                  <a:lnTo>
                    <a:pt x="1250" y="1326"/>
                  </a:lnTo>
                  <a:lnTo>
                    <a:pt x="1238" y="1300"/>
                  </a:lnTo>
                  <a:lnTo>
                    <a:pt x="1225" y="1275"/>
                  </a:lnTo>
                  <a:lnTo>
                    <a:pt x="1209" y="1250"/>
                  </a:lnTo>
                  <a:lnTo>
                    <a:pt x="1193" y="1228"/>
                  </a:lnTo>
                  <a:lnTo>
                    <a:pt x="1174" y="1205"/>
                  </a:lnTo>
                  <a:lnTo>
                    <a:pt x="1155" y="1182"/>
                  </a:lnTo>
                  <a:lnTo>
                    <a:pt x="1133" y="1161"/>
                  </a:lnTo>
                  <a:lnTo>
                    <a:pt x="1112" y="1140"/>
                  </a:lnTo>
                  <a:lnTo>
                    <a:pt x="1087" y="1120"/>
                  </a:lnTo>
                  <a:lnTo>
                    <a:pt x="1062" y="1101"/>
                  </a:lnTo>
                  <a:lnTo>
                    <a:pt x="1035" y="1082"/>
                  </a:lnTo>
                  <a:lnTo>
                    <a:pt x="1007" y="1064"/>
                  </a:lnTo>
                  <a:lnTo>
                    <a:pt x="978" y="1047"/>
                  </a:lnTo>
                  <a:lnTo>
                    <a:pt x="947" y="1030"/>
                  </a:lnTo>
                  <a:lnTo>
                    <a:pt x="914" y="1013"/>
                  </a:lnTo>
                  <a:lnTo>
                    <a:pt x="884" y="998"/>
                  </a:lnTo>
                  <a:lnTo>
                    <a:pt x="853" y="985"/>
                  </a:lnTo>
                  <a:lnTo>
                    <a:pt x="821" y="974"/>
                  </a:lnTo>
                  <a:lnTo>
                    <a:pt x="790" y="962"/>
                  </a:lnTo>
                  <a:lnTo>
                    <a:pt x="759" y="950"/>
                  </a:lnTo>
                  <a:lnTo>
                    <a:pt x="727" y="937"/>
                  </a:lnTo>
                  <a:lnTo>
                    <a:pt x="697" y="924"/>
                  </a:lnTo>
                  <a:lnTo>
                    <a:pt x="666" y="911"/>
                  </a:lnTo>
                  <a:lnTo>
                    <a:pt x="631" y="894"/>
                  </a:lnTo>
                  <a:lnTo>
                    <a:pt x="599" y="877"/>
                  </a:lnTo>
                  <a:lnTo>
                    <a:pt x="570" y="858"/>
                  </a:lnTo>
                  <a:lnTo>
                    <a:pt x="542" y="840"/>
                  </a:lnTo>
                  <a:lnTo>
                    <a:pt x="513" y="818"/>
                  </a:lnTo>
                  <a:lnTo>
                    <a:pt x="488" y="796"/>
                  </a:lnTo>
                  <a:lnTo>
                    <a:pt x="466" y="773"/>
                  </a:lnTo>
                  <a:lnTo>
                    <a:pt x="448" y="751"/>
                  </a:lnTo>
                  <a:lnTo>
                    <a:pt x="434" y="728"/>
                  </a:lnTo>
                  <a:lnTo>
                    <a:pt x="422" y="705"/>
                  </a:lnTo>
                  <a:lnTo>
                    <a:pt x="413" y="682"/>
                  </a:lnTo>
                  <a:lnTo>
                    <a:pt x="407" y="659"/>
                  </a:lnTo>
                  <a:lnTo>
                    <a:pt x="405" y="638"/>
                  </a:lnTo>
                  <a:lnTo>
                    <a:pt x="404" y="615"/>
                  </a:lnTo>
                  <a:lnTo>
                    <a:pt x="406" y="593"/>
                  </a:lnTo>
                  <a:lnTo>
                    <a:pt x="410" y="572"/>
                  </a:lnTo>
                  <a:lnTo>
                    <a:pt x="417" y="551"/>
                  </a:lnTo>
                  <a:lnTo>
                    <a:pt x="425" y="532"/>
                  </a:lnTo>
                  <a:lnTo>
                    <a:pt x="437" y="513"/>
                  </a:lnTo>
                  <a:lnTo>
                    <a:pt x="449" y="493"/>
                  </a:lnTo>
                  <a:lnTo>
                    <a:pt x="464" y="476"/>
                  </a:lnTo>
                  <a:lnTo>
                    <a:pt x="479" y="460"/>
                  </a:lnTo>
                  <a:lnTo>
                    <a:pt x="498" y="444"/>
                  </a:lnTo>
                  <a:lnTo>
                    <a:pt x="516" y="430"/>
                  </a:lnTo>
                  <a:lnTo>
                    <a:pt x="536" y="417"/>
                  </a:lnTo>
                  <a:lnTo>
                    <a:pt x="558" y="405"/>
                  </a:lnTo>
                  <a:lnTo>
                    <a:pt x="580" y="394"/>
                  </a:lnTo>
                  <a:lnTo>
                    <a:pt x="602" y="384"/>
                  </a:lnTo>
                  <a:lnTo>
                    <a:pt x="626" y="377"/>
                  </a:lnTo>
                  <a:lnTo>
                    <a:pt x="651" y="372"/>
                  </a:lnTo>
                  <a:lnTo>
                    <a:pt x="676" y="367"/>
                  </a:lnTo>
                  <a:lnTo>
                    <a:pt x="701" y="365"/>
                  </a:lnTo>
                  <a:lnTo>
                    <a:pt x="726" y="364"/>
                  </a:lnTo>
                  <a:lnTo>
                    <a:pt x="752" y="365"/>
                  </a:lnTo>
                  <a:lnTo>
                    <a:pt x="777" y="369"/>
                  </a:lnTo>
                  <a:lnTo>
                    <a:pt x="803" y="375"/>
                  </a:lnTo>
                  <a:lnTo>
                    <a:pt x="840" y="384"/>
                  </a:lnTo>
                  <a:lnTo>
                    <a:pt x="879" y="395"/>
                  </a:lnTo>
                  <a:lnTo>
                    <a:pt x="917" y="406"/>
                  </a:lnTo>
                  <a:lnTo>
                    <a:pt x="957" y="420"/>
                  </a:lnTo>
                  <a:lnTo>
                    <a:pt x="978" y="428"/>
                  </a:lnTo>
                  <a:lnTo>
                    <a:pt x="997" y="435"/>
                  </a:lnTo>
                  <a:lnTo>
                    <a:pt x="1018" y="445"/>
                  </a:lnTo>
                  <a:lnTo>
                    <a:pt x="1038" y="454"/>
                  </a:lnTo>
                  <a:lnTo>
                    <a:pt x="1059" y="465"/>
                  </a:lnTo>
                  <a:lnTo>
                    <a:pt x="1078" y="477"/>
                  </a:lnTo>
                  <a:lnTo>
                    <a:pt x="1099" y="490"/>
                  </a:lnTo>
                  <a:lnTo>
                    <a:pt x="1118" y="504"/>
                  </a:lnTo>
                  <a:close/>
                  <a:moveTo>
                    <a:pt x="4406" y="621"/>
                  </a:moveTo>
                  <a:lnTo>
                    <a:pt x="4441" y="622"/>
                  </a:lnTo>
                  <a:lnTo>
                    <a:pt x="4474" y="625"/>
                  </a:lnTo>
                  <a:lnTo>
                    <a:pt x="4507" y="629"/>
                  </a:lnTo>
                  <a:lnTo>
                    <a:pt x="4541" y="634"/>
                  </a:lnTo>
                  <a:lnTo>
                    <a:pt x="4572" y="641"/>
                  </a:lnTo>
                  <a:lnTo>
                    <a:pt x="4605" y="648"/>
                  </a:lnTo>
                  <a:lnTo>
                    <a:pt x="4636" y="658"/>
                  </a:lnTo>
                  <a:lnTo>
                    <a:pt x="4666" y="669"/>
                  </a:lnTo>
                  <a:lnTo>
                    <a:pt x="4695" y="681"/>
                  </a:lnTo>
                  <a:lnTo>
                    <a:pt x="4724" y="694"/>
                  </a:lnTo>
                  <a:lnTo>
                    <a:pt x="4752" y="708"/>
                  </a:lnTo>
                  <a:lnTo>
                    <a:pt x="4779" y="724"/>
                  </a:lnTo>
                  <a:lnTo>
                    <a:pt x="4806" y="740"/>
                  </a:lnTo>
                  <a:lnTo>
                    <a:pt x="4831" y="757"/>
                  </a:lnTo>
                  <a:lnTo>
                    <a:pt x="4856" y="776"/>
                  </a:lnTo>
                  <a:lnTo>
                    <a:pt x="4879" y="796"/>
                  </a:lnTo>
                  <a:lnTo>
                    <a:pt x="4901" y="816"/>
                  </a:lnTo>
                  <a:lnTo>
                    <a:pt x="4922" y="838"/>
                  </a:lnTo>
                  <a:lnTo>
                    <a:pt x="4942" y="860"/>
                  </a:lnTo>
                  <a:lnTo>
                    <a:pt x="4961" y="883"/>
                  </a:lnTo>
                  <a:lnTo>
                    <a:pt x="4978" y="907"/>
                  </a:lnTo>
                  <a:lnTo>
                    <a:pt x="4994" y="932"/>
                  </a:lnTo>
                  <a:lnTo>
                    <a:pt x="5009" y="957"/>
                  </a:lnTo>
                  <a:lnTo>
                    <a:pt x="5022" y="983"/>
                  </a:lnTo>
                  <a:lnTo>
                    <a:pt x="5035" y="1010"/>
                  </a:lnTo>
                  <a:lnTo>
                    <a:pt x="5045" y="1038"/>
                  </a:lnTo>
                  <a:lnTo>
                    <a:pt x="5055" y="1066"/>
                  </a:lnTo>
                  <a:lnTo>
                    <a:pt x="5062" y="1094"/>
                  </a:lnTo>
                  <a:lnTo>
                    <a:pt x="5068" y="1123"/>
                  </a:lnTo>
                  <a:lnTo>
                    <a:pt x="5072" y="1153"/>
                  </a:lnTo>
                  <a:lnTo>
                    <a:pt x="5075" y="1184"/>
                  </a:lnTo>
                  <a:lnTo>
                    <a:pt x="5075" y="1214"/>
                  </a:lnTo>
                  <a:lnTo>
                    <a:pt x="5075" y="1529"/>
                  </a:lnTo>
                  <a:lnTo>
                    <a:pt x="5075" y="1540"/>
                  </a:lnTo>
                  <a:lnTo>
                    <a:pt x="5075" y="1551"/>
                  </a:lnTo>
                  <a:lnTo>
                    <a:pt x="5077" y="1553"/>
                  </a:lnTo>
                  <a:lnTo>
                    <a:pt x="5081" y="1599"/>
                  </a:lnTo>
                  <a:lnTo>
                    <a:pt x="5082" y="1646"/>
                  </a:lnTo>
                  <a:lnTo>
                    <a:pt x="5084" y="1690"/>
                  </a:lnTo>
                  <a:lnTo>
                    <a:pt x="5084" y="1734"/>
                  </a:lnTo>
                  <a:lnTo>
                    <a:pt x="5084" y="1776"/>
                  </a:lnTo>
                  <a:lnTo>
                    <a:pt x="5084" y="1818"/>
                  </a:lnTo>
                  <a:lnTo>
                    <a:pt x="5082" y="1858"/>
                  </a:lnTo>
                  <a:lnTo>
                    <a:pt x="5080" y="1898"/>
                  </a:lnTo>
                  <a:lnTo>
                    <a:pt x="5077" y="1936"/>
                  </a:lnTo>
                  <a:lnTo>
                    <a:pt x="5074" y="1974"/>
                  </a:lnTo>
                  <a:lnTo>
                    <a:pt x="5070" y="2011"/>
                  </a:lnTo>
                  <a:lnTo>
                    <a:pt x="5066" y="2046"/>
                  </a:lnTo>
                  <a:lnTo>
                    <a:pt x="5060" y="2081"/>
                  </a:lnTo>
                  <a:lnTo>
                    <a:pt x="5055" y="2114"/>
                  </a:lnTo>
                  <a:lnTo>
                    <a:pt x="5047" y="2146"/>
                  </a:lnTo>
                  <a:lnTo>
                    <a:pt x="5041" y="2179"/>
                  </a:lnTo>
                  <a:lnTo>
                    <a:pt x="5032" y="2209"/>
                  </a:lnTo>
                  <a:lnTo>
                    <a:pt x="5023" y="2238"/>
                  </a:lnTo>
                  <a:lnTo>
                    <a:pt x="5015" y="2267"/>
                  </a:lnTo>
                  <a:lnTo>
                    <a:pt x="5005" y="2294"/>
                  </a:lnTo>
                  <a:lnTo>
                    <a:pt x="4994" y="2321"/>
                  </a:lnTo>
                  <a:lnTo>
                    <a:pt x="4983" y="2347"/>
                  </a:lnTo>
                  <a:lnTo>
                    <a:pt x="4972" y="2370"/>
                  </a:lnTo>
                  <a:lnTo>
                    <a:pt x="4959" y="2394"/>
                  </a:lnTo>
                  <a:lnTo>
                    <a:pt x="4946" y="2417"/>
                  </a:lnTo>
                  <a:lnTo>
                    <a:pt x="4932" y="2438"/>
                  </a:lnTo>
                  <a:lnTo>
                    <a:pt x="4918" y="2459"/>
                  </a:lnTo>
                  <a:lnTo>
                    <a:pt x="4903" y="2478"/>
                  </a:lnTo>
                  <a:lnTo>
                    <a:pt x="4886" y="2496"/>
                  </a:lnTo>
                  <a:lnTo>
                    <a:pt x="4870" y="2515"/>
                  </a:lnTo>
                  <a:lnTo>
                    <a:pt x="4853" y="2531"/>
                  </a:lnTo>
                  <a:lnTo>
                    <a:pt x="4835" y="2546"/>
                  </a:lnTo>
                  <a:lnTo>
                    <a:pt x="4809" y="2567"/>
                  </a:lnTo>
                  <a:lnTo>
                    <a:pt x="4782" y="2587"/>
                  </a:lnTo>
                  <a:lnTo>
                    <a:pt x="4755" y="2605"/>
                  </a:lnTo>
                  <a:lnTo>
                    <a:pt x="4727" y="2621"/>
                  </a:lnTo>
                  <a:lnTo>
                    <a:pt x="4699" y="2637"/>
                  </a:lnTo>
                  <a:lnTo>
                    <a:pt x="4670" y="2651"/>
                  </a:lnTo>
                  <a:lnTo>
                    <a:pt x="4642" y="2665"/>
                  </a:lnTo>
                  <a:lnTo>
                    <a:pt x="4613" y="2677"/>
                  </a:lnTo>
                  <a:lnTo>
                    <a:pt x="4584" y="2688"/>
                  </a:lnTo>
                  <a:lnTo>
                    <a:pt x="4554" y="2698"/>
                  </a:lnTo>
                  <a:lnTo>
                    <a:pt x="4525" y="2706"/>
                  </a:lnTo>
                  <a:lnTo>
                    <a:pt x="4493" y="2713"/>
                  </a:lnTo>
                  <a:lnTo>
                    <a:pt x="4463" y="2719"/>
                  </a:lnTo>
                  <a:lnTo>
                    <a:pt x="4432" y="2724"/>
                  </a:lnTo>
                  <a:lnTo>
                    <a:pt x="4401" y="2727"/>
                  </a:lnTo>
                  <a:lnTo>
                    <a:pt x="4369" y="2729"/>
                  </a:lnTo>
                  <a:lnTo>
                    <a:pt x="4337" y="2730"/>
                  </a:lnTo>
                  <a:lnTo>
                    <a:pt x="4305" y="2730"/>
                  </a:lnTo>
                  <a:lnTo>
                    <a:pt x="4272" y="2728"/>
                  </a:lnTo>
                  <a:lnTo>
                    <a:pt x="4239" y="2726"/>
                  </a:lnTo>
                  <a:lnTo>
                    <a:pt x="4205" y="2721"/>
                  </a:lnTo>
                  <a:lnTo>
                    <a:pt x="4172" y="2716"/>
                  </a:lnTo>
                  <a:lnTo>
                    <a:pt x="4137" y="2710"/>
                  </a:lnTo>
                  <a:lnTo>
                    <a:pt x="4103" y="2702"/>
                  </a:lnTo>
                  <a:lnTo>
                    <a:pt x="4068" y="2693"/>
                  </a:lnTo>
                  <a:lnTo>
                    <a:pt x="4033" y="2683"/>
                  </a:lnTo>
                  <a:lnTo>
                    <a:pt x="3997" y="2672"/>
                  </a:lnTo>
                  <a:lnTo>
                    <a:pt x="3961" y="2659"/>
                  </a:lnTo>
                  <a:lnTo>
                    <a:pt x="3926" y="2645"/>
                  </a:lnTo>
                  <a:lnTo>
                    <a:pt x="3889" y="2630"/>
                  </a:lnTo>
                  <a:lnTo>
                    <a:pt x="3851" y="2614"/>
                  </a:lnTo>
                  <a:lnTo>
                    <a:pt x="3815" y="2595"/>
                  </a:lnTo>
                  <a:lnTo>
                    <a:pt x="3826" y="2558"/>
                  </a:lnTo>
                  <a:lnTo>
                    <a:pt x="3837" y="2521"/>
                  </a:lnTo>
                  <a:lnTo>
                    <a:pt x="3848" y="2483"/>
                  </a:lnTo>
                  <a:lnTo>
                    <a:pt x="3860" y="2447"/>
                  </a:lnTo>
                  <a:lnTo>
                    <a:pt x="3871" y="2410"/>
                  </a:lnTo>
                  <a:lnTo>
                    <a:pt x="3881" y="2372"/>
                  </a:lnTo>
                  <a:lnTo>
                    <a:pt x="3893" y="2336"/>
                  </a:lnTo>
                  <a:lnTo>
                    <a:pt x="3904" y="2298"/>
                  </a:lnTo>
                  <a:lnTo>
                    <a:pt x="3938" y="2319"/>
                  </a:lnTo>
                  <a:lnTo>
                    <a:pt x="3971" y="2338"/>
                  </a:lnTo>
                  <a:lnTo>
                    <a:pt x="4004" y="2356"/>
                  </a:lnTo>
                  <a:lnTo>
                    <a:pt x="4040" y="2372"/>
                  </a:lnTo>
                  <a:lnTo>
                    <a:pt x="4075" y="2388"/>
                  </a:lnTo>
                  <a:lnTo>
                    <a:pt x="4110" y="2400"/>
                  </a:lnTo>
                  <a:lnTo>
                    <a:pt x="4146" y="2412"/>
                  </a:lnTo>
                  <a:lnTo>
                    <a:pt x="4183" y="2422"/>
                  </a:lnTo>
                  <a:lnTo>
                    <a:pt x="4218" y="2430"/>
                  </a:lnTo>
                  <a:lnTo>
                    <a:pt x="4254" y="2436"/>
                  </a:lnTo>
                  <a:lnTo>
                    <a:pt x="4289" y="2440"/>
                  </a:lnTo>
                  <a:lnTo>
                    <a:pt x="4324" y="2444"/>
                  </a:lnTo>
                  <a:lnTo>
                    <a:pt x="4359" y="2444"/>
                  </a:lnTo>
                  <a:lnTo>
                    <a:pt x="4392" y="2442"/>
                  </a:lnTo>
                  <a:lnTo>
                    <a:pt x="4425" y="2438"/>
                  </a:lnTo>
                  <a:lnTo>
                    <a:pt x="4457" y="2432"/>
                  </a:lnTo>
                  <a:lnTo>
                    <a:pt x="4488" y="2424"/>
                  </a:lnTo>
                  <a:lnTo>
                    <a:pt x="4518" y="2413"/>
                  </a:lnTo>
                  <a:lnTo>
                    <a:pt x="4546" y="2400"/>
                  </a:lnTo>
                  <a:lnTo>
                    <a:pt x="4574" y="2385"/>
                  </a:lnTo>
                  <a:lnTo>
                    <a:pt x="4599" y="2367"/>
                  </a:lnTo>
                  <a:lnTo>
                    <a:pt x="4623" y="2347"/>
                  </a:lnTo>
                  <a:lnTo>
                    <a:pt x="4646" y="2323"/>
                  </a:lnTo>
                  <a:lnTo>
                    <a:pt x="4666" y="2297"/>
                  </a:lnTo>
                  <a:lnTo>
                    <a:pt x="4683" y="2268"/>
                  </a:lnTo>
                  <a:lnTo>
                    <a:pt x="4700" y="2237"/>
                  </a:lnTo>
                  <a:lnTo>
                    <a:pt x="4714" y="2202"/>
                  </a:lnTo>
                  <a:lnTo>
                    <a:pt x="4726" y="2165"/>
                  </a:lnTo>
                  <a:lnTo>
                    <a:pt x="4734" y="2125"/>
                  </a:lnTo>
                  <a:lnTo>
                    <a:pt x="4740" y="2081"/>
                  </a:lnTo>
                  <a:lnTo>
                    <a:pt x="4743" y="2034"/>
                  </a:lnTo>
                  <a:lnTo>
                    <a:pt x="4744" y="1985"/>
                  </a:lnTo>
                  <a:lnTo>
                    <a:pt x="4705" y="2005"/>
                  </a:lnTo>
                  <a:lnTo>
                    <a:pt x="4666" y="2028"/>
                  </a:lnTo>
                  <a:lnTo>
                    <a:pt x="4625" y="2050"/>
                  </a:lnTo>
                  <a:lnTo>
                    <a:pt x="4584" y="2072"/>
                  </a:lnTo>
                  <a:lnTo>
                    <a:pt x="4563" y="2082"/>
                  </a:lnTo>
                  <a:lnTo>
                    <a:pt x="4541" y="2091"/>
                  </a:lnTo>
                  <a:lnTo>
                    <a:pt x="4518" y="2099"/>
                  </a:lnTo>
                  <a:lnTo>
                    <a:pt x="4497" y="2106"/>
                  </a:lnTo>
                  <a:lnTo>
                    <a:pt x="4474" y="2112"/>
                  </a:lnTo>
                  <a:lnTo>
                    <a:pt x="4451" y="2117"/>
                  </a:lnTo>
                  <a:lnTo>
                    <a:pt x="4429" y="2119"/>
                  </a:lnTo>
                  <a:lnTo>
                    <a:pt x="4406" y="2120"/>
                  </a:lnTo>
                  <a:lnTo>
                    <a:pt x="4378" y="2120"/>
                  </a:lnTo>
                  <a:lnTo>
                    <a:pt x="4350" y="2118"/>
                  </a:lnTo>
                  <a:lnTo>
                    <a:pt x="4323" y="2116"/>
                  </a:lnTo>
                  <a:lnTo>
                    <a:pt x="4296" y="2113"/>
                  </a:lnTo>
                  <a:lnTo>
                    <a:pt x="4269" y="2108"/>
                  </a:lnTo>
                  <a:lnTo>
                    <a:pt x="4243" y="2103"/>
                  </a:lnTo>
                  <a:lnTo>
                    <a:pt x="4217" y="2097"/>
                  </a:lnTo>
                  <a:lnTo>
                    <a:pt x="4192" y="2089"/>
                  </a:lnTo>
                  <a:lnTo>
                    <a:pt x="4166" y="2082"/>
                  </a:lnTo>
                  <a:lnTo>
                    <a:pt x="4143" y="2072"/>
                  </a:lnTo>
                  <a:lnTo>
                    <a:pt x="4118" y="2062"/>
                  </a:lnTo>
                  <a:lnTo>
                    <a:pt x="4095" y="2053"/>
                  </a:lnTo>
                  <a:lnTo>
                    <a:pt x="4071" y="2041"/>
                  </a:lnTo>
                  <a:lnTo>
                    <a:pt x="4049" y="2029"/>
                  </a:lnTo>
                  <a:lnTo>
                    <a:pt x="4027" y="2016"/>
                  </a:lnTo>
                  <a:lnTo>
                    <a:pt x="4006" y="2003"/>
                  </a:lnTo>
                  <a:lnTo>
                    <a:pt x="3985" y="1988"/>
                  </a:lnTo>
                  <a:lnTo>
                    <a:pt x="3966" y="1973"/>
                  </a:lnTo>
                  <a:lnTo>
                    <a:pt x="3946" y="1958"/>
                  </a:lnTo>
                  <a:lnTo>
                    <a:pt x="3928" y="1942"/>
                  </a:lnTo>
                  <a:lnTo>
                    <a:pt x="3909" y="1924"/>
                  </a:lnTo>
                  <a:lnTo>
                    <a:pt x="3892" y="1907"/>
                  </a:lnTo>
                  <a:lnTo>
                    <a:pt x="3876" y="1889"/>
                  </a:lnTo>
                  <a:lnTo>
                    <a:pt x="3860" y="1871"/>
                  </a:lnTo>
                  <a:lnTo>
                    <a:pt x="3846" y="1851"/>
                  </a:lnTo>
                  <a:lnTo>
                    <a:pt x="3832" y="1832"/>
                  </a:lnTo>
                  <a:lnTo>
                    <a:pt x="3819" y="1811"/>
                  </a:lnTo>
                  <a:lnTo>
                    <a:pt x="3806" y="1791"/>
                  </a:lnTo>
                  <a:lnTo>
                    <a:pt x="3795" y="1770"/>
                  </a:lnTo>
                  <a:lnTo>
                    <a:pt x="3784" y="1749"/>
                  </a:lnTo>
                  <a:lnTo>
                    <a:pt x="3775" y="1726"/>
                  </a:lnTo>
                  <a:lnTo>
                    <a:pt x="3767" y="1705"/>
                  </a:lnTo>
                  <a:lnTo>
                    <a:pt x="3762" y="1688"/>
                  </a:lnTo>
                  <a:lnTo>
                    <a:pt x="3756" y="1670"/>
                  </a:lnTo>
                  <a:lnTo>
                    <a:pt x="3751" y="1653"/>
                  </a:lnTo>
                  <a:lnTo>
                    <a:pt x="3747" y="1634"/>
                  </a:lnTo>
                  <a:lnTo>
                    <a:pt x="3739" y="1594"/>
                  </a:lnTo>
                  <a:lnTo>
                    <a:pt x="3732" y="1552"/>
                  </a:lnTo>
                  <a:lnTo>
                    <a:pt x="3728" y="1509"/>
                  </a:lnTo>
                  <a:lnTo>
                    <a:pt x="3724" y="1464"/>
                  </a:lnTo>
                  <a:lnTo>
                    <a:pt x="3722" y="1417"/>
                  </a:lnTo>
                  <a:lnTo>
                    <a:pt x="3722" y="1371"/>
                  </a:lnTo>
                  <a:lnTo>
                    <a:pt x="3722" y="1325"/>
                  </a:lnTo>
                  <a:lnTo>
                    <a:pt x="3724" y="1278"/>
                  </a:lnTo>
                  <a:lnTo>
                    <a:pt x="3728" y="1234"/>
                  </a:lnTo>
                  <a:lnTo>
                    <a:pt x="3732" y="1190"/>
                  </a:lnTo>
                  <a:lnTo>
                    <a:pt x="3739" y="1148"/>
                  </a:lnTo>
                  <a:lnTo>
                    <a:pt x="3747" y="1108"/>
                  </a:lnTo>
                  <a:lnTo>
                    <a:pt x="3751" y="1090"/>
                  </a:lnTo>
                  <a:lnTo>
                    <a:pt x="3756" y="1072"/>
                  </a:lnTo>
                  <a:lnTo>
                    <a:pt x="3762" y="1054"/>
                  </a:lnTo>
                  <a:lnTo>
                    <a:pt x="3767" y="1038"/>
                  </a:lnTo>
                  <a:lnTo>
                    <a:pt x="3775" y="1016"/>
                  </a:lnTo>
                  <a:lnTo>
                    <a:pt x="3784" y="994"/>
                  </a:lnTo>
                  <a:lnTo>
                    <a:pt x="3795" y="972"/>
                  </a:lnTo>
                  <a:lnTo>
                    <a:pt x="3806" y="951"/>
                  </a:lnTo>
                  <a:lnTo>
                    <a:pt x="3819" y="930"/>
                  </a:lnTo>
                  <a:lnTo>
                    <a:pt x="3832" y="910"/>
                  </a:lnTo>
                  <a:lnTo>
                    <a:pt x="3846" y="891"/>
                  </a:lnTo>
                  <a:lnTo>
                    <a:pt x="3860" y="871"/>
                  </a:lnTo>
                  <a:lnTo>
                    <a:pt x="3876" y="853"/>
                  </a:lnTo>
                  <a:lnTo>
                    <a:pt x="3892" y="835"/>
                  </a:lnTo>
                  <a:lnTo>
                    <a:pt x="3909" y="817"/>
                  </a:lnTo>
                  <a:lnTo>
                    <a:pt x="3928" y="801"/>
                  </a:lnTo>
                  <a:lnTo>
                    <a:pt x="3946" y="784"/>
                  </a:lnTo>
                  <a:lnTo>
                    <a:pt x="3966" y="769"/>
                  </a:lnTo>
                  <a:lnTo>
                    <a:pt x="3985" y="754"/>
                  </a:lnTo>
                  <a:lnTo>
                    <a:pt x="4006" y="740"/>
                  </a:lnTo>
                  <a:lnTo>
                    <a:pt x="4027" y="726"/>
                  </a:lnTo>
                  <a:lnTo>
                    <a:pt x="4049" y="714"/>
                  </a:lnTo>
                  <a:lnTo>
                    <a:pt x="4071" y="701"/>
                  </a:lnTo>
                  <a:lnTo>
                    <a:pt x="4095" y="690"/>
                  </a:lnTo>
                  <a:lnTo>
                    <a:pt x="4118" y="680"/>
                  </a:lnTo>
                  <a:lnTo>
                    <a:pt x="4143" y="670"/>
                  </a:lnTo>
                  <a:lnTo>
                    <a:pt x="4166" y="661"/>
                  </a:lnTo>
                  <a:lnTo>
                    <a:pt x="4192" y="653"/>
                  </a:lnTo>
                  <a:lnTo>
                    <a:pt x="4217" y="646"/>
                  </a:lnTo>
                  <a:lnTo>
                    <a:pt x="4243" y="640"/>
                  </a:lnTo>
                  <a:lnTo>
                    <a:pt x="4269" y="634"/>
                  </a:lnTo>
                  <a:lnTo>
                    <a:pt x="4296" y="630"/>
                  </a:lnTo>
                  <a:lnTo>
                    <a:pt x="4323" y="627"/>
                  </a:lnTo>
                  <a:lnTo>
                    <a:pt x="4350" y="624"/>
                  </a:lnTo>
                  <a:lnTo>
                    <a:pt x="4378" y="622"/>
                  </a:lnTo>
                  <a:lnTo>
                    <a:pt x="4406" y="621"/>
                  </a:lnTo>
                  <a:close/>
                  <a:moveTo>
                    <a:pt x="4406" y="898"/>
                  </a:moveTo>
                  <a:lnTo>
                    <a:pt x="4424" y="899"/>
                  </a:lnTo>
                  <a:lnTo>
                    <a:pt x="4442" y="900"/>
                  </a:lnTo>
                  <a:lnTo>
                    <a:pt x="4460" y="902"/>
                  </a:lnTo>
                  <a:lnTo>
                    <a:pt x="4477" y="906"/>
                  </a:lnTo>
                  <a:lnTo>
                    <a:pt x="4495" y="910"/>
                  </a:lnTo>
                  <a:lnTo>
                    <a:pt x="4511" y="915"/>
                  </a:lnTo>
                  <a:lnTo>
                    <a:pt x="4528" y="921"/>
                  </a:lnTo>
                  <a:lnTo>
                    <a:pt x="4544" y="927"/>
                  </a:lnTo>
                  <a:lnTo>
                    <a:pt x="4559" y="935"/>
                  </a:lnTo>
                  <a:lnTo>
                    <a:pt x="4574" y="943"/>
                  </a:lnTo>
                  <a:lnTo>
                    <a:pt x="4590" y="952"/>
                  </a:lnTo>
                  <a:lnTo>
                    <a:pt x="4604" y="962"/>
                  </a:lnTo>
                  <a:lnTo>
                    <a:pt x="4618" y="972"/>
                  </a:lnTo>
                  <a:lnTo>
                    <a:pt x="4632" y="984"/>
                  </a:lnTo>
                  <a:lnTo>
                    <a:pt x="4645" y="995"/>
                  </a:lnTo>
                  <a:lnTo>
                    <a:pt x="4656" y="1008"/>
                  </a:lnTo>
                  <a:lnTo>
                    <a:pt x="4668" y="1021"/>
                  </a:lnTo>
                  <a:lnTo>
                    <a:pt x="4679" y="1035"/>
                  </a:lnTo>
                  <a:lnTo>
                    <a:pt x="4690" y="1049"/>
                  </a:lnTo>
                  <a:lnTo>
                    <a:pt x="4700" y="1063"/>
                  </a:lnTo>
                  <a:lnTo>
                    <a:pt x="4709" y="1078"/>
                  </a:lnTo>
                  <a:lnTo>
                    <a:pt x="4718" y="1094"/>
                  </a:lnTo>
                  <a:lnTo>
                    <a:pt x="4726" y="1110"/>
                  </a:lnTo>
                  <a:lnTo>
                    <a:pt x="4733" y="1126"/>
                  </a:lnTo>
                  <a:lnTo>
                    <a:pt x="4738" y="1144"/>
                  </a:lnTo>
                  <a:lnTo>
                    <a:pt x="4745" y="1161"/>
                  </a:lnTo>
                  <a:lnTo>
                    <a:pt x="4749" y="1178"/>
                  </a:lnTo>
                  <a:lnTo>
                    <a:pt x="4754" y="1196"/>
                  </a:lnTo>
                  <a:lnTo>
                    <a:pt x="4757" y="1215"/>
                  </a:lnTo>
                  <a:lnTo>
                    <a:pt x="4759" y="1233"/>
                  </a:lnTo>
                  <a:lnTo>
                    <a:pt x="4760" y="1252"/>
                  </a:lnTo>
                  <a:lnTo>
                    <a:pt x="4760" y="1272"/>
                  </a:lnTo>
                  <a:lnTo>
                    <a:pt x="4760" y="1471"/>
                  </a:lnTo>
                  <a:lnTo>
                    <a:pt x="4760" y="1489"/>
                  </a:lnTo>
                  <a:lnTo>
                    <a:pt x="4759" y="1509"/>
                  </a:lnTo>
                  <a:lnTo>
                    <a:pt x="4757" y="1527"/>
                  </a:lnTo>
                  <a:lnTo>
                    <a:pt x="4754" y="1545"/>
                  </a:lnTo>
                  <a:lnTo>
                    <a:pt x="4749" y="1564"/>
                  </a:lnTo>
                  <a:lnTo>
                    <a:pt x="4745" y="1582"/>
                  </a:lnTo>
                  <a:lnTo>
                    <a:pt x="4738" y="1599"/>
                  </a:lnTo>
                  <a:lnTo>
                    <a:pt x="4733" y="1615"/>
                  </a:lnTo>
                  <a:lnTo>
                    <a:pt x="4726" y="1633"/>
                  </a:lnTo>
                  <a:lnTo>
                    <a:pt x="4718" y="1649"/>
                  </a:lnTo>
                  <a:lnTo>
                    <a:pt x="4709" y="1664"/>
                  </a:lnTo>
                  <a:lnTo>
                    <a:pt x="4700" y="1679"/>
                  </a:lnTo>
                  <a:lnTo>
                    <a:pt x="4690" y="1694"/>
                  </a:lnTo>
                  <a:lnTo>
                    <a:pt x="4679" y="1708"/>
                  </a:lnTo>
                  <a:lnTo>
                    <a:pt x="4668" y="1722"/>
                  </a:lnTo>
                  <a:lnTo>
                    <a:pt x="4656" y="1735"/>
                  </a:lnTo>
                  <a:lnTo>
                    <a:pt x="4645" y="1747"/>
                  </a:lnTo>
                  <a:lnTo>
                    <a:pt x="4632" y="1759"/>
                  </a:lnTo>
                  <a:lnTo>
                    <a:pt x="4618" y="1769"/>
                  </a:lnTo>
                  <a:lnTo>
                    <a:pt x="4604" y="1780"/>
                  </a:lnTo>
                  <a:lnTo>
                    <a:pt x="4590" y="1790"/>
                  </a:lnTo>
                  <a:lnTo>
                    <a:pt x="4574" y="1798"/>
                  </a:lnTo>
                  <a:lnTo>
                    <a:pt x="4559" y="1807"/>
                  </a:lnTo>
                  <a:lnTo>
                    <a:pt x="4544" y="1815"/>
                  </a:lnTo>
                  <a:lnTo>
                    <a:pt x="4528" y="1821"/>
                  </a:lnTo>
                  <a:lnTo>
                    <a:pt x="4511" y="1828"/>
                  </a:lnTo>
                  <a:lnTo>
                    <a:pt x="4495" y="1832"/>
                  </a:lnTo>
                  <a:lnTo>
                    <a:pt x="4477" y="1836"/>
                  </a:lnTo>
                  <a:lnTo>
                    <a:pt x="4460" y="1839"/>
                  </a:lnTo>
                  <a:lnTo>
                    <a:pt x="4442" y="1843"/>
                  </a:lnTo>
                  <a:lnTo>
                    <a:pt x="4424" y="1844"/>
                  </a:lnTo>
                  <a:lnTo>
                    <a:pt x="4406" y="1844"/>
                  </a:lnTo>
                  <a:lnTo>
                    <a:pt x="4388" y="1844"/>
                  </a:lnTo>
                  <a:lnTo>
                    <a:pt x="4370" y="1843"/>
                  </a:lnTo>
                  <a:lnTo>
                    <a:pt x="4352" y="1839"/>
                  </a:lnTo>
                  <a:lnTo>
                    <a:pt x="4335" y="1836"/>
                  </a:lnTo>
                  <a:lnTo>
                    <a:pt x="4318" y="1832"/>
                  </a:lnTo>
                  <a:lnTo>
                    <a:pt x="4301" y="1828"/>
                  </a:lnTo>
                  <a:lnTo>
                    <a:pt x="4284" y="1821"/>
                  </a:lnTo>
                  <a:lnTo>
                    <a:pt x="4268" y="1815"/>
                  </a:lnTo>
                  <a:lnTo>
                    <a:pt x="4253" y="1807"/>
                  </a:lnTo>
                  <a:lnTo>
                    <a:pt x="4238" y="1798"/>
                  </a:lnTo>
                  <a:lnTo>
                    <a:pt x="4223" y="1790"/>
                  </a:lnTo>
                  <a:lnTo>
                    <a:pt x="4208" y="1780"/>
                  </a:lnTo>
                  <a:lnTo>
                    <a:pt x="4194" y="1769"/>
                  </a:lnTo>
                  <a:lnTo>
                    <a:pt x="4180" y="1759"/>
                  </a:lnTo>
                  <a:lnTo>
                    <a:pt x="4167" y="1747"/>
                  </a:lnTo>
                  <a:lnTo>
                    <a:pt x="4156" y="1735"/>
                  </a:lnTo>
                  <a:lnTo>
                    <a:pt x="4144" y="1722"/>
                  </a:lnTo>
                  <a:lnTo>
                    <a:pt x="4133" y="1708"/>
                  </a:lnTo>
                  <a:lnTo>
                    <a:pt x="4122" y="1694"/>
                  </a:lnTo>
                  <a:lnTo>
                    <a:pt x="4112" y="1679"/>
                  </a:lnTo>
                  <a:lnTo>
                    <a:pt x="4103" y="1664"/>
                  </a:lnTo>
                  <a:lnTo>
                    <a:pt x="4094" y="1649"/>
                  </a:lnTo>
                  <a:lnTo>
                    <a:pt x="4087" y="1633"/>
                  </a:lnTo>
                  <a:lnTo>
                    <a:pt x="4079" y="1615"/>
                  </a:lnTo>
                  <a:lnTo>
                    <a:pt x="4072" y="1599"/>
                  </a:lnTo>
                  <a:lnTo>
                    <a:pt x="4067" y="1582"/>
                  </a:lnTo>
                  <a:lnTo>
                    <a:pt x="4063" y="1564"/>
                  </a:lnTo>
                  <a:lnTo>
                    <a:pt x="4058" y="1545"/>
                  </a:lnTo>
                  <a:lnTo>
                    <a:pt x="4055" y="1527"/>
                  </a:lnTo>
                  <a:lnTo>
                    <a:pt x="4053" y="1509"/>
                  </a:lnTo>
                  <a:lnTo>
                    <a:pt x="4052" y="1489"/>
                  </a:lnTo>
                  <a:lnTo>
                    <a:pt x="4051" y="1471"/>
                  </a:lnTo>
                  <a:lnTo>
                    <a:pt x="4051" y="1272"/>
                  </a:lnTo>
                  <a:lnTo>
                    <a:pt x="4052" y="1252"/>
                  </a:lnTo>
                  <a:lnTo>
                    <a:pt x="4053" y="1233"/>
                  </a:lnTo>
                  <a:lnTo>
                    <a:pt x="4055" y="1215"/>
                  </a:lnTo>
                  <a:lnTo>
                    <a:pt x="4058" y="1196"/>
                  </a:lnTo>
                  <a:lnTo>
                    <a:pt x="4063" y="1178"/>
                  </a:lnTo>
                  <a:lnTo>
                    <a:pt x="4067" y="1161"/>
                  </a:lnTo>
                  <a:lnTo>
                    <a:pt x="4072" y="1144"/>
                  </a:lnTo>
                  <a:lnTo>
                    <a:pt x="4079" y="1126"/>
                  </a:lnTo>
                  <a:lnTo>
                    <a:pt x="4087" y="1110"/>
                  </a:lnTo>
                  <a:lnTo>
                    <a:pt x="4094" y="1094"/>
                  </a:lnTo>
                  <a:lnTo>
                    <a:pt x="4103" y="1078"/>
                  </a:lnTo>
                  <a:lnTo>
                    <a:pt x="4112" y="1063"/>
                  </a:lnTo>
                  <a:lnTo>
                    <a:pt x="4122" y="1049"/>
                  </a:lnTo>
                  <a:lnTo>
                    <a:pt x="4133" y="1035"/>
                  </a:lnTo>
                  <a:lnTo>
                    <a:pt x="4144" y="1021"/>
                  </a:lnTo>
                  <a:lnTo>
                    <a:pt x="4156" y="1008"/>
                  </a:lnTo>
                  <a:lnTo>
                    <a:pt x="4167" y="995"/>
                  </a:lnTo>
                  <a:lnTo>
                    <a:pt x="4180" y="984"/>
                  </a:lnTo>
                  <a:lnTo>
                    <a:pt x="4194" y="972"/>
                  </a:lnTo>
                  <a:lnTo>
                    <a:pt x="4208" y="962"/>
                  </a:lnTo>
                  <a:lnTo>
                    <a:pt x="4223" y="952"/>
                  </a:lnTo>
                  <a:lnTo>
                    <a:pt x="4238" y="943"/>
                  </a:lnTo>
                  <a:lnTo>
                    <a:pt x="4253" y="935"/>
                  </a:lnTo>
                  <a:lnTo>
                    <a:pt x="4268" y="927"/>
                  </a:lnTo>
                  <a:lnTo>
                    <a:pt x="4284" y="921"/>
                  </a:lnTo>
                  <a:lnTo>
                    <a:pt x="4301" y="915"/>
                  </a:lnTo>
                  <a:lnTo>
                    <a:pt x="4318" y="910"/>
                  </a:lnTo>
                  <a:lnTo>
                    <a:pt x="4335" y="906"/>
                  </a:lnTo>
                  <a:lnTo>
                    <a:pt x="4352" y="902"/>
                  </a:lnTo>
                  <a:lnTo>
                    <a:pt x="4370" y="900"/>
                  </a:lnTo>
                  <a:lnTo>
                    <a:pt x="4388" y="899"/>
                  </a:lnTo>
                  <a:lnTo>
                    <a:pt x="4406" y="898"/>
                  </a:lnTo>
                  <a:close/>
                  <a:moveTo>
                    <a:pt x="8960" y="650"/>
                  </a:moveTo>
                  <a:lnTo>
                    <a:pt x="9272" y="650"/>
                  </a:lnTo>
                  <a:lnTo>
                    <a:pt x="9272" y="794"/>
                  </a:lnTo>
                  <a:lnTo>
                    <a:pt x="9276" y="796"/>
                  </a:lnTo>
                  <a:lnTo>
                    <a:pt x="9289" y="781"/>
                  </a:lnTo>
                  <a:lnTo>
                    <a:pt x="9303" y="766"/>
                  </a:lnTo>
                  <a:lnTo>
                    <a:pt x="9317" y="753"/>
                  </a:lnTo>
                  <a:lnTo>
                    <a:pt x="9330" y="740"/>
                  </a:lnTo>
                  <a:lnTo>
                    <a:pt x="9344" y="727"/>
                  </a:lnTo>
                  <a:lnTo>
                    <a:pt x="9358" y="716"/>
                  </a:lnTo>
                  <a:lnTo>
                    <a:pt x="9372" y="705"/>
                  </a:lnTo>
                  <a:lnTo>
                    <a:pt x="9386" y="695"/>
                  </a:lnTo>
                  <a:lnTo>
                    <a:pt x="9401" y="685"/>
                  </a:lnTo>
                  <a:lnTo>
                    <a:pt x="9415" y="676"/>
                  </a:lnTo>
                  <a:lnTo>
                    <a:pt x="9429" y="669"/>
                  </a:lnTo>
                  <a:lnTo>
                    <a:pt x="9445" y="661"/>
                  </a:lnTo>
                  <a:lnTo>
                    <a:pt x="9459" y="654"/>
                  </a:lnTo>
                  <a:lnTo>
                    <a:pt x="9474" y="647"/>
                  </a:lnTo>
                  <a:lnTo>
                    <a:pt x="9488" y="642"/>
                  </a:lnTo>
                  <a:lnTo>
                    <a:pt x="9503" y="636"/>
                  </a:lnTo>
                  <a:lnTo>
                    <a:pt x="9533" y="628"/>
                  </a:lnTo>
                  <a:lnTo>
                    <a:pt x="9562" y="621"/>
                  </a:lnTo>
                  <a:lnTo>
                    <a:pt x="9593" y="617"/>
                  </a:lnTo>
                  <a:lnTo>
                    <a:pt x="9624" y="615"/>
                  </a:lnTo>
                  <a:lnTo>
                    <a:pt x="9654" y="614"/>
                  </a:lnTo>
                  <a:lnTo>
                    <a:pt x="9685" y="615"/>
                  </a:lnTo>
                  <a:lnTo>
                    <a:pt x="9717" y="618"/>
                  </a:lnTo>
                  <a:lnTo>
                    <a:pt x="9748" y="622"/>
                  </a:lnTo>
                  <a:lnTo>
                    <a:pt x="9748" y="666"/>
                  </a:lnTo>
                  <a:lnTo>
                    <a:pt x="9748" y="709"/>
                  </a:lnTo>
                  <a:lnTo>
                    <a:pt x="9748" y="753"/>
                  </a:lnTo>
                  <a:lnTo>
                    <a:pt x="9748" y="796"/>
                  </a:lnTo>
                  <a:lnTo>
                    <a:pt x="9748" y="840"/>
                  </a:lnTo>
                  <a:lnTo>
                    <a:pt x="9748" y="883"/>
                  </a:lnTo>
                  <a:lnTo>
                    <a:pt x="9748" y="926"/>
                  </a:lnTo>
                  <a:lnTo>
                    <a:pt x="9748" y="970"/>
                  </a:lnTo>
                  <a:lnTo>
                    <a:pt x="9723" y="965"/>
                  </a:lnTo>
                  <a:lnTo>
                    <a:pt x="9699" y="960"/>
                  </a:lnTo>
                  <a:lnTo>
                    <a:pt x="9676" y="956"/>
                  </a:lnTo>
                  <a:lnTo>
                    <a:pt x="9653" y="954"/>
                  </a:lnTo>
                  <a:lnTo>
                    <a:pt x="9631" y="953"/>
                  </a:lnTo>
                  <a:lnTo>
                    <a:pt x="9611" y="953"/>
                  </a:lnTo>
                  <a:lnTo>
                    <a:pt x="9590" y="953"/>
                  </a:lnTo>
                  <a:lnTo>
                    <a:pt x="9571" y="955"/>
                  </a:lnTo>
                  <a:lnTo>
                    <a:pt x="9552" y="958"/>
                  </a:lnTo>
                  <a:lnTo>
                    <a:pt x="9534" y="962"/>
                  </a:lnTo>
                  <a:lnTo>
                    <a:pt x="9517" y="967"/>
                  </a:lnTo>
                  <a:lnTo>
                    <a:pt x="9501" y="972"/>
                  </a:lnTo>
                  <a:lnTo>
                    <a:pt x="9484" y="980"/>
                  </a:lnTo>
                  <a:lnTo>
                    <a:pt x="9469" y="988"/>
                  </a:lnTo>
                  <a:lnTo>
                    <a:pt x="9455" y="996"/>
                  </a:lnTo>
                  <a:lnTo>
                    <a:pt x="9442" y="1006"/>
                  </a:lnTo>
                  <a:lnTo>
                    <a:pt x="9429" y="1017"/>
                  </a:lnTo>
                  <a:lnTo>
                    <a:pt x="9418" y="1027"/>
                  </a:lnTo>
                  <a:lnTo>
                    <a:pt x="9406" y="1040"/>
                  </a:lnTo>
                  <a:lnTo>
                    <a:pt x="9395" y="1053"/>
                  </a:lnTo>
                  <a:lnTo>
                    <a:pt x="9385" y="1068"/>
                  </a:lnTo>
                  <a:lnTo>
                    <a:pt x="9375" y="1083"/>
                  </a:lnTo>
                  <a:lnTo>
                    <a:pt x="9367" y="1098"/>
                  </a:lnTo>
                  <a:lnTo>
                    <a:pt x="9359" y="1116"/>
                  </a:lnTo>
                  <a:lnTo>
                    <a:pt x="9352" y="1134"/>
                  </a:lnTo>
                  <a:lnTo>
                    <a:pt x="9345" y="1152"/>
                  </a:lnTo>
                  <a:lnTo>
                    <a:pt x="9339" y="1172"/>
                  </a:lnTo>
                  <a:lnTo>
                    <a:pt x="9333" y="1191"/>
                  </a:lnTo>
                  <a:lnTo>
                    <a:pt x="9329" y="1213"/>
                  </a:lnTo>
                  <a:lnTo>
                    <a:pt x="9325" y="1234"/>
                  </a:lnTo>
                  <a:lnTo>
                    <a:pt x="9320" y="1257"/>
                  </a:lnTo>
                  <a:lnTo>
                    <a:pt x="9318" y="1279"/>
                  </a:lnTo>
                  <a:lnTo>
                    <a:pt x="9318" y="2146"/>
                  </a:lnTo>
                  <a:lnTo>
                    <a:pt x="8960" y="2146"/>
                  </a:lnTo>
                  <a:lnTo>
                    <a:pt x="8960" y="650"/>
                  </a:lnTo>
                  <a:close/>
                  <a:moveTo>
                    <a:pt x="7593" y="765"/>
                  </a:moveTo>
                  <a:lnTo>
                    <a:pt x="7604" y="798"/>
                  </a:lnTo>
                  <a:lnTo>
                    <a:pt x="7616" y="831"/>
                  </a:lnTo>
                  <a:lnTo>
                    <a:pt x="7627" y="865"/>
                  </a:lnTo>
                  <a:lnTo>
                    <a:pt x="7639" y="898"/>
                  </a:lnTo>
                  <a:lnTo>
                    <a:pt x="7650" y="932"/>
                  </a:lnTo>
                  <a:lnTo>
                    <a:pt x="7661" y="965"/>
                  </a:lnTo>
                  <a:lnTo>
                    <a:pt x="7672" y="998"/>
                  </a:lnTo>
                  <a:lnTo>
                    <a:pt x="7684" y="1032"/>
                  </a:lnTo>
                  <a:lnTo>
                    <a:pt x="7705" y="1017"/>
                  </a:lnTo>
                  <a:lnTo>
                    <a:pt x="7727" y="1002"/>
                  </a:lnTo>
                  <a:lnTo>
                    <a:pt x="7751" y="986"/>
                  </a:lnTo>
                  <a:lnTo>
                    <a:pt x="7775" y="974"/>
                  </a:lnTo>
                  <a:lnTo>
                    <a:pt x="7800" y="961"/>
                  </a:lnTo>
                  <a:lnTo>
                    <a:pt x="7824" y="950"/>
                  </a:lnTo>
                  <a:lnTo>
                    <a:pt x="7850" y="939"/>
                  </a:lnTo>
                  <a:lnTo>
                    <a:pt x="7877" y="929"/>
                  </a:lnTo>
                  <a:lnTo>
                    <a:pt x="7903" y="922"/>
                  </a:lnTo>
                  <a:lnTo>
                    <a:pt x="7930" y="914"/>
                  </a:lnTo>
                  <a:lnTo>
                    <a:pt x="7957" y="909"/>
                  </a:lnTo>
                  <a:lnTo>
                    <a:pt x="7984" y="904"/>
                  </a:lnTo>
                  <a:lnTo>
                    <a:pt x="8011" y="900"/>
                  </a:lnTo>
                  <a:lnTo>
                    <a:pt x="8037" y="898"/>
                  </a:lnTo>
                  <a:lnTo>
                    <a:pt x="8063" y="898"/>
                  </a:lnTo>
                  <a:lnTo>
                    <a:pt x="8089" y="899"/>
                  </a:lnTo>
                  <a:lnTo>
                    <a:pt x="8114" y="901"/>
                  </a:lnTo>
                  <a:lnTo>
                    <a:pt x="8138" y="906"/>
                  </a:lnTo>
                  <a:lnTo>
                    <a:pt x="8161" y="911"/>
                  </a:lnTo>
                  <a:lnTo>
                    <a:pt x="8184" y="919"/>
                  </a:lnTo>
                  <a:lnTo>
                    <a:pt x="8205" y="927"/>
                  </a:lnTo>
                  <a:lnTo>
                    <a:pt x="8227" y="938"/>
                  </a:lnTo>
                  <a:lnTo>
                    <a:pt x="8245" y="950"/>
                  </a:lnTo>
                  <a:lnTo>
                    <a:pt x="8264" y="965"/>
                  </a:lnTo>
                  <a:lnTo>
                    <a:pt x="8281" y="981"/>
                  </a:lnTo>
                  <a:lnTo>
                    <a:pt x="8296" y="999"/>
                  </a:lnTo>
                  <a:lnTo>
                    <a:pt x="8309" y="1019"/>
                  </a:lnTo>
                  <a:lnTo>
                    <a:pt x="8321" y="1041"/>
                  </a:lnTo>
                  <a:lnTo>
                    <a:pt x="8331" y="1065"/>
                  </a:lnTo>
                  <a:lnTo>
                    <a:pt x="8338" y="1092"/>
                  </a:lnTo>
                  <a:lnTo>
                    <a:pt x="8345" y="1120"/>
                  </a:lnTo>
                  <a:lnTo>
                    <a:pt x="8348" y="1151"/>
                  </a:lnTo>
                  <a:lnTo>
                    <a:pt x="8298" y="1153"/>
                  </a:lnTo>
                  <a:lnTo>
                    <a:pt x="8250" y="1157"/>
                  </a:lnTo>
                  <a:lnTo>
                    <a:pt x="8203" y="1161"/>
                  </a:lnTo>
                  <a:lnTo>
                    <a:pt x="8158" y="1166"/>
                  </a:lnTo>
                  <a:lnTo>
                    <a:pt x="8115" y="1172"/>
                  </a:lnTo>
                  <a:lnTo>
                    <a:pt x="8073" y="1179"/>
                  </a:lnTo>
                  <a:lnTo>
                    <a:pt x="8032" y="1187"/>
                  </a:lnTo>
                  <a:lnTo>
                    <a:pt x="7993" y="1195"/>
                  </a:lnTo>
                  <a:lnTo>
                    <a:pt x="7955" y="1205"/>
                  </a:lnTo>
                  <a:lnTo>
                    <a:pt x="7919" y="1215"/>
                  </a:lnTo>
                  <a:lnTo>
                    <a:pt x="7885" y="1227"/>
                  </a:lnTo>
                  <a:lnTo>
                    <a:pt x="7851" y="1238"/>
                  </a:lnTo>
                  <a:lnTo>
                    <a:pt x="7820" y="1251"/>
                  </a:lnTo>
                  <a:lnTo>
                    <a:pt x="7790" y="1265"/>
                  </a:lnTo>
                  <a:lnTo>
                    <a:pt x="7761" y="1280"/>
                  </a:lnTo>
                  <a:lnTo>
                    <a:pt x="7734" y="1297"/>
                  </a:lnTo>
                  <a:lnTo>
                    <a:pt x="7708" y="1313"/>
                  </a:lnTo>
                  <a:lnTo>
                    <a:pt x="7684" y="1331"/>
                  </a:lnTo>
                  <a:lnTo>
                    <a:pt x="7661" y="1349"/>
                  </a:lnTo>
                  <a:lnTo>
                    <a:pt x="7641" y="1369"/>
                  </a:lnTo>
                  <a:lnTo>
                    <a:pt x="7620" y="1389"/>
                  </a:lnTo>
                  <a:lnTo>
                    <a:pt x="7602" y="1410"/>
                  </a:lnTo>
                  <a:lnTo>
                    <a:pt x="7586" y="1432"/>
                  </a:lnTo>
                  <a:lnTo>
                    <a:pt x="7571" y="1455"/>
                  </a:lnTo>
                  <a:lnTo>
                    <a:pt x="7557" y="1479"/>
                  </a:lnTo>
                  <a:lnTo>
                    <a:pt x="7545" y="1503"/>
                  </a:lnTo>
                  <a:lnTo>
                    <a:pt x="7534" y="1529"/>
                  </a:lnTo>
                  <a:lnTo>
                    <a:pt x="7524" y="1556"/>
                  </a:lnTo>
                  <a:lnTo>
                    <a:pt x="7517" y="1583"/>
                  </a:lnTo>
                  <a:lnTo>
                    <a:pt x="7510" y="1611"/>
                  </a:lnTo>
                  <a:lnTo>
                    <a:pt x="7506" y="1640"/>
                  </a:lnTo>
                  <a:lnTo>
                    <a:pt x="7502" y="1670"/>
                  </a:lnTo>
                  <a:lnTo>
                    <a:pt x="7499" y="1696"/>
                  </a:lnTo>
                  <a:lnTo>
                    <a:pt x="7498" y="1722"/>
                  </a:lnTo>
                  <a:lnTo>
                    <a:pt x="7498" y="1747"/>
                  </a:lnTo>
                  <a:lnTo>
                    <a:pt x="7501" y="1770"/>
                  </a:lnTo>
                  <a:lnTo>
                    <a:pt x="7504" y="1795"/>
                  </a:lnTo>
                  <a:lnTo>
                    <a:pt x="7508" y="1818"/>
                  </a:lnTo>
                  <a:lnTo>
                    <a:pt x="7515" y="1840"/>
                  </a:lnTo>
                  <a:lnTo>
                    <a:pt x="7521" y="1863"/>
                  </a:lnTo>
                  <a:lnTo>
                    <a:pt x="7530" y="1885"/>
                  </a:lnTo>
                  <a:lnTo>
                    <a:pt x="7539" y="1906"/>
                  </a:lnTo>
                  <a:lnTo>
                    <a:pt x="7549" y="1927"/>
                  </a:lnTo>
                  <a:lnTo>
                    <a:pt x="7561" y="1946"/>
                  </a:lnTo>
                  <a:lnTo>
                    <a:pt x="7574" y="1965"/>
                  </a:lnTo>
                  <a:lnTo>
                    <a:pt x="7588" y="1984"/>
                  </a:lnTo>
                  <a:lnTo>
                    <a:pt x="7603" y="2002"/>
                  </a:lnTo>
                  <a:lnTo>
                    <a:pt x="7618" y="2018"/>
                  </a:lnTo>
                  <a:lnTo>
                    <a:pt x="7635" y="2034"/>
                  </a:lnTo>
                  <a:lnTo>
                    <a:pt x="7653" y="2049"/>
                  </a:lnTo>
                  <a:lnTo>
                    <a:pt x="7671" y="2064"/>
                  </a:lnTo>
                  <a:lnTo>
                    <a:pt x="7691" y="2077"/>
                  </a:lnTo>
                  <a:lnTo>
                    <a:pt x="7710" y="2090"/>
                  </a:lnTo>
                  <a:lnTo>
                    <a:pt x="7732" y="2102"/>
                  </a:lnTo>
                  <a:lnTo>
                    <a:pt x="7752" y="2112"/>
                  </a:lnTo>
                  <a:lnTo>
                    <a:pt x="7775" y="2122"/>
                  </a:lnTo>
                  <a:lnTo>
                    <a:pt x="7797" y="2131"/>
                  </a:lnTo>
                  <a:lnTo>
                    <a:pt x="7821" y="2139"/>
                  </a:lnTo>
                  <a:lnTo>
                    <a:pt x="7845" y="2145"/>
                  </a:lnTo>
                  <a:lnTo>
                    <a:pt x="7869" y="2151"/>
                  </a:lnTo>
                  <a:lnTo>
                    <a:pt x="7893" y="2155"/>
                  </a:lnTo>
                  <a:lnTo>
                    <a:pt x="7919" y="2158"/>
                  </a:lnTo>
                  <a:lnTo>
                    <a:pt x="7944" y="2160"/>
                  </a:lnTo>
                  <a:lnTo>
                    <a:pt x="7971" y="2160"/>
                  </a:lnTo>
                  <a:lnTo>
                    <a:pt x="8000" y="2160"/>
                  </a:lnTo>
                  <a:lnTo>
                    <a:pt x="8028" y="2158"/>
                  </a:lnTo>
                  <a:lnTo>
                    <a:pt x="8056" y="2154"/>
                  </a:lnTo>
                  <a:lnTo>
                    <a:pt x="8085" y="2148"/>
                  </a:lnTo>
                  <a:lnTo>
                    <a:pt x="8113" y="2142"/>
                  </a:lnTo>
                  <a:lnTo>
                    <a:pt x="8140" y="2134"/>
                  </a:lnTo>
                  <a:lnTo>
                    <a:pt x="8167" y="2126"/>
                  </a:lnTo>
                  <a:lnTo>
                    <a:pt x="8192" y="2117"/>
                  </a:lnTo>
                  <a:lnTo>
                    <a:pt x="8244" y="2097"/>
                  </a:lnTo>
                  <a:lnTo>
                    <a:pt x="8298" y="2073"/>
                  </a:lnTo>
                  <a:lnTo>
                    <a:pt x="8325" y="2060"/>
                  </a:lnTo>
                  <a:lnTo>
                    <a:pt x="8352" y="2047"/>
                  </a:lnTo>
                  <a:lnTo>
                    <a:pt x="8379" y="2033"/>
                  </a:lnTo>
                  <a:lnTo>
                    <a:pt x="8406" y="2019"/>
                  </a:lnTo>
                  <a:lnTo>
                    <a:pt x="8433" y="2003"/>
                  </a:lnTo>
                  <a:lnTo>
                    <a:pt x="8460" y="1988"/>
                  </a:lnTo>
                  <a:lnTo>
                    <a:pt x="8486" y="1971"/>
                  </a:lnTo>
                  <a:lnTo>
                    <a:pt x="8511" y="1954"/>
                  </a:lnTo>
                  <a:lnTo>
                    <a:pt x="8536" y="1936"/>
                  </a:lnTo>
                  <a:lnTo>
                    <a:pt x="8558" y="1917"/>
                  </a:lnTo>
                  <a:lnTo>
                    <a:pt x="8581" y="1898"/>
                  </a:lnTo>
                  <a:lnTo>
                    <a:pt x="8603" y="1878"/>
                  </a:lnTo>
                  <a:lnTo>
                    <a:pt x="8618" y="1863"/>
                  </a:lnTo>
                  <a:lnTo>
                    <a:pt x="8631" y="1849"/>
                  </a:lnTo>
                  <a:lnTo>
                    <a:pt x="8641" y="1836"/>
                  </a:lnTo>
                  <a:lnTo>
                    <a:pt x="8650" y="1824"/>
                  </a:lnTo>
                  <a:lnTo>
                    <a:pt x="8659" y="1811"/>
                  </a:lnTo>
                  <a:lnTo>
                    <a:pt x="8665" y="1800"/>
                  </a:lnTo>
                  <a:lnTo>
                    <a:pt x="8670" y="1788"/>
                  </a:lnTo>
                  <a:lnTo>
                    <a:pt x="8674" y="1776"/>
                  </a:lnTo>
                  <a:lnTo>
                    <a:pt x="8677" y="1764"/>
                  </a:lnTo>
                  <a:lnTo>
                    <a:pt x="8679" y="1750"/>
                  </a:lnTo>
                  <a:lnTo>
                    <a:pt x="8680" y="1737"/>
                  </a:lnTo>
                  <a:lnTo>
                    <a:pt x="8681" y="1722"/>
                  </a:lnTo>
                  <a:lnTo>
                    <a:pt x="8682" y="1690"/>
                  </a:lnTo>
                  <a:lnTo>
                    <a:pt x="8682" y="1652"/>
                  </a:lnTo>
                  <a:lnTo>
                    <a:pt x="8682" y="1582"/>
                  </a:lnTo>
                  <a:lnTo>
                    <a:pt x="8682" y="1512"/>
                  </a:lnTo>
                  <a:lnTo>
                    <a:pt x="8682" y="1442"/>
                  </a:lnTo>
                  <a:lnTo>
                    <a:pt x="8682" y="1373"/>
                  </a:lnTo>
                  <a:lnTo>
                    <a:pt x="8682" y="1303"/>
                  </a:lnTo>
                  <a:lnTo>
                    <a:pt x="8682" y="1233"/>
                  </a:lnTo>
                  <a:lnTo>
                    <a:pt x="8682" y="1163"/>
                  </a:lnTo>
                  <a:lnTo>
                    <a:pt x="8682" y="1094"/>
                  </a:lnTo>
                  <a:lnTo>
                    <a:pt x="8677" y="1069"/>
                  </a:lnTo>
                  <a:lnTo>
                    <a:pt x="8672" y="1047"/>
                  </a:lnTo>
                  <a:lnTo>
                    <a:pt x="8666" y="1024"/>
                  </a:lnTo>
                  <a:lnTo>
                    <a:pt x="8660" y="1002"/>
                  </a:lnTo>
                  <a:lnTo>
                    <a:pt x="8652" y="981"/>
                  </a:lnTo>
                  <a:lnTo>
                    <a:pt x="8645" y="961"/>
                  </a:lnTo>
                  <a:lnTo>
                    <a:pt x="8637" y="940"/>
                  </a:lnTo>
                  <a:lnTo>
                    <a:pt x="8630" y="922"/>
                  </a:lnTo>
                  <a:lnTo>
                    <a:pt x="8621" y="902"/>
                  </a:lnTo>
                  <a:lnTo>
                    <a:pt x="8612" y="885"/>
                  </a:lnTo>
                  <a:lnTo>
                    <a:pt x="8603" y="868"/>
                  </a:lnTo>
                  <a:lnTo>
                    <a:pt x="8593" y="852"/>
                  </a:lnTo>
                  <a:lnTo>
                    <a:pt x="8583" y="836"/>
                  </a:lnTo>
                  <a:lnTo>
                    <a:pt x="8572" y="821"/>
                  </a:lnTo>
                  <a:lnTo>
                    <a:pt x="8562" y="806"/>
                  </a:lnTo>
                  <a:lnTo>
                    <a:pt x="8551" y="792"/>
                  </a:lnTo>
                  <a:lnTo>
                    <a:pt x="8539" y="779"/>
                  </a:lnTo>
                  <a:lnTo>
                    <a:pt x="8527" y="766"/>
                  </a:lnTo>
                  <a:lnTo>
                    <a:pt x="8515" y="754"/>
                  </a:lnTo>
                  <a:lnTo>
                    <a:pt x="8502" y="742"/>
                  </a:lnTo>
                  <a:lnTo>
                    <a:pt x="8489" y="731"/>
                  </a:lnTo>
                  <a:lnTo>
                    <a:pt x="8476" y="720"/>
                  </a:lnTo>
                  <a:lnTo>
                    <a:pt x="8462" y="711"/>
                  </a:lnTo>
                  <a:lnTo>
                    <a:pt x="8448" y="701"/>
                  </a:lnTo>
                  <a:lnTo>
                    <a:pt x="8434" y="692"/>
                  </a:lnTo>
                  <a:lnTo>
                    <a:pt x="8420" y="684"/>
                  </a:lnTo>
                  <a:lnTo>
                    <a:pt x="8405" y="676"/>
                  </a:lnTo>
                  <a:lnTo>
                    <a:pt x="8390" y="669"/>
                  </a:lnTo>
                  <a:lnTo>
                    <a:pt x="8359" y="655"/>
                  </a:lnTo>
                  <a:lnTo>
                    <a:pt x="8326" y="644"/>
                  </a:lnTo>
                  <a:lnTo>
                    <a:pt x="8309" y="639"/>
                  </a:lnTo>
                  <a:lnTo>
                    <a:pt x="8291" y="633"/>
                  </a:lnTo>
                  <a:lnTo>
                    <a:pt x="8271" y="629"/>
                  </a:lnTo>
                  <a:lnTo>
                    <a:pt x="8252" y="626"/>
                  </a:lnTo>
                  <a:lnTo>
                    <a:pt x="8231" y="622"/>
                  </a:lnTo>
                  <a:lnTo>
                    <a:pt x="8210" y="620"/>
                  </a:lnTo>
                  <a:lnTo>
                    <a:pt x="8189" y="618"/>
                  </a:lnTo>
                  <a:lnTo>
                    <a:pt x="8167" y="616"/>
                  </a:lnTo>
                  <a:lnTo>
                    <a:pt x="8144" y="615"/>
                  </a:lnTo>
                  <a:lnTo>
                    <a:pt x="8121" y="615"/>
                  </a:lnTo>
                  <a:lnTo>
                    <a:pt x="8099" y="615"/>
                  </a:lnTo>
                  <a:lnTo>
                    <a:pt x="8075" y="616"/>
                  </a:lnTo>
                  <a:lnTo>
                    <a:pt x="8051" y="617"/>
                  </a:lnTo>
                  <a:lnTo>
                    <a:pt x="8027" y="619"/>
                  </a:lnTo>
                  <a:lnTo>
                    <a:pt x="8002" y="622"/>
                  </a:lnTo>
                  <a:lnTo>
                    <a:pt x="7979" y="626"/>
                  </a:lnTo>
                  <a:lnTo>
                    <a:pt x="7954" y="629"/>
                  </a:lnTo>
                  <a:lnTo>
                    <a:pt x="7929" y="633"/>
                  </a:lnTo>
                  <a:lnTo>
                    <a:pt x="7904" y="639"/>
                  </a:lnTo>
                  <a:lnTo>
                    <a:pt x="7879" y="644"/>
                  </a:lnTo>
                  <a:lnTo>
                    <a:pt x="7855" y="650"/>
                  </a:lnTo>
                  <a:lnTo>
                    <a:pt x="7830" y="658"/>
                  </a:lnTo>
                  <a:lnTo>
                    <a:pt x="7805" y="666"/>
                  </a:lnTo>
                  <a:lnTo>
                    <a:pt x="7780" y="674"/>
                  </a:lnTo>
                  <a:lnTo>
                    <a:pt x="7756" y="683"/>
                  </a:lnTo>
                  <a:lnTo>
                    <a:pt x="7732" y="692"/>
                  </a:lnTo>
                  <a:lnTo>
                    <a:pt x="7708" y="703"/>
                  </a:lnTo>
                  <a:lnTo>
                    <a:pt x="7684" y="714"/>
                  </a:lnTo>
                  <a:lnTo>
                    <a:pt x="7661" y="726"/>
                  </a:lnTo>
                  <a:lnTo>
                    <a:pt x="7638" y="738"/>
                  </a:lnTo>
                  <a:lnTo>
                    <a:pt x="7615" y="752"/>
                  </a:lnTo>
                  <a:lnTo>
                    <a:pt x="7593" y="765"/>
                  </a:lnTo>
                  <a:close/>
                  <a:moveTo>
                    <a:pt x="8352" y="1424"/>
                  </a:moveTo>
                  <a:lnTo>
                    <a:pt x="8353" y="1481"/>
                  </a:lnTo>
                  <a:lnTo>
                    <a:pt x="8354" y="1535"/>
                  </a:lnTo>
                  <a:lnTo>
                    <a:pt x="8355" y="1562"/>
                  </a:lnTo>
                  <a:lnTo>
                    <a:pt x="8354" y="1586"/>
                  </a:lnTo>
                  <a:lnTo>
                    <a:pt x="8352" y="1612"/>
                  </a:lnTo>
                  <a:lnTo>
                    <a:pt x="8350" y="1636"/>
                  </a:lnTo>
                  <a:lnTo>
                    <a:pt x="8346" y="1661"/>
                  </a:lnTo>
                  <a:lnTo>
                    <a:pt x="8339" y="1683"/>
                  </a:lnTo>
                  <a:lnTo>
                    <a:pt x="8335" y="1695"/>
                  </a:lnTo>
                  <a:lnTo>
                    <a:pt x="8331" y="1707"/>
                  </a:lnTo>
                  <a:lnTo>
                    <a:pt x="8325" y="1718"/>
                  </a:lnTo>
                  <a:lnTo>
                    <a:pt x="8320" y="1728"/>
                  </a:lnTo>
                  <a:lnTo>
                    <a:pt x="8313" y="1740"/>
                  </a:lnTo>
                  <a:lnTo>
                    <a:pt x="8306" y="1751"/>
                  </a:lnTo>
                  <a:lnTo>
                    <a:pt x="8298" y="1762"/>
                  </a:lnTo>
                  <a:lnTo>
                    <a:pt x="8290" y="1773"/>
                  </a:lnTo>
                  <a:lnTo>
                    <a:pt x="8280" y="1783"/>
                  </a:lnTo>
                  <a:lnTo>
                    <a:pt x="8270" y="1794"/>
                  </a:lnTo>
                  <a:lnTo>
                    <a:pt x="8259" y="1805"/>
                  </a:lnTo>
                  <a:lnTo>
                    <a:pt x="8246" y="1815"/>
                  </a:lnTo>
                  <a:lnTo>
                    <a:pt x="8235" y="1825"/>
                  </a:lnTo>
                  <a:lnTo>
                    <a:pt x="8222" y="1834"/>
                  </a:lnTo>
                  <a:lnTo>
                    <a:pt x="8208" y="1843"/>
                  </a:lnTo>
                  <a:lnTo>
                    <a:pt x="8194" y="1850"/>
                  </a:lnTo>
                  <a:lnTo>
                    <a:pt x="8180" y="1858"/>
                  </a:lnTo>
                  <a:lnTo>
                    <a:pt x="8165" y="1864"/>
                  </a:lnTo>
                  <a:lnTo>
                    <a:pt x="8150" y="1870"/>
                  </a:lnTo>
                  <a:lnTo>
                    <a:pt x="8135" y="1875"/>
                  </a:lnTo>
                  <a:lnTo>
                    <a:pt x="8120" y="1879"/>
                  </a:lnTo>
                  <a:lnTo>
                    <a:pt x="8104" y="1882"/>
                  </a:lnTo>
                  <a:lnTo>
                    <a:pt x="8089" y="1886"/>
                  </a:lnTo>
                  <a:lnTo>
                    <a:pt x="8074" y="1888"/>
                  </a:lnTo>
                  <a:lnTo>
                    <a:pt x="8058" y="1889"/>
                  </a:lnTo>
                  <a:lnTo>
                    <a:pt x="8042" y="1889"/>
                  </a:lnTo>
                  <a:lnTo>
                    <a:pt x="8027" y="1888"/>
                  </a:lnTo>
                  <a:lnTo>
                    <a:pt x="8012" y="1887"/>
                  </a:lnTo>
                  <a:lnTo>
                    <a:pt x="7998" y="1885"/>
                  </a:lnTo>
                  <a:lnTo>
                    <a:pt x="7983" y="1881"/>
                  </a:lnTo>
                  <a:lnTo>
                    <a:pt x="7969" y="1877"/>
                  </a:lnTo>
                  <a:lnTo>
                    <a:pt x="7956" y="1872"/>
                  </a:lnTo>
                  <a:lnTo>
                    <a:pt x="7943" y="1865"/>
                  </a:lnTo>
                  <a:lnTo>
                    <a:pt x="7930" y="1859"/>
                  </a:lnTo>
                  <a:lnTo>
                    <a:pt x="7918" y="1850"/>
                  </a:lnTo>
                  <a:lnTo>
                    <a:pt x="7906" y="1840"/>
                  </a:lnTo>
                  <a:lnTo>
                    <a:pt x="7896" y="1831"/>
                  </a:lnTo>
                  <a:lnTo>
                    <a:pt x="7886" y="1820"/>
                  </a:lnTo>
                  <a:lnTo>
                    <a:pt x="7877" y="1807"/>
                  </a:lnTo>
                  <a:lnTo>
                    <a:pt x="7869" y="1794"/>
                  </a:lnTo>
                  <a:lnTo>
                    <a:pt x="7861" y="1779"/>
                  </a:lnTo>
                  <a:lnTo>
                    <a:pt x="7855" y="1764"/>
                  </a:lnTo>
                  <a:lnTo>
                    <a:pt x="7849" y="1747"/>
                  </a:lnTo>
                  <a:lnTo>
                    <a:pt x="7845" y="1728"/>
                  </a:lnTo>
                  <a:lnTo>
                    <a:pt x="7843" y="1718"/>
                  </a:lnTo>
                  <a:lnTo>
                    <a:pt x="7842" y="1707"/>
                  </a:lnTo>
                  <a:lnTo>
                    <a:pt x="7842" y="1695"/>
                  </a:lnTo>
                  <a:lnTo>
                    <a:pt x="7842" y="1682"/>
                  </a:lnTo>
                  <a:lnTo>
                    <a:pt x="7843" y="1669"/>
                  </a:lnTo>
                  <a:lnTo>
                    <a:pt x="7844" y="1656"/>
                  </a:lnTo>
                  <a:lnTo>
                    <a:pt x="7847" y="1642"/>
                  </a:lnTo>
                  <a:lnTo>
                    <a:pt x="7850" y="1629"/>
                  </a:lnTo>
                  <a:lnTo>
                    <a:pt x="7857" y="1612"/>
                  </a:lnTo>
                  <a:lnTo>
                    <a:pt x="7864" y="1596"/>
                  </a:lnTo>
                  <a:lnTo>
                    <a:pt x="7873" y="1581"/>
                  </a:lnTo>
                  <a:lnTo>
                    <a:pt x="7883" y="1566"/>
                  </a:lnTo>
                  <a:lnTo>
                    <a:pt x="7893" y="1553"/>
                  </a:lnTo>
                  <a:lnTo>
                    <a:pt x="7905" y="1540"/>
                  </a:lnTo>
                  <a:lnTo>
                    <a:pt x="7917" y="1528"/>
                  </a:lnTo>
                  <a:lnTo>
                    <a:pt x="7931" y="1517"/>
                  </a:lnTo>
                  <a:lnTo>
                    <a:pt x="7945" y="1507"/>
                  </a:lnTo>
                  <a:lnTo>
                    <a:pt x="7960" y="1497"/>
                  </a:lnTo>
                  <a:lnTo>
                    <a:pt x="7977" y="1488"/>
                  </a:lnTo>
                  <a:lnTo>
                    <a:pt x="7993" y="1480"/>
                  </a:lnTo>
                  <a:lnTo>
                    <a:pt x="8010" y="1472"/>
                  </a:lnTo>
                  <a:lnTo>
                    <a:pt x="8027" y="1466"/>
                  </a:lnTo>
                  <a:lnTo>
                    <a:pt x="8046" y="1459"/>
                  </a:lnTo>
                  <a:lnTo>
                    <a:pt x="8064" y="1454"/>
                  </a:lnTo>
                  <a:lnTo>
                    <a:pt x="8101" y="1444"/>
                  </a:lnTo>
                  <a:lnTo>
                    <a:pt x="8138" y="1437"/>
                  </a:lnTo>
                  <a:lnTo>
                    <a:pt x="8177" y="1431"/>
                  </a:lnTo>
                  <a:lnTo>
                    <a:pt x="8215" y="1427"/>
                  </a:lnTo>
                  <a:lnTo>
                    <a:pt x="8252" y="1425"/>
                  </a:lnTo>
                  <a:lnTo>
                    <a:pt x="8287" y="1423"/>
                  </a:lnTo>
                  <a:lnTo>
                    <a:pt x="8321" y="1423"/>
                  </a:lnTo>
                  <a:lnTo>
                    <a:pt x="8352" y="1424"/>
                  </a:lnTo>
                  <a:close/>
                  <a:moveTo>
                    <a:pt x="5342" y="1496"/>
                  </a:moveTo>
                  <a:lnTo>
                    <a:pt x="5342" y="655"/>
                  </a:lnTo>
                  <a:lnTo>
                    <a:pt x="5689" y="655"/>
                  </a:lnTo>
                  <a:lnTo>
                    <a:pt x="5689" y="1518"/>
                  </a:lnTo>
                  <a:lnTo>
                    <a:pt x="5689" y="1537"/>
                  </a:lnTo>
                  <a:lnTo>
                    <a:pt x="5690" y="1554"/>
                  </a:lnTo>
                  <a:lnTo>
                    <a:pt x="5693" y="1571"/>
                  </a:lnTo>
                  <a:lnTo>
                    <a:pt x="5695" y="1588"/>
                  </a:lnTo>
                  <a:lnTo>
                    <a:pt x="5698" y="1606"/>
                  </a:lnTo>
                  <a:lnTo>
                    <a:pt x="5701" y="1622"/>
                  </a:lnTo>
                  <a:lnTo>
                    <a:pt x="5706" y="1638"/>
                  </a:lnTo>
                  <a:lnTo>
                    <a:pt x="5711" y="1654"/>
                  </a:lnTo>
                  <a:lnTo>
                    <a:pt x="5716" y="1669"/>
                  </a:lnTo>
                  <a:lnTo>
                    <a:pt x="5722" y="1684"/>
                  </a:lnTo>
                  <a:lnTo>
                    <a:pt x="5728" y="1698"/>
                  </a:lnTo>
                  <a:lnTo>
                    <a:pt x="5736" y="1712"/>
                  </a:lnTo>
                  <a:lnTo>
                    <a:pt x="5743" y="1726"/>
                  </a:lnTo>
                  <a:lnTo>
                    <a:pt x="5751" y="1739"/>
                  </a:lnTo>
                  <a:lnTo>
                    <a:pt x="5760" y="1752"/>
                  </a:lnTo>
                  <a:lnTo>
                    <a:pt x="5768" y="1764"/>
                  </a:lnTo>
                  <a:lnTo>
                    <a:pt x="5778" y="1776"/>
                  </a:lnTo>
                  <a:lnTo>
                    <a:pt x="5788" y="1787"/>
                  </a:lnTo>
                  <a:lnTo>
                    <a:pt x="5798" y="1797"/>
                  </a:lnTo>
                  <a:lnTo>
                    <a:pt x="5808" y="1807"/>
                  </a:lnTo>
                  <a:lnTo>
                    <a:pt x="5819" y="1816"/>
                  </a:lnTo>
                  <a:lnTo>
                    <a:pt x="5831" y="1824"/>
                  </a:lnTo>
                  <a:lnTo>
                    <a:pt x="5843" y="1832"/>
                  </a:lnTo>
                  <a:lnTo>
                    <a:pt x="5855" y="1838"/>
                  </a:lnTo>
                  <a:lnTo>
                    <a:pt x="5866" y="1845"/>
                  </a:lnTo>
                  <a:lnTo>
                    <a:pt x="5878" y="1850"/>
                  </a:lnTo>
                  <a:lnTo>
                    <a:pt x="5891" y="1856"/>
                  </a:lnTo>
                  <a:lnTo>
                    <a:pt x="5904" y="1859"/>
                  </a:lnTo>
                  <a:lnTo>
                    <a:pt x="5917" y="1862"/>
                  </a:lnTo>
                  <a:lnTo>
                    <a:pt x="5931" y="1864"/>
                  </a:lnTo>
                  <a:lnTo>
                    <a:pt x="5944" y="1866"/>
                  </a:lnTo>
                  <a:lnTo>
                    <a:pt x="5958" y="1866"/>
                  </a:lnTo>
                  <a:lnTo>
                    <a:pt x="5984" y="1866"/>
                  </a:lnTo>
                  <a:lnTo>
                    <a:pt x="5999" y="1865"/>
                  </a:lnTo>
                  <a:lnTo>
                    <a:pt x="6014" y="1864"/>
                  </a:lnTo>
                  <a:lnTo>
                    <a:pt x="6029" y="1862"/>
                  </a:lnTo>
                  <a:lnTo>
                    <a:pt x="6043" y="1859"/>
                  </a:lnTo>
                  <a:lnTo>
                    <a:pt x="6057" y="1854"/>
                  </a:lnTo>
                  <a:lnTo>
                    <a:pt x="6071" y="1849"/>
                  </a:lnTo>
                  <a:lnTo>
                    <a:pt x="6086" y="1843"/>
                  </a:lnTo>
                  <a:lnTo>
                    <a:pt x="6098" y="1836"/>
                  </a:lnTo>
                  <a:lnTo>
                    <a:pt x="6111" y="1829"/>
                  </a:lnTo>
                  <a:lnTo>
                    <a:pt x="6124" y="1820"/>
                  </a:lnTo>
                  <a:lnTo>
                    <a:pt x="6137" y="1811"/>
                  </a:lnTo>
                  <a:lnTo>
                    <a:pt x="6149" y="1801"/>
                  </a:lnTo>
                  <a:lnTo>
                    <a:pt x="6160" y="1790"/>
                  </a:lnTo>
                  <a:lnTo>
                    <a:pt x="6172" y="1779"/>
                  </a:lnTo>
                  <a:lnTo>
                    <a:pt x="6183" y="1767"/>
                  </a:lnTo>
                  <a:lnTo>
                    <a:pt x="6192" y="1754"/>
                  </a:lnTo>
                  <a:lnTo>
                    <a:pt x="6202" y="1741"/>
                  </a:lnTo>
                  <a:lnTo>
                    <a:pt x="6212" y="1727"/>
                  </a:lnTo>
                  <a:lnTo>
                    <a:pt x="6220" y="1712"/>
                  </a:lnTo>
                  <a:lnTo>
                    <a:pt x="6229" y="1698"/>
                  </a:lnTo>
                  <a:lnTo>
                    <a:pt x="6237" y="1682"/>
                  </a:lnTo>
                  <a:lnTo>
                    <a:pt x="6243" y="1666"/>
                  </a:lnTo>
                  <a:lnTo>
                    <a:pt x="6250" y="1650"/>
                  </a:lnTo>
                  <a:lnTo>
                    <a:pt x="6256" y="1633"/>
                  </a:lnTo>
                  <a:lnTo>
                    <a:pt x="6261" y="1615"/>
                  </a:lnTo>
                  <a:lnTo>
                    <a:pt x="6266" y="1598"/>
                  </a:lnTo>
                  <a:lnTo>
                    <a:pt x="6270" y="1580"/>
                  </a:lnTo>
                  <a:lnTo>
                    <a:pt x="6273" y="1562"/>
                  </a:lnTo>
                  <a:lnTo>
                    <a:pt x="6275" y="1543"/>
                  </a:lnTo>
                  <a:lnTo>
                    <a:pt x="6278" y="1524"/>
                  </a:lnTo>
                  <a:lnTo>
                    <a:pt x="6279" y="1504"/>
                  </a:lnTo>
                  <a:lnTo>
                    <a:pt x="6280" y="1485"/>
                  </a:lnTo>
                  <a:lnTo>
                    <a:pt x="6280" y="655"/>
                  </a:lnTo>
                  <a:lnTo>
                    <a:pt x="6627" y="655"/>
                  </a:lnTo>
                  <a:lnTo>
                    <a:pt x="6627" y="1601"/>
                  </a:lnTo>
                  <a:lnTo>
                    <a:pt x="6627" y="1642"/>
                  </a:lnTo>
                  <a:lnTo>
                    <a:pt x="6625" y="1680"/>
                  </a:lnTo>
                  <a:lnTo>
                    <a:pt x="6624" y="1697"/>
                  </a:lnTo>
                  <a:lnTo>
                    <a:pt x="6622" y="1714"/>
                  </a:lnTo>
                  <a:lnTo>
                    <a:pt x="6619" y="1732"/>
                  </a:lnTo>
                  <a:lnTo>
                    <a:pt x="6614" y="1748"/>
                  </a:lnTo>
                  <a:lnTo>
                    <a:pt x="6610" y="1764"/>
                  </a:lnTo>
                  <a:lnTo>
                    <a:pt x="6604" y="1780"/>
                  </a:lnTo>
                  <a:lnTo>
                    <a:pt x="6596" y="1795"/>
                  </a:lnTo>
                  <a:lnTo>
                    <a:pt x="6587" y="1810"/>
                  </a:lnTo>
                  <a:lnTo>
                    <a:pt x="6578" y="1825"/>
                  </a:lnTo>
                  <a:lnTo>
                    <a:pt x="6566" y="1840"/>
                  </a:lnTo>
                  <a:lnTo>
                    <a:pt x="6553" y="1854"/>
                  </a:lnTo>
                  <a:lnTo>
                    <a:pt x="6538" y="1870"/>
                  </a:lnTo>
                  <a:lnTo>
                    <a:pt x="6504" y="1899"/>
                  </a:lnTo>
                  <a:lnTo>
                    <a:pt x="6469" y="1927"/>
                  </a:lnTo>
                  <a:lnTo>
                    <a:pt x="6432" y="1954"/>
                  </a:lnTo>
                  <a:lnTo>
                    <a:pt x="6392" y="1979"/>
                  </a:lnTo>
                  <a:lnTo>
                    <a:pt x="6351" y="2005"/>
                  </a:lnTo>
                  <a:lnTo>
                    <a:pt x="6309" y="2029"/>
                  </a:lnTo>
                  <a:lnTo>
                    <a:pt x="6266" y="2052"/>
                  </a:lnTo>
                  <a:lnTo>
                    <a:pt x="6222" y="2073"/>
                  </a:lnTo>
                  <a:lnTo>
                    <a:pt x="6176" y="2091"/>
                  </a:lnTo>
                  <a:lnTo>
                    <a:pt x="6130" y="2109"/>
                  </a:lnTo>
                  <a:lnTo>
                    <a:pt x="6107" y="2117"/>
                  </a:lnTo>
                  <a:lnTo>
                    <a:pt x="6083" y="2124"/>
                  </a:lnTo>
                  <a:lnTo>
                    <a:pt x="6061" y="2130"/>
                  </a:lnTo>
                  <a:lnTo>
                    <a:pt x="6038" y="2137"/>
                  </a:lnTo>
                  <a:lnTo>
                    <a:pt x="6014" y="2142"/>
                  </a:lnTo>
                  <a:lnTo>
                    <a:pt x="5992" y="2147"/>
                  </a:lnTo>
                  <a:lnTo>
                    <a:pt x="5968" y="2152"/>
                  </a:lnTo>
                  <a:lnTo>
                    <a:pt x="5945" y="2155"/>
                  </a:lnTo>
                  <a:lnTo>
                    <a:pt x="5923" y="2157"/>
                  </a:lnTo>
                  <a:lnTo>
                    <a:pt x="5900" y="2159"/>
                  </a:lnTo>
                  <a:lnTo>
                    <a:pt x="5878" y="2161"/>
                  </a:lnTo>
                  <a:lnTo>
                    <a:pt x="5856" y="2161"/>
                  </a:lnTo>
                  <a:lnTo>
                    <a:pt x="5823" y="2160"/>
                  </a:lnTo>
                  <a:lnTo>
                    <a:pt x="5793" y="2158"/>
                  </a:lnTo>
                  <a:lnTo>
                    <a:pt x="5763" y="2153"/>
                  </a:lnTo>
                  <a:lnTo>
                    <a:pt x="5734" y="2146"/>
                  </a:lnTo>
                  <a:lnTo>
                    <a:pt x="5706" y="2138"/>
                  </a:lnTo>
                  <a:lnTo>
                    <a:pt x="5678" y="2127"/>
                  </a:lnTo>
                  <a:lnTo>
                    <a:pt x="5652" y="2115"/>
                  </a:lnTo>
                  <a:lnTo>
                    <a:pt x="5627" y="2101"/>
                  </a:lnTo>
                  <a:lnTo>
                    <a:pt x="5603" y="2086"/>
                  </a:lnTo>
                  <a:lnTo>
                    <a:pt x="5579" y="2069"/>
                  </a:lnTo>
                  <a:lnTo>
                    <a:pt x="5558" y="2052"/>
                  </a:lnTo>
                  <a:lnTo>
                    <a:pt x="5536" y="2031"/>
                  </a:lnTo>
                  <a:lnTo>
                    <a:pt x="5516" y="2011"/>
                  </a:lnTo>
                  <a:lnTo>
                    <a:pt x="5497" y="1989"/>
                  </a:lnTo>
                  <a:lnTo>
                    <a:pt x="5479" y="1966"/>
                  </a:lnTo>
                  <a:lnTo>
                    <a:pt x="5462" y="1943"/>
                  </a:lnTo>
                  <a:lnTo>
                    <a:pt x="5447" y="1918"/>
                  </a:lnTo>
                  <a:lnTo>
                    <a:pt x="5431" y="1892"/>
                  </a:lnTo>
                  <a:lnTo>
                    <a:pt x="5417" y="1866"/>
                  </a:lnTo>
                  <a:lnTo>
                    <a:pt x="5406" y="1839"/>
                  </a:lnTo>
                  <a:lnTo>
                    <a:pt x="5394" y="1812"/>
                  </a:lnTo>
                  <a:lnTo>
                    <a:pt x="5383" y="1784"/>
                  </a:lnTo>
                  <a:lnTo>
                    <a:pt x="5374" y="1755"/>
                  </a:lnTo>
                  <a:lnTo>
                    <a:pt x="5366" y="1727"/>
                  </a:lnTo>
                  <a:lnTo>
                    <a:pt x="5359" y="1698"/>
                  </a:lnTo>
                  <a:lnTo>
                    <a:pt x="5353" y="1669"/>
                  </a:lnTo>
                  <a:lnTo>
                    <a:pt x="5348" y="1640"/>
                  </a:lnTo>
                  <a:lnTo>
                    <a:pt x="5344" y="1611"/>
                  </a:lnTo>
                  <a:lnTo>
                    <a:pt x="5342" y="1582"/>
                  </a:lnTo>
                  <a:lnTo>
                    <a:pt x="5341" y="1553"/>
                  </a:lnTo>
                  <a:lnTo>
                    <a:pt x="5341" y="1524"/>
                  </a:lnTo>
                  <a:lnTo>
                    <a:pt x="5342" y="1496"/>
                  </a:lnTo>
                  <a:close/>
                  <a:moveTo>
                    <a:pt x="3114" y="667"/>
                  </a:moveTo>
                  <a:lnTo>
                    <a:pt x="3131" y="677"/>
                  </a:lnTo>
                  <a:lnTo>
                    <a:pt x="3150" y="687"/>
                  </a:lnTo>
                  <a:lnTo>
                    <a:pt x="3167" y="699"/>
                  </a:lnTo>
                  <a:lnTo>
                    <a:pt x="3183" y="711"/>
                  </a:lnTo>
                  <a:lnTo>
                    <a:pt x="3199" y="724"/>
                  </a:lnTo>
                  <a:lnTo>
                    <a:pt x="3215" y="737"/>
                  </a:lnTo>
                  <a:lnTo>
                    <a:pt x="3231" y="751"/>
                  </a:lnTo>
                  <a:lnTo>
                    <a:pt x="3246" y="766"/>
                  </a:lnTo>
                  <a:lnTo>
                    <a:pt x="3261" y="781"/>
                  </a:lnTo>
                  <a:lnTo>
                    <a:pt x="3275" y="796"/>
                  </a:lnTo>
                  <a:lnTo>
                    <a:pt x="3289" y="812"/>
                  </a:lnTo>
                  <a:lnTo>
                    <a:pt x="3302" y="829"/>
                  </a:lnTo>
                  <a:lnTo>
                    <a:pt x="3315" y="846"/>
                  </a:lnTo>
                  <a:lnTo>
                    <a:pt x="3327" y="865"/>
                  </a:lnTo>
                  <a:lnTo>
                    <a:pt x="3339" y="883"/>
                  </a:lnTo>
                  <a:lnTo>
                    <a:pt x="3349" y="901"/>
                  </a:lnTo>
                  <a:lnTo>
                    <a:pt x="3360" y="921"/>
                  </a:lnTo>
                  <a:lnTo>
                    <a:pt x="3370" y="941"/>
                  </a:lnTo>
                  <a:lnTo>
                    <a:pt x="3380" y="961"/>
                  </a:lnTo>
                  <a:lnTo>
                    <a:pt x="3388" y="982"/>
                  </a:lnTo>
                  <a:lnTo>
                    <a:pt x="3397" y="1003"/>
                  </a:lnTo>
                  <a:lnTo>
                    <a:pt x="3404" y="1024"/>
                  </a:lnTo>
                  <a:lnTo>
                    <a:pt x="3411" y="1046"/>
                  </a:lnTo>
                  <a:lnTo>
                    <a:pt x="3417" y="1068"/>
                  </a:lnTo>
                  <a:lnTo>
                    <a:pt x="3423" y="1091"/>
                  </a:lnTo>
                  <a:lnTo>
                    <a:pt x="3427" y="1114"/>
                  </a:lnTo>
                  <a:lnTo>
                    <a:pt x="3431" y="1136"/>
                  </a:lnTo>
                  <a:lnTo>
                    <a:pt x="3435" y="1160"/>
                  </a:lnTo>
                  <a:lnTo>
                    <a:pt x="3438" y="1184"/>
                  </a:lnTo>
                  <a:lnTo>
                    <a:pt x="3440" y="1207"/>
                  </a:lnTo>
                  <a:lnTo>
                    <a:pt x="3441" y="1232"/>
                  </a:lnTo>
                  <a:lnTo>
                    <a:pt x="3441" y="1256"/>
                  </a:lnTo>
                  <a:lnTo>
                    <a:pt x="3441" y="2137"/>
                  </a:lnTo>
                  <a:lnTo>
                    <a:pt x="3092" y="2137"/>
                  </a:lnTo>
                  <a:lnTo>
                    <a:pt x="3092" y="1255"/>
                  </a:lnTo>
                  <a:lnTo>
                    <a:pt x="3092" y="1236"/>
                  </a:lnTo>
                  <a:lnTo>
                    <a:pt x="3091" y="1219"/>
                  </a:lnTo>
                  <a:lnTo>
                    <a:pt x="3090" y="1202"/>
                  </a:lnTo>
                  <a:lnTo>
                    <a:pt x="3087" y="1185"/>
                  </a:lnTo>
                  <a:lnTo>
                    <a:pt x="3085" y="1168"/>
                  </a:lnTo>
                  <a:lnTo>
                    <a:pt x="3081" y="1151"/>
                  </a:lnTo>
                  <a:lnTo>
                    <a:pt x="3076" y="1135"/>
                  </a:lnTo>
                  <a:lnTo>
                    <a:pt x="3072" y="1120"/>
                  </a:lnTo>
                  <a:lnTo>
                    <a:pt x="3067" y="1105"/>
                  </a:lnTo>
                  <a:lnTo>
                    <a:pt x="3060" y="1090"/>
                  </a:lnTo>
                  <a:lnTo>
                    <a:pt x="3054" y="1075"/>
                  </a:lnTo>
                  <a:lnTo>
                    <a:pt x="3047" y="1061"/>
                  </a:lnTo>
                  <a:lnTo>
                    <a:pt x="3040" y="1047"/>
                  </a:lnTo>
                  <a:lnTo>
                    <a:pt x="3031" y="1034"/>
                  </a:lnTo>
                  <a:lnTo>
                    <a:pt x="3023" y="1022"/>
                  </a:lnTo>
                  <a:lnTo>
                    <a:pt x="3014" y="1009"/>
                  </a:lnTo>
                  <a:lnTo>
                    <a:pt x="3005" y="998"/>
                  </a:lnTo>
                  <a:lnTo>
                    <a:pt x="2995" y="986"/>
                  </a:lnTo>
                  <a:lnTo>
                    <a:pt x="2984" y="977"/>
                  </a:lnTo>
                  <a:lnTo>
                    <a:pt x="2974" y="967"/>
                  </a:lnTo>
                  <a:lnTo>
                    <a:pt x="2963" y="957"/>
                  </a:lnTo>
                  <a:lnTo>
                    <a:pt x="2952" y="950"/>
                  </a:lnTo>
                  <a:lnTo>
                    <a:pt x="2940" y="941"/>
                  </a:lnTo>
                  <a:lnTo>
                    <a:pt x="2928" y="935"/>
                  </a:lnTo>
                  <a:lnTo>
                    <a:pt x="2916" y="928"/>
                  </a:lnTo>
                  <a:lnTo>
                    <a:pt x="2904" y="923"/>
                  </a:lnTo>
                  <a:lnTo>
                    <a:pt x="2891" y="919"/>
                  </a:lnTo>
                  <a:lnTo>
                    <a:pt x="2878" y="914"/>
                  </a:lnTo>
                  <a:lnTo>
                    <a:pt x="2865" y="911"/>
                  </a:lnTo>
                  <a:lnTo>
                    <a:pt x="2852" y="909"/>
                  </a:lnTo>
                  <a:lnTo>
                    <a:pt x="2838" y="908"/>
                  </a:lnTo>
                  <a:lnTo>
                    <a:pt x="2824" y="908"/>
                  </a:lnTo>
                  <a:lnTo>
                    <a:pt x="2798" y="908"/>
                  </a:lnTo>
                  <a:lnTo>
                    <a:pt x="2783" y="908"/>
                  </a:lnTo>
                  <a:lnTo>
                    <a:pt x="2768" y="909"/>
                  </a:lnTo>
                  <a:lnTo>
                    <a:pt x="2753" y="912"/>
                  </a:lnTo>
                  <a:lnTo>
                    <a:pt x="2738" y="915"/>
                  </a:lnTo>
                  <a:lnTo>
                    <a:pt x="2724" y="920"/>
                  </a:lnTo>
                  <a:lnTo>
                    <a:pt x="2710" y="925"/>
                  </a:lnTo>
                  <a:lnTo>
                    <a:pt x="2697" y="930"/>
                  </a:lnTo>
                  <a:lnTo>
                    <a:pt x="2683" y="937"/>
                  </a:lnTo>
                  <a:lnTo>
                    <a:pt x="2670" y="946"/>
                  </a:lnTo>
                  <a:lnTo>
                    <a:pt x="2657" y="953"/>
                  </a:lnTo>
                  <a:lnTo>
                    <a:pt x="2646" y="963"/>
                  </a:lnTo>
                  <a:lnTo>
                    <a:pt x="2634" y="972"/>
                  </a:lnTo>
                  <a:lnTo>
                    <a:pt x="2622" y="983"/>
                  </a:lnTo>
                  <a:lnTo>
                    <a:pt x="2611" y="995"/>
                  </a:lnTo>
                  <a:lnTo>
                    <a:pt x="2600" y="1007"/>
                  </a:lnTo>
                  <a:lnTo>
                    <a:pt x="2589" y="1019"/>
                  </a:lnTo>
                  <a:lnTo>
                    <a:pt x="2580" y="1033"/>
                  </a:lnTo>
                  <a:lnTo>
                    <a:pt x="2571" y="1047"/>
                  </a:lnTo>
                  <a:lnTo>
                    <a:pt x="2562" y="1061"/>
                  </a:lnTo>
                  <a:lnTo>
                    <a:pt x="2554" y="1076"/>
                  </a:lnTo>
                  <a:lnTo>
                    <a:pt x="2546" y="1091"/>
                  </a:lnTo>
                  <a:lnTo>
                    <a:pt x="2539" y="1107"/>
                  </a:lnTo>
                  <a:lnTo>
                    <a:pt x="2532" y="1123"/>
                  </a:lnTo>
                  <a:lnTo>
                    <a:pt x="2527" y="1140"/>
                  </a:lnTo>
                  <a:lnTo>
                    <a:pt x="2521" y="1158"/>
                  </a:lnTo>
                  <a:lnTo>
                    <a:pt x="2516" y="1175"/>
                  </a:lnTo>
                  <a:lnTo>
                    <a:pt x="2513" y="1193"/>
                  </a:lnTo>
                  <a:lnTo>
                    <a:pt x="2510" y="1212"/>
                  </a:lnTo>
                  <a:lnTo>
                    <a:pt x="2506" y="1231"/>
                  </a:lnTo>
                  <a:lnTo>
                    <a:pt x="2505" y="1249"/>
                  </a:lnTo>
                  <a:lnTo>
                    <a:pt x="2503" y="1269"/>
                  </a:lnTo>
                  <a:lnTo>
                    <a:pt x="2503" y="1288"/>
                  </a:lnTo>
                  <a:lnTo>
                    <a:pt x="2503" y="2137"/>
                  </a:lnTo>
                  <a:lnTo>
                    <a:pt x="2156" y="2137"/>
                  </a:lnTo>
                  <a:lnTo>
                    <a:pt x="2156" y="1149"/>
                  </a:lnTo>
                  <a:lnTo>
                    <a:pt x="2156" y="1110"/>
                  </a:lnTo>
                  <a:lnTo>
                    <a:pt x="2159" y="1074"/>
                  </a:lnTo>
                  <a:lnTo>
                    <a:pt x="2161" y="1058"/>
                  </a:lnTo>
                  <a:lnTo>
                    <a:pt x="2164" y="1041"/>
                  </a:lnTo>
                  <a:lnTo>
                    <a:pt x="2167" y="1026"/>
                  </a:lnTo>
                  <a:lnTo>
                    <a:pt x="2173" y="1011"/>
                  </a:lnTo>
                  <a:lnTo>
                    <a:pt x="2178" y="996"/>
                  </a:lnTo>
                  <a:lnTo>
                    <a:pt x="2186" y="982"/>
                  </a:lnTo>
                  <a:lnTo>
                    <a:pt x="2193" y="968"/>
                  </a:lnTo>
                  <a:lnTo>
                    <a:pt x="2203" y="954"/>
                  </a:lnTo>
                  <a:lnTo>
                    <a:pt x="2214" y="940"/>
                  </a:lnTo>
                  <a:lnTo>
                    <a:pt x="2226" y="926"/>
                  </a:lnTo>
                  <a:lnTo>
                    <a:pt x="2240" y="911"/>
                  </a:lnTo>
                  <a:lnTo>
                    <a:pt x="2255" y="897"/>
                  </a:lnTo>
                  <a:lnTo>
                    <a:pt x="2274" y="880"/>
                  </a:lnTo>
                  <a:lnTo>
                    <a:pt x="2295" y="864"/>
                  </a:lnTo>
                  <a:lnTo>
                    <a:pt x="2316" y="846"/>
                  </a:lnTo>
                  <a:lnTo>
                    <a:pt x="2340" y="830"/>
                  </a:lnTo>
                  <a:lnTo>
                    <a:pt x="2364" y="814"/>
                  </a:lnTo>
                  <a:lnTo>
                    <a:pt x="2390" y="798"/>
                  </a:lnTo>
                  <a:lnTo>
                    <a:pt x="2416" y="782"/>
                  </a:lnTo>
                  <a:lnTo>
                    <a:pt x="2444" y="767"/>
                  </a:lnTo>
                  <a:lnTo>
                    <a:pt x="2472" y="752"/>
                  </a:lnTo>
                  <a:lnTo>
                    <a:pt x="2501" y="737"/>
                  </a:lnTo>
                  <a:lnTo>
                    <a:pt x="2530" y="723"/>
                  </a:lnTo>
                  <a:lnTo>
                    <a:pt x="2560" y="709"/>
                  </a:lnTo>
                  <a:lnTo>
                    <a:pt x="2592" y="696"/>
                  </a:lnTo>
                  <a:lnTo>
                    <a:pt x="2623" y="683"/>
                  </a:lnTo>
                  <a:lnTo>
                    <a:pt x="2654" y="671"/>
                  </a:lnTo>
                  <a:lnTo>
                    <a:pt x="2685" y="660"/>
                  </a:lnTo>
                  <a:lnTo>
                    <a:pt x="2715" y="650"/>
                  </a:lnTo>
                  <a:lnTo>
                    <a:pt x="2742" y="642"/>
                  </a:lnTo>
                  <a:lnTo>
                    <a:pt x="2770" y="634"/>
                  </a:lnTo>
                  <a:lnTo>
                    <a:pt x="2796" y="628"/>
                  </a:lnTo>
                  <a:lnTo>
                    <a:pt x="2823" y="622"/>
                  </a:lnTo>
                  <a:lnTo>
                    <a:pt x="2848" y="618"/>
                  </a:lnTo>
                  <a:lnTo>
                    <a:pt x="2875" y="616"/>
                  </a:lnTo>
                  <a:lnTo>
                    <a:pt x="2901" y="615"/>
                  </a:lnTo>
                  <a:lnTo>
                    <a:pt x="2927" y="615"/>
                  </a:lnTo>
                  <a:lnTo>
                    <a:pt x="2953" y="616"/>
                  </a:lnTo>
                  <a:lnTo>
                    <a:pt x="2979" y="620"/>
                  </a:lnTo>
                  <a:lnTo>
                    <a:pt x="3005" y="626"/>
                  </a:lnTo>
                  <a:lnTo>
                    <a:pt x="3032" y="632"/>
                  </a:lnTo>
                  <a:lnTo>
                    <a:pt x="3059" y="642"/>
                  </a:lnTo>
                  <a:lnTo>
                    <a:pt x="3086" y="654"/>
                  </a:lnTo>
                  <a:lnTo>
                    <a:pt x="3114" y="667"/>
                  </a:lnTo>
                  <a:close/>
                  <a:moveTo>
                    <a:pt x="6872" y="0"/>
                  </a:moveTo>
                  <a:lnTo>
                    <a:pt x="7238" y="0"/>
                  </a:lnTo>
                  <a:lnTo>
                    <a:pt x="7238" y="1998"/>
                  </a:lnTo>
                  <a:lnTo>
                    <a:pt x="6931" y="2146"/>
                  </a:lnTo>
                  <a:lnTo>
                    <a:pt x="6872" y="2146"/>
                  </a:lnTo>
                  <a:lnTo>
                    <a:pt x="6872" y="0"/>
                  </a:lnTo>
                  <a:close/>
                  <a:moveTo>
                    <a:pt x="1890" y="169"/>
                  </a:moveTo>
                  <a:lnTo>
                    <a:pt x="1890" y="490"/>
                  </a:lnTo>
                  <a:lnTo>
                    <a:pt x="1847" y="510"/>
                  </a:lnTo>
                  <a:lnTo>
                    <a:pt x="1803" y="531"/>
                  </a:lnTo>
                  <a:lnTo>
                    <a:pt x="1759" y="552"/>
                  </a:lnTo>
                  <a:lnTo>
                    <a:pt x="1715" y="574"/>
                  </a:lnTo>
                  <a:lnTo>
                    <a:pt x="1671" y="596"/>
                  </a:lnTo>
                  <a:lnTo>
                    <a:pt x="1628" y="617"/>
                  </a:lnTo>
                  <a:lnTo>
                    <a:pt x="1583" y="638"/>
                  </a:lnTo>
                  <a:lnTo>
                    <a:pt x="1540" y="658"/>
                  </a:lnTo>
                  <a:lnTo>
                    <a:pt x="1540" y="323"/>
                  </a:lnTo>
                  <a:lnTo>
                    <a:pt x="1583" y="305"/>
                  </a:lnTo>
                  <a:lnTo>
                    <a:pt x="1628" y="285"/>
                  </a:lnTo>
                  <a:lnTo>
                    <a:pt x="1671" y="266"/>
                  </a:lnTo>
                  <a:lnTo>
                    <a:pt x="1715" y="247"/>
                  </a:lnTo>
                  <a:lnTo>
                    <a:pt x="1758" y="226"/>
                  </a:lnTo>
                  <a:lnTo>
                    <a:pt x="1803" y="207"/>
                  </a:lnTo>
                  <a:lnTo>
                    <a:pt x="1847" y="187"/>
                  </a:lnTo>
                  <a:lnTo>
                    <a:pt x="1890" y="169"/>
                  </a:lnTo>
                  <a:close/>
                  <a:moveTo>
                    <a:pt x="1890" y="690"/>
                  </a:moveTo>
                  <a:lnTo>
                    <a:pt x="1890" y="2132"/>
                  </a:lnTo>
                  <a:lnTo>
                    <a:pt x="1540" y="2132"/>
                  </a:lnTo>
                  <a:lnTo>
                    <a:pt x="1540" y="845"/>
                  </a:lnTo>
                  <a:lnTo>
                    <a:pt x="1585" y="826"/>
                  </a:lnTo>
                  <a:lnTo>
                    <a:pt x="1631" y="806"/>
                  </a:lnTo>
                  <a:lnTo>
                    <a:pt x="1678" y="785"/>
                  </a:lnTo>
                  <a:lnTo>
                    <a:pt x="1725" y="765"/>
                  </a:lnTo>
                  <a:lnTo>
                    <a:pt x="1770" y="744"/>
                  </a:lnTo>
                  <a:lnTo>
                    <a:pt x="1813" y="725"/>
                  </a:lnTo>
                  <a:lnTo>
                    <a:pt x="1853" y="706"/>
                  </a:lnTo>
                  <a:lnTo>
                    <a:pt x="1890" y="690"/>
                  </a:lnTo>
                  <a:close/>
                </a:path>
              </a:pathLst>
            </a:custGeom>
            <a:solidFill>
              <a:srgbClr val="003979"/>
            </a:solidFill>
            <a:ln w="9525">
              <a:noFill/>
              <a:round/>
              <a:headEnd/>
              <a:tailEnd/>
            </a:ln>
          </p:spPr>
          <p:txBody>
            <a:bodyPr/>
            <a:lstStyle/>
            <a:p>
              <a:pPr eaLnBrk="0" hangingPunct="0">
                <a:spcBef>
                  <a:spcPct val="50000"/>
                </a:spcBef>
                <a:defRPr/>
              </a:pPr>
              <a:endParaRPr lang="el-GR" dirty="0">
                <a:ea typeface="+mn-ea"/>
              </a:endParaRPr>
            </a:p>
          </p:txBody>
        </p:sp>
        <p:sp>
          <p:nvSpPr>
            <p:cNvPr id="12296" name="Freeform 33"/>
            <p:cNvSpPr>
              <a:spLocks noEditPoints="1"/>
            </p:cNvSpPr>
            <p:nvPr/>
          </p:nvSpPr>
          <p:spPr bwMode="auto">
            <a:xfrm>
              <a:off x="3017" y="2024"/>
              <a:ext cx="726" cy="273"/>
            </a:xfrm>
            <a:custGeom>
              <a:avLst/>
              <a:gdLst>
                <a:gd name="T0" fmla="*/ 6 w 7262"/>
                <a:gd name="T1" fmla="*/ 1 h 2730"/>
                <a:gd name="T2" fmla="*/ 6 w 7262"/>
                <a:gd name="T3" fmla="*/ 1 h 2730"/>
                <a:gd name="T4" fmla="*/ 6 w 7262"/>
                <a:gd name="T5" fmla="*/ 1 h 2730"/>
                <a:gd name="T6" fmla="*/ 6 w 7262"/>
                <a:gd name="T7" fmla="*/ 1 h 2730"/>
                <a:gd name="T8" fmla="*/ 6 w 7262"/>
                <a:gd name="T9" fmla="*/ 1 h 2730"/>
                <a:gd name="T10" fmla="*/ 6 w 7262"/>
                <a:gd name="T11" fmla="*/ 1 h 2730"/>
                <a:gd name="T12" fmla="*/ 6 w 7262"/>
                <a:gd name="T13" fmla="*/ 2 h 2730"/>
                <a:gd name="T14" fmla="*/ 6 w 7262"/>
                <a:gd name="T15" fmla="*/ 2 h 2730"/>
                <a:gd name="T16" fmla="*/ 6 w 7262"/>
                <a:gd name="T17" fmla="*/ 2 h 2730"/>
                <a:gd name="T18" fmla="*/ 6 w 7262"/>
                <a:gd name="T19" fmla="*/ 2 h 2730"/>
                <a:gd name="T20" fmla="*/ 6 w 7262"/>
                <a:gd name="T21" fmla="*/ 2 h 2730"/>
                <a:gd name="T22" fmla="*/ 5 w 7262"/>
                <a:gd name="T23" fmla="*/ 2 h 2730"/>
                <a:gd name="T24" fmla="*/ 5 w 7262"/>
                <a:gd name="T25" fmla="*/ 1 h 2730"/>
                <a:gd name="T26" fmla="*/ 5 w 7262"/>
                <a:gd name="T27" fmla="*/ 1 h 2730"/>
                <a:gd name="T28" fmla="*/ 2 w 7262"/>
                <a:gd name="T29" fmla="*/ 1 h 2730"/>
                <a:gd name="T30" fmla="*/ 3 w 7262"/>
                <a:gd name="T31" fmla="*/ 1 h 2730"/>
                <a:gd name="T32" fmla="*/ 3 w 7262"/>
                <a:gd name="T33" fmla="*/ 1 h 2730"/>
                <a:gd name="T34" fmla="*/ 3 w 7262"/>
                <a:gd name="T35" fmla="*/ 2 h 2730"/>
                <a:gd name="T36" fmla="*/ 2 w 7262"/>
                <a:gd name="T37" fmla="*/ 2 h 2730"/>
                <a:gd name="T38" fmla="*/ 2 w 7262"/>
                <a:gd name="T39" fmla="*/ 2 h 2730"/>
                <a:gd name="T40" fmla="*/ 2 w 7262"/>
                <a:gd name="T41" fmla="*/ 2 h 2730"/>
                <a:gd name="T42" fmla="*/ 1 w 7262"/>
                <a:gd name="T43" fmla="*/ 1 h 2730"/>
                <a:gd name="T44" fmla="*/ 2 w 7262"/>
                <a:gd name="T45" fmla="*/ 1 h 2730"/>
                <a:gd name="T46" fmla="*/ 2 w 7262"/>
                <a:gd name="T47" fmla="*/ 1 h 2730"/>
                <a:gd name="T48" fmla="*/ 2 w 7262"/>
                <a:gd name="T49" fmla="*/ 1 h 2730"/>
                <a:gd name="T50" fmla="*/ 2 w 7262"/>
                <a:gd name="T51" fmla="*/ 1 h 2730"/>
                <a:gd name="T52" fmla="*/ 2 w 7262"/>
                <a:gd name="T53" fmla="*/ 2 h 2730"/>
                <a:gd name="T54" fmla="*/ 2 w 7262"/>
                <a:gd name="T55" fmla="*/ 2 h 2730"/>
                <a:gd name="T56" fmla="*/ 2 w 7262"/>
                <a:gd name="T57" fmla="*/ 2 h 2730"/>
                <a:gd name="T58" fmla="*/ 2 w 7262"/>
                <a:gd name="T59" fmla="*/ 2 h 2730"/>
                <a:gd name="T60" fmla="*/ 2 w 7262"/>
                <a:gd name="T61" fmla="*/ 2 h 2730"/>
                <a:gd name="T62" fmla="*/ 2 w 7262"/>
                <a:gd name="T63" fmla="*/ 1 h 2730"/>
                <a:gd name="T64" fmla="*/ 2 w 7262"/>
                <a:gd name="T65" fmla="*/ 1 h 2730"/>
                <a:gd name="T66" fmla="*/ 4 w 7262"/>
                <a:gd name="T67" fmla="*/ 1 h 2730"/>
                <a:gd name="T68" fmla="*/ 4 w 7262"/>
                <a:gd name="T69" fmla="*/ 1 h 2730"/>
                <a:gd name="T70" fmla="*/ 4 w 7262"/>
                <a:gd name="T71" fmla="*/ 1 h 2730"/>
                <a:gd name="T72" fmla="*/ 4 w 7262"/>
                <a:gd name="T73" fmla="*/ 2 h 2730"/>
                <a:gd name="T74" fmla="*/ 4 w 7262"/>
                <a:gd name="T75" fmla="*/ 2 h 2730"/>
                <a:gd name="T76" fmla="*/ 4 w 7262"/>
                <a:gd name="T77" fmla="*/ 3 h 2730"/>
                <a:gd name="T78" fmla="*/ 4 w 7262"/>
                <a:gd name="T79" fmla="*/ 3 h 2730"/>
                <a:gd name="T80" fmla="*/ 3 w 7262"/>
                <a:gd name="T81" fmla="*/ 3 h 2730"/>
                <a:gd name="T82" fmla="*/ 3 w 7262"/>
                <a:gd name="T83" fmla="*/ 2 h 2730"/>
                <a:gd name="T84" fmla="*/ 4 w 7262"/>
                <a:gd name="T85" fmla="*/ 2 h 2730"/>
                <a:gd name="T86" fmla="*/ 4 w 7262"/>
                <a:gd name="T87" fmla="*/ 2 h 2730"/>
                <a:gd name="T88" fmla="*/ 4 w 7262"/>
                <a:gd name="T89" fmla="*/ 2 h 2730"/>
                <a:gd name="T90" fmla="*/ 3 w 7262"/>
                <a:gd name="T91" fmla="*/ 2 h 2730"/>
                <a:gd name="T92" fmla="*/ 3 w 7262"/>
                <a:gd name="T93" fmla="*/ 2 h 2730"/>
                <a:gd name="T94" fmla="*/ 3 w 7262"/>
                <a:gd name="T95" fmla="*/ 1 h 2730"/>
                <a:gd name="T96" fmla="*/ 3 w 7262"/>
                <a:gd name="T97" fmla="*/ 1 h 2730"/>
                <a:gd name="T98" fmla="*/ 3 w 7262"/>
                <a:gd name="T99" fmla="*/ 1 h 2730"/>
                <a:gd name="T100" fmla="*/ 4 w 7262"/>
                <a:gd name="T101" fmla="*/ 1 h 2730"/>
                <a:gd name="T102" fmla="*/ 4 w 7262"/>
                <a:gd name="T103" fmla="*/ 1 h 2730"/>
                <a:gd name="T104" fmla="*/ 4 w 7262"/>
                <a:gd name="T105" fmla="*/ 1 h 2730"/>
                <a:gd name="T106" fmla="*/ 4 w 7262"/>
                <a:gd name="T107" fmla="*/ 2 h 2730"/>
                <a:gd name="T108" fmla="*/ 4 w 7262"/>
                <a:gd name="T109" fmla="*/ 2 h 2730"/>
                <a:gd name="T110" fmla="*/ 4 w 7262"/>
                <a:gd name="T111" fmla="*/ 2 h 2730"/>
                <a:gd name="T112" fmla="*/ 3 w 7262"/>
                <a:gd name="T113" fmla="*/ 2 h 2730"/>
                <a:gd name="T114" fmla="*/ 3 w 7262"/>
                <a:gd name="T115" fmla="*/ 1 h 2730"/>
                <a:gd name="T116" fmla="*/ 3 w 7262"/>
                <a:gd name="T117" fmla="*/ 1 h 2730"/>
                <a:gd name="T118" fmla="*/ 4 w 7262"/>
                <a:gd name="T119" fmla="*/ 1 h 2730"/>
                <a:gd name="T120" fmla="*/ 5 w 7262"/>
                <a:gd name="T121" fmla="*/ 0 h 2730"/>
                <a:gd name="T122" fmla="*/ 5 w 7262"/>
                <a:gd name="T123" fmla="*/ 1 h 273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62"/>
                <a:gd name="T187" fmla="*/ 0 h 2730"/>
                <a:gd name="T188" fmla="*/ 7262 w 7262"/>
                <a:gd name="T189" fmla="*/ 2730 h 273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62" h="2730">
                  <a:moveTo>
                    <a:pt x="0" y="0"/>
                  </a:moveTo>
                  <a:lnTo>
                    <a:pt x="354" y="160"/>
                  </a:lnTo>
                  <a:lnTo>
                    <a:pt x="354" y="1793"/>
                  </a:lnTo>
                  <a:lnTo>
                    <a:pt x="1241" y="1793"/>
                  </a:lnTo>
                  <a:lnTo>
                    <a:pt x="1402" y="2146"/>
                  </a:lnTo>
                  <a:lnTo>
                    <a:pt x="354" y="2146"/>
                  </a:lnTo>
                  <a:lnTo>
                    <a:pt x="0" y="2146"/>
                  </a:lnTo>
                  <a:lnTo>
                    <a:pt x="0" y="0"/>
                  </a:lnTo>
                  <a:close/>
                  <a:moveTo>
                    <a:pt x="6137" y="13"/>
                  </a:moveTo>
                  <a:lnTo>
                    <a:pt x="7262" y="13"/>
                  </a:lnTo>
                  <a:lnTo>
                    <a:pt x="7262" y="1112"/>
                  </a:lnTo>
                  <a:lnTo>
                    <a:pt x="6137" y="13"/>
                  </a:lnTo>
                  <a:close/>
                  <a:moveTo>
                    <a:pt x="5938" y="590"/>
                  </a:moveTo>
                  <a:lnTo>
                    <a:pt x="5967" y="591"/>
                  </a:lnTo>
                  <a:lnTo>
                    <a:pt x="5994" y="592"/>
                  </a:lnTo>
                  <a:lnTo>
                    <a:pt x="6022" y="596"/>
                  </a:lnTo>
                  <a:lnTo>
                    <a:pt x="6050" y="599"/>
                  </a:lnTo>
                  <a:lnTo>
                    <a:pt x="6077" y="604"/>
                  </a:lnTo>
                  <a:lnTo>
                    <a:pt x="6103" y="611"/>
                  </a:lnTo>
                  <a:lnTo>
                    <a:pt x="6130" y="617"/>
                  </a:lnTo>
                  <a:lnTo>
                    <a:pt x="6156" y="625"/>
                  </a:lnTo>
                  <a:lnTo>
                    <a:pt x="6182" y="634"/>
                  </a:lnTo>
                  <a:lnTo>
                    <a:pt x="6206" y="644"/>
                  </a:lnTo>
                  <a:lnTo>
                    <a:pt x="6231" y="655"/>
                  </a:lnTo>
                  <a:lnTo>
                    <a:pt x="6255" y="667"/>
                  </a:lnTo>
                  <a:lnTo>
                    <a:pt x="6279" y="680"/>
                  </a:lnTo>
                  <a:lnTo>
                    <a:pt x="6302" y="694"/>
                  </a:lnTo>
                  <a:lnTo>
                    <a:pt x="6325" y="708"/>
                  </a:lnTo>
                  <a:lnTo>
                    <a:pt x="6348" y="723"/>
                  </a:lnTo>
                  <a:lnTo>
                    <a:pt x="6165" y="1006"/>
                  </a:lnTo>
                  <a:lnTo>
                    <a:pt x="6153" y="995"/>
                  </a:lnTo>
                  <a:lnTo>
                    <a:pt x="6141" y="985"/>
                  </a:lnTo>
                  <a:lnTo>
                    <a:pt x="6128" y="976"/>
                  </a:lnTo>
                  <a:lnTo>
                    <a:pt x="6115" y="967"/>
                  </a:lnTo>
                  <a:lnTo>
                    <a:pt x="6101" y="958"/>
                  </a:lnTo>
                  <a:lnTo>
                    <a:pt x="6088" y="951"/>
                  </a:lnTo>
                  <a:lnTo>
                    <a:pt x="6074" y="944"/>
                  </a:lnTo>
                  <a:lnTo>
                    <a:pt x="6058" y="938"/>
                  </a:lnTo>
                  <a:lnTo>
                    <a:pt x="6044" y="933"/>
                  </a:lnTo>
                  <a:lnTo>
                    <a:pt x="6029" y="927"/>
                  </a:lnTo>
                  <a:lnTo>
                    <a:pt x="6014" y="923"/>
                  </a:lnTo>
                  <a:lnTo>
                    <a:pt x="5999" y="920"/>
                  </a:lnTo>
                  <a:lnTo>
                    <a:pt x="5984" y="916"/>
                  </a:lnTo>
                  <a:lnTo>
                    <a:pt x="5968" y="915"/>
                  </a:lnTo>
                  <a:lnTo>
                    <a:pt x="5952" y="913"/>
                  </a:lnTo>
                  <a:lnTo>
                    <a:pt x="5937" y="913"/>
                  </a:lnTo>
                  <a:lnTo>
                    <a:pt x="5916" y="914"/>
                  </a:lnTo>
                  <a:lnTo>
                    <a:pt x="5898" y="915"/>
                  </a:lnTo>
                  <a:lnTo>
                    <a:pt x="5878" y="919"/>
                  </a:lnTo>
                  <a:lnTo>
                    <a:pt x="5860" y="923"/>
                  </a:lnTo>
                  <a:lnTo>
                    <a:pt x="5842" y="928"/>
                  </a:lnTo>
                  <a:lnTo>
                    <a:pt x="5823" y="934"/>
                  </a:lnTo>
                  <a:lnTo>
                    <a:pt x="5805" y="941"/>
                  </a:lnTo>
                  <a:lnTo>
                    <a:pt x="5789" y="950"/>
                  </a:lnTo>
                  <a:lnTo>
                    <a:pt x="5771" y="958"/>
                  </a:lnTo>
                  <a:lnTo>
                    <a:pt x="5755" y="969"/>
                  </a:lnTo>
                  <a:lnTo>
                    <a:pt x="5739" y="980"/>
                  </a:lnTo>
                  <a:lnTo>
                    <a:pt x="5724" y="992"/>
                  </a:lnTo>
                  <a:lnTo>
                    <a:pt x="5709" y="1005"/>
                  </a:lnTo>
                  <a:lnTo>
                    <a:pt x="5695" y="1019"/>
                  </a:lnTo>
                  <a:lnTo>
                    <a:pt x="5681" y="1033"/>
                  </a:lnTo>
                  <a:lnTo>
                    <a:pt x="5668" y="1048"/>
                  </a:lnTo>
                  <a:lnTo>
                    <a:pt x="5655" y="1064"/>
                  </a:lnTo>
                  <a:lnTo>
                    <a:pt x="5643" y="1081"/>
                  </a:lnTo>
                  <a:lnTo>
                    <a:pt x="5631" y="1098"/>
                  </a:lnTo>
                  <a:lnTo>
                    <a:pt x="5621" y="1116"/>
                  </a:lnTo>
                  <a:lnTo>
                    <a:pt x="5611" y="1135"/>
                  </a:lnTo>
                  <a:lnTo>
                    <a:pt x="5602" y="1154"/>
                  </a:lnTo>
                  <a:lnTo>
                    <a:pt x="5593" y="1174"/>
                  </a:lnTo>
                  <a:lnTo>
                    <a:pt x="5586" y="1194"/>
                  </a:lnTo>
                  <a:lnTo>
                    <a:pt x="5579" y="1215"/>
                  </a:lnTo>
                  <a:lnTo>
                    <a:pt x="5573" y="1236"/>
                  </a:lnTo>
                  <a:lnTo>
                    <a:pt x="5567" y="1259"/>
                  </a:lnTo>
                  <a:lnTo>
                    <a:pt x="5564" y="1280"/>
                  </a:lnTo>
                  <a:lnTo>
                    <a:pt x="5560" y="1303"/>
                  </a:lnTo>
                  <a:lnTo>
                    <a:pt x="5558" y="1327"/>
                  </a:lnTo>
                  <a:lnTo>
                    <a:pt x="5557" y="1349"/>
                  </a:lnTo>
                  <a:lnTo>
                    <a:pt x="5556" y="1373"/>
                  </a:lnTo>
                  <a:lnTo>
                    <a:pt x="5557" y="1397"/>
                  </a:lnTo>
                  <a:lnTo>
                    <a:pt x="5558" y="1420"/>
                  </a:lnTo>
                  <a:lnTo>
                    <a:pt x="5560" y="1443"/>
                  </a:lnTo>
                  <a:lnTo>
                    <a:pt x="5564" y="1466"/>
                  </a:lnTo>
                  <a:lnTo>
                    <a:pt x="5567" y="1488"/>
                  </a:lnTo>
                  <a:lnTo>
                    <a:pt x="5573" y="1510"/>
                  </a:lnTo>
                  <a:lnTo>
                    <a:pt x="5579" y="1531"/>
                  </a:lnTo>
                  <a:lnTo>
                    <a:pt x="5586" y="1553"/>
                  </a:lnTo>
                  <a:lnTo>
                    <a:pt x="5593" y="1572"/>
                  </a:lnTo>
                  <a:lnTo>
                    <a:pt x="5602" y="1593"/>
                  </a:lnTo>
                  <a:lnTo>
                    <a:pt x="5611" y="1612"/>
                  </a:lnTo>
                  <a:lnTo>
                    <a:pt x="5621" y="1630"/>
                  </a:lnTo>
                  <a:lnTo>
                    <a:pt x="5631" y="1649"/>
                  </a:lnTo>
                  <a:lnTo>
                    <a:pt x="5643" y="1666"/>
                  </a:lnTo>
                  <a:lnTo>
                    <a:pt x="5655" y="1682"/>
                  </a:lnTo>
                  <a:lnTo>
                    <a:pt x="5668" y="1698"/>
                  </a:lnTo>
                  <a:lnTo>
                    <a:pt x="5681" y="1713"/>
                  </a:lnTo>
                  <a:lnTo>
                    <a:pt x="5695" y="1728"/>
                  </a:lnTo>
                  <a:lnTo>
                    <a:pt x="5709" y="1742"/>
                  </a:lnTo>
                  <a:lnTo>
                    <a:pt x="5724" y="1754"/>
                  </a:lnTo>
                  <a:lnTo>
                    <a:pt x="5739" y="1767"/>
                  </a:lnTo>
                  <a:lnTo>
                    <a:pt x="5755" y="1778"/>
                  </a:lnTo>
                  <a:lnTo>
                    <a:pt x="5771" y="1788"/>
                  </a:lnTo>
                  <a:lnTo>
                    <a:pt x="5789" y="1797"/>
                  </a:lnTo>
                  <a:lnTo>
                    <a:pt x="5805" y="1806"/>
                  </a:lnTo>
                  <a:lnTo>
                    <a:pt x="5823" y="1812"/>
                  </a:lnTo>
                  <a:lnTo>
                    <a:pt x="5842" y="1819"/>
                  </a:lnTo>
                  <a:lnTo>
                    <a:pt x="5860" y="1824"/>
                  </a:lnTo>
                  <a:lnTo>
                    <a:pt x="5878" y="1829"/>
                  </a:lnTo>
                  <a:lnTo>
                    <a:pt x="5898" y="1831"/>
                  </a:lnTo>
                  <a:lnTo>
                    <a:pt x="5916" y="1833"/>
                  </a:lnTo>
                  <a:lnTo>
                    <a:pt x="5937" y="1833"/>
                  </a:lnTo>
                  <a:lnTo>
                    <a:pt x="5952" y="1833"/>
                  </a:lnTo>
                  <a:lnTo>
                    <a:pt x="5967" y="1832"/>
                  </a:lnTo>
                  <a:lnTo>
                    <a:pt x="5982" y="1830"/>
                  </a:lnTo>
                  <a:lnTo>
                    <a:pt x="5997" y="1828"/>
                  </a:lnTo>
                  <a:lnTo>
                    <a:pt x="6011" y="1824"/>
                  </a:lnTo>
                  <a:lnTo>
                    <a:pt x="6026" y="1820"/>
                  </a:lnTo>
                  <a:lnTo>
                    <a:pt x="6040" y="1816"/>
                  </a:lnTo>
                  <a:lnTo>
                    <a:pt x="6054" y="1810"/>
                  </a:lnTo>
                  <a:lnTo>
                    <a:pt x="6068" y="1805"/>
                  </a:lnTo>
                  <a:lnTo>
                    <a:pt x="6082" y="1798"/>
                  </a:lnTo>
                  <a:lnTo>
                    <a:pt x="6095" y="1791"/>
                  </a:lnTo>
                  <a:lnTo>
                    <a:pt x="6108" y="1783"/>
                  </a:lnTo>
                  <a:lnTo>
                    <a:pt x="6121" y="1776"/>
                  </a:lnTo>
                  <a:lnTo>
                    <a:pt x="6133" y="1766"/>
                  </a:lnTo>
                  <a:lnTo>
                    <a:pt x="6146" y="1758"/>
                  </a:lnTo>
                  <a:lnTo>
                    <a:pt x="6158" y="1748"/>
                  </a:lnTo>
                  <a:lnTo>
                    <a:pt x="6352" y="2020"/>
                  </a:lnTo>
                  <a:lnTo>
                    <a:pt x="6329" y="2036"/>
                  </a:lnTo>
                  <a:lnTo>
                    <a:pt x="6307" y="2052"/>
                  </a:lnTo>
                  <a:lnTo>
                    <a:pt x="6283" y="2066"/>
                  </a:lnTo>
                  <a:lnTo>
                    <a:pt x="6259" y="2078"/>
                  </a:lnTo>
                  <a:lnTo>
                    <a:pt x="6234" y="2090"/>
                  </a:lnTo>
                  <a:lnTo>
                    <a:pt x="6210" y="2101"/>
                  </a:lnTo>
                  <a:lnTo>
                    <a:pt x="6184" y="2112"/>
                  </a:lnTo>
                  <a:lnTo>
                    <a:pt x="6158" y="2120"/>
                  </a:lnTo>
                  <a:lnTo>
                    <a:pt x="6132" y="2129"/>
                  </a:lnTo>
                  <a:lnTo>
                    <a:pt x="6105" y="2137"/>
                  </a:lnTo>
                  <a:lnTo>
                    <a:pt x="6078" y="2142"/>
                  </a:lnTo>
                  <a:lnTo>
                    <a:pt x="6051" y="2147"/>
                  </a:lnTo>
                  <a:lnTo>
                    <a:pt x="6023" y="2152"/>
                  </a:lnTo>
                  <a:lnTo>
                    <a:pt x="5995" y="2154"/>
                  </a:lnTo>
                  <a:lnTo>
                    <a:pt x="5967" y="2156"/>
                  </a:lnTo>
                  <a:lnTo>
                    <a:pt x="5938" y="2157"/>
                  </a:lnTo>
                  <a:lnTo>
                    <a:pt x="5900" y="2156"/>
                  </a:lnTo>
                  <a:lnTo>
                    <a:pt x="5863" y="2153"/>
                  </a:lnTo>
                  <a:lnTo>
                    <a:pt x="5826" y="2147"/>
                  </a:lnTo>
                  <a:lnTo>
                    <a:pt x="5790" y="2141"/>
                  </a:lnTo>
                  <a:lnTo>
                    <a:pt x="5754" y="2132"/>
                  </a:lnTo>
                  <a:lnTo>
                    <a:pt x="5720" y="2122"/>
                  </a:lnTo>
                  <a:lnTo>
                    <a:pt x="5685" y="2109"/>
                  </a:lnTo>
                  <a:lnTo>
                    <a:pt x="5652" y="2095"/>
                  </a:lnTo>
                  <a:lnTo>
                    <a:pt x="5619" y="2080"/>
                  </a:lnTo>
                  <a:lnTo>
                    <a:pt x="5588" y="2062"/>
                  </a:lnTo>
                  <a:lnTo>
                    <a:pt x="5557" y="2043"/>
                  </a:lnTo>
                  <a:lnTo>
                    <a:pt x="5526" y="2022"/>
                  </a:lnTo>
                  <a:lnTo>
                    <a:pt x="5498" y="2001"/>
                  </a:lnTo>
                  <a:lnTo>
                    <a:pt x="5470" y="1977"/>
                  </a:lnTo>
                  <a:lnTo>
                    <a:pt x="5443" y="1954"/>
                  </a:lnTo>
                  <a:lnTo>
                    <a:pt x="5418" y="1927"/>
                  </a:lnTo>
                  <a:lnTo>
                    <a:pt x="5394" y="1900"/>
                  </a:lnTo>
                  <a:lnTo>
                    <a:pt x="5371" y="1872"/>
                  </a:lnTo>
                  <a:lnTo>
                    <a:pt x="5348" y="1842"/>
                  </a:lnTo>
                  <a:lnTo>
                    <a:pt x="5328" y="1811"/>
                  </a:lnTo>
                  <a:lnTo>
                    <a:pt x="5309" y="1779"/>
                  </a:lnTo>
                  <a:lnTo>
                    <a:pt x="5291" y="1747"/>
                  </a:lnTo>
                  <a:lnTo>
                    <a:pt x="5275" y="1713"/>
                  </a:lnTo>
                  <a:lnTo>
                    <a:pt x="5261" y="1678"/>
                  </a:lnTo>
                  <a:lnTo>
                    <a:pt x="5247" y="1642"/>
                  </a:lnTo>
                  <a:lnTo>
                    <a:pt x="5236" y="1606"/>
                  </a:lnTo>
                  <a:lnTo>
                    <a:pt x="5225" y="1569"/>
                  </a:lnTo>
                  <a:lnTo>
                    <a:pt x="5218" y="1531"/>
                  </a:lnTo>
                  <a:lnTo>
                    <a:pt x="5211" y="1493"/>
                  </a:lnTo>
                  <a:lnTo>
                    <a:pt x="5207" y="1454"/>
                  </a:lnTo>
                  <a:lnTo>
                    <a:pt x="5204" y="1414"/>
                  </a:lnTo>
                  <a:lnTo>
                    <a:pt x="5203" y="1373"/>
                  </a:lnTo>
                  <a:lnTo>
                    <a:pt x="5204" y="1333"/>
                  </a:lnTo>
                  <a:lnTo>
                    <a:pt x="5207" y="1293"/>
                  </a:lnTo>
                  <a:lnTo>
                    <a:pt x="5211" y="1255"/>
                  </a:lnTo>
                  <a:lnTo>
                    <a:pt x="5218" y="1216"/>
                  </a:lnTo>
                  <a:lnTo>
                    <a:pt x="5225" y="1178"/>
                  </a:lnTo>
                  <a:lnTo>
                    <a:pt x="5236" y="1140"/>
                  </a:lnTo>
                  <a:lnTo>
                    <a:pt x="5247" y="1104"/>
                  </a:lnTo>
                  <a:lnTo>
                    <a:pt x="5261" y="1068"/>
                  </a:lnTo>
                  <a:lnTo>
                    <a:pt x="5275" y="1034"/>
                  </a:lnTo>
                  <a:lnTo>
                    <a:pt x="5291" y="1000"/>
                  </a:lnTo>
                  <a:lnTo>
                    <a:pt x="5309" y="967"/>
                  </a:lnTo>
                  <a:lnTo>
                    <a:pt x="5328" y="936"/>
                  </a:lnTo>
                  <a:lnTo>
                    <a:pt x="5348" y="905"/>
                  </a:lnTo>
                  <a:lnTo>
                    <a:pt x="5371" y="876"/>
                  </a:lnTo>
                  <a:lnTo>
                    <a:pt x="5394" y="846"/>
                  </a:lnTo>
                  <a:lnTo>
                    <a:pt x="5418" y="820"/>
                  </a:lnTo>
                  <a:lnTo>
                    <a:pt x="5443" y="794"/>
                  </a:lnTo>
                  <a:lnTo>
                    <a:pt x="5470" y="769"/>
                  </a:lnTo>
                  <a:lnTo>
                    <a:pt x="5498" y="746"/>
                  </a:lnTo>
                  <a:lnTo>
                    <a:pt x="5526" y="724"/>
                  </a:lnTo>
                  <a:lnTo>
                    <a:pt x="5557" y="703"/>
                  </a:lnTo>
                  <a:lnTo>
                    <a:pt x="5588" y="685"/>
                  </a:lnTo>
                  <a:lnTo>
                    <a:pt x="5619" y="668"/>
                  </a:lnTo>
                  <a:lnTo>
                    <a:pt x="5652" y="652"/>
                  </a:lnTo>
                  <a:lnTo>
                    <a:pt x="5685" y="638"/>
                  </a:lnTo>
                  <a:lnTo>
                    <a:pt x="5720" y="626"/>
                  </a:lnTo>
                  <a:lnTo>
                    <a:pt x="5754" y="615"/>
                  </a:lnTo>
                  <a:lnTo>
                    <a:pt x="5790" y="606"/>
                  </a:lnTo>
                  <a:lnTo>
                    <a:pt x="5826" y="599"/>
                  </a:lnTo>
                  <a:lnTo>
                    <a:pt x="5863" y="594"/>
                  </a:lnTo>
                  <a:lnTo>
                    <a:pt x="5900" y="591"/>
                  </a:lnTo>
                  <a:lnTo>
                    <a:pt x="5938" y="590"/>
                  </a:lnTo>
                  <a:close/>
                  <a:moveTo>
                    <a:pt x="2159" y="606"/>
                  </a:moveTo>
                  <a:lnTo>
                    <a:pt x="2170" y="606"/>
                  </a:lnTo>
                  <a:lnTo>
                    <a:pt x="2205" y="607"/>
                  </a:lnTo>
                  <a:lnTo>
                    <a:pt x="2240" y="610"/>
                  </a:lnTo>
                  <a:lnTo>
                    <a:pt x="2274" y="614"/>
                  </a:lnTo>
                  <a:lnTo>
                    <a:pt x="2309" y="620"/>
                  </a:lnTo>
                  <a:lnTo>
                    <a:pt x="2342" y="629"/>
                  </a:lnTo>
                  <a:lnTo>
                    <a:pt x="2375" y="639"/>
                  </a:lnTo>
                  <a:lnTo>
                    <a:pt x="2407" y="649"/>
                  </a:lnTo>
                  <a:lnTo>
                    <a:pt x="2438" y="662"/>
                  </a:lnTo>
                  <a:lnTo>
                    <a:pt x="2468" y="676"/>
                  </a:lnTo>
                  <a:lnTo>
                    <a:pt x="2499" y="692"/>
                  </a:lnTo>
                  <a:lnTo>
                    <a:pt x="2528" y="709"/>
                  </a:lnTo>
                  <a:lnTo>
                    <a:pt x="2556" y="728"/>
                  </a:lnTo>
                  <a:lnTo>
                    <a:pt x="2583" y="747"/>
                  </a:lnTo>
                  <a:lnTo>
                    <a:pt x="2609" y="768"/>
                  </a:lnTo>
                  <a:lnTo>
                    <a:pt x="2635" y="790"/>
                  </a:lnTo>
                  <a:lnTo>
                    <a:pt x="2658" y="814"/>
                  </a:lnTo>
                  <a:lnTo>
                    <a:pt x="2681" y="839"/>
                  </a:lnTo>
                  <a:lnTo>
                    <a:pt x="2703" y="865"/>
                  </a:lnTo>
                  <a:lnTo>
                    <a:pt x="2723" y="892"/>
                  </a:lnTo>
                  <a:lnTo>
                    <a:pt x="2743" y="919"/>
                  </a:lnTo>
                  <a:lnTo>
                    <a:pt x="2761" y="948"/>
                  </a:lnTo>
                  <a:lnTo>
                    <a:pt x="2777" y="978"/>
                  </a:lnTo>
                  <a:lnTo>
                    <a:pt x="2793" y="1008"/>
                  </a:lnTo>
                  <a:lnTo>
                    <a:pt x="2807" y="1039"/>
                  </a:lnTo>
                  <a:lnTo>
                    <a:pt x="2819" y="1072"/>
                  </a:lnTo>
                  <a:lnTo>
                    <a:pt x="2830" y="1104"/>
                  </a:lnTo>
                  <a:lnTo>
                    <a:pt x="2840" y="1138"/>
                  </a:lnTo>
                  <a:lnTo>
                    <a:pt x="2847" y="1172"/>
                  </a:lnTo>
                  <a:lnTo>
                    <a:pt x="2854" y="1207"/>
                  </a:lnTo>
                  <a:lnTo>
                    <a:pt x="2858" y="1242"/>
                  </a:lnTo>
                  <a:lnTo>
                    <a:pt x="2860" y="1278"/>
                  </a:lnTo>
                  <a:lnTo>
                    <a:pt x="2861" y="1314"/>
                  </a:lnTo>
                  <a:lnTo>
                    <a:pt x="2861" y="1436"/>
                  </a:lnTo>
                  <a:lnTo>
                    <a:pt x="2860" y="1472"/>
                  </a:lnTo>
                  <a:lnTo>
                    <a:pt x="2858" y="1508"/>
                  </a:lnTo>
                  <a:lnTo>
                    <a:pt x="2854" y="1543"/>
                  </a:lnTo>
                  <a:lnTo>
                    <a:pt x="2847" y="1578"/>
                  </a:lnTo>
                  <a:lnTo>
                    <a:pt x="2840" y="1612"/>
                  </a:lnTo>
                  <a:lnTo>
                    <a:pt x="2830" y="1646"/>
                  </a:lnTo>
                  <a:lnTo>
                    <a:pt x="2819" y="1679"/>
                  </a:lnTo>
                  <a:lnTo>
                    <a:pt x="2807" y="1711"/>
                  </a:lnTo>
                  <a:lnTo>
                    <a:pt x="2793" y="1742"/>
                  </a:lnTo>
                  <a:lnTo>
                    <a:pt x="2777" y="1773"/>
                  </a:lnTo>
                  <a:lnTo>
                    <a:pt x="2761" y="1803"/>
                  </a:lnTo>
                  <a:lnTo>
                    <a:pt x="2743" y="1831"/>
                  </a:lnTo>
                  <a:lnTo>
                    <a:pt x="2723" y="1859"/>
                  </a:lnTo>
                  <a:lnTo>
                    <a:pt x="2703" y="1886"/>
                  </a:lnTo>
                  <a:lnTo>
                    <a:pt x="2681" y="1912"/>
                  </a:lnTo>
                  <a:lnTo>
                    <a:pt x="2658" y="1936"/>
                  </a:lnTo>
                  <a:lnTo>
                    <a:pt x="2635" y="1960"/>
                  </a:lnTo>
                  <a:lnTo>
                    <a:pt x="2609" y="1982"/>
                  </a:lnTo>
                  <a:lnTo>
                    <a:pt x="2583" y="2003"/>
                  </a:lnTo>
                  <a:lnTo>
                    <a:pt x="2556" y="2022"/>
                  </a:lnTo>
                  <a:lnTo>
                    <a:pt x="2528" y="2041"/>
                  </a:lnTo>
                  <a:lnTo>
                    <a:pt x="2499" y="2058"/>
                  </a:lnTo>
                  <a:lnTo>
                    <a:pt x="2468" y="2074"/>
                  </a:lnTo>
                  <a:lnTo>
                    <a:pt x="2438" y="2088"/>
                  </a:lnTo>
                  <a:lnTo>
                    <a:pt x="2407" y="2101"/>
                  </a:lnTo>
                  <a:lnTo>
                    <a:pt x="2375" y="2112"/>
                  </a:lnTo>
                  <a:lnTo>
                    <a:pt x="2342" y="2122"/>
                  </a:lnTo>
                  <a:lnTo>
                    <a:pt x="2309" y="2129"/>
                  </a:lnTo>
                  <a:lnTo>
                    <a:pt x="2274" y="2136"/>
                  </a:lnTo>
                  <a:lnTo>
                    <a:pt x="2240" y="2140"/>
                  </a:lnTo>
                  <a:lnTo>
                    <a:pt x="2205" y="2143"/>
                  </a:lnTo>
                  <a:lnTo>
                    <a:pt x="2170" y="2144"/>
                  </a:lnTo>
                  <a:lnTo>
                    <a:pt x="2159" y="2144"/>
                  </a:lnTo>
                  <a:lnTo>
                    <a:pt x="2123" y="2143"/>
                  </a:lnTo>
                  <a:lnTo>
                    <a:pt x="2089" y="2140"/>
                  </a:lnTo>
                  <a:lnTo>
                    <a:pt x="2054" y="2136"/>
                  </a:lnTo>
                  <a:lnTo>
                    <a:pt x="2019" y="2129"/>
                  </a:lnTo>
                  <a:lnTo>
                    <a:pt x="1986" y="2122"/>
                  </a:lnTo>
                  <a:lnTo>
                    <a:pt x="1954" y="2112"/>
                  </a:lnTo>
                  <a:lnTo>
                    <a:pt x="1921" y="2101"/>
                  </a:lnTo>
                  <a:lnTo>
                    <a:pt x="1890" y="2088"/>
                  </a:lnTo>
                  <a:lnTo>
                    <a:pt x="1860" y="2074"/>
                  </a:lnTo>
                  <a:lnTo>
                    <a:pt x="1830" y="2058"/>
                  </a:lnTo>
                  <a:lnTo>
                    <a:pt x="1800" y="2041"/>
                  </a:lnTo>
                  <a:lnTo>
                    <a:pt x="1772" y="2022"/>
                  </a:lnTo>
                  <a:lnTo>
                    <a:pt x="1745" y="2003"/>
                  </a:lnTo>
                  <a:lnTo>
                    <a:pt x="1719" y="1982"/>
                  </a:lnTo>
                  <a:lnTo>
                    <a:pt x="1695" y="1960"/>
                  </a:lnTo>
                  <a:lnTo>
                    <a:pt x="1670" y="1936"/>
                  </a:lnTo>
                  <a:lnTo>
                    <a:pt x="1647" y="1912"/>
                  </a:lnTo>
                  <a:lnTo>
                    <a:pt x="1626" y="1886"/>
                  </a:lnTo>
                  <a:lnTo>
                    <a:pt x="1605" y="1859"/>
                  </a:lnTo>
                  <a:lnTo>
                    <a:pt x="1586" y="1831"/>
                  </a:lnTo>
                  <a:lnTo>
                    <a:pt x="1567" y="1803"/>
                  </a:lnTo>
                  <a:lnTo>
                    <a:pt x="1551" y="1773"/>
                  </a:lnTo>
                  <a:lnTo>
                    <a:pt x="1535" y="1742"/>
                  </a:lnTo>
                  <a:lnTo>
                    <a:pt x="1522" y="1711"/>
                  </a:lnTo>
                  <a:lnTo>
                    <a:pt x="1509" y="1679"/>
                  </a:lnTo>
                  <a:lnTo>
                    <a:pt x="1498" y="1646"/>
                  </a:lnTo>
                  <a:lnTo>
                    <a:pt x="1488" y="1612"/>
                  </a:lnTo>
                  <a:lnTo>
                    <a:pt x="1481" y="1578"/>
                  </a:lnTo>
                  <a:lnTo>
                    <a:pt x="1474" y="1543"/>
                  </a:lnTo>
                  <a:lnTo>
                    <a:pt x="1470" y="1508"/>
                  </a:lnTo>
                  <a:lnTo>
                    <a:pt x="1468" y="1472"/>
                  </a:lnTo>
                  <a:lnTo>
                    <a:pt x="1467" y="1436"/>
                  </a:lnTo>
                  <a:lnTo>
                    <a:pt x="1467" y="1314"/>
                  </a:lnTo>
                  <a:lnTo>
                    <a:pt x="1468" y="1278"/>
                  </a:lnTo>
                  <a:lnTo>
                    <a:pt x="1470" y="1242"/>
                  </a:lnTo>
                  <a:lnTo>
                    <a:pt x="1474" y="1207"/>
                  </a:lnTo>
                  <a:lnTo>
                    <a:pt x="1481" y="1172"/>
                  </a:lnTo>
                  <a:lnTo>
                    <a:pt x="1488" y="1138"/>
                  </a:lnTo>
                  <a:lnTo>
                    <a:pt x="1498" y="1104"/>
                  </a:lnTo>
                  <a:lnTo>
                    <a:pt x="1509" y="1072"/>
                  </a:lnTo>
                  <a:lnTo>
                    <a:pt x="1522" y="1039"/>
                  </a:lnTo>
                  <a:lnTo>
                    <a:pt x="1535" y="1008"/>
                  </a:lnTo>
                  <a:lnTo>
                    <a:pt x="1551" y="978"/>
                  </a:lnTo>
                  <a:lnTo>
                    <a:pt x="1567" y="948"/>
                  </a:lnTo>
                  <a:lnTo>
                    <a:pt x="1586" y="919"/>
                  </a:lnTo>
                  <a:lnTo>
                    <a:pt x="1605" y="892"/>
                  </a:lnTo>
                  <a:lnTo>
                    <a:pt x="1626" y="865"/>
                  </a:lnTo>
                  <a:lnTo>
                    <a:pt x="1647" y="839"/>
                  </a:lnTo>
                  <a:lnTo>
                    <a:pt x="1670" y="814"/>
                  </a:lnTo>
                  <a:lnTo>
                    <a:pt x="1695" y="790"/>
                  </a:lnTo>
                  <a:lnTo>
                    <a:pt x="1719" y="768"/>
                  </a:lnTo>
                  <a:lnTo>
                    <a:pt x="1745" y="747"/>
                  </a:lnTo>
                  <a:lnTo>
                    <a:pt x="1772" y="728"/>
                  </a:lnTo>
                  <a:lnTo>
                    <a:pt x="1800" y="709"/>
                  </a:lnTo>
                  <a:lnTo>
                    <a:pt x="1830" y="692"/>
                  </a:lnTo>
                  <a:lnTo>
                    <a:pt x="1860" y="676"/>
                  </a:lnTo>
                  <a:lnTo>
                    <a:pt x="1890" y="662"/>
                  </a:lnTo>
                  <a:lnTo>
                    <a:pt x="1921" y="649"/>
                  </a:lnTo>
                  <a:lnTo>
                    <a:pt x="1954" y="639"/>
                  </a:lnTo>
                  <a:lnTo>
                    <a:pt x="1986" y="629"/>
                  </a:lnTo>
                  <a:lnTo>
                    <a:pt x="2019" y="620"/>
                  </a:lnTo>
                  <a:lnTo>
                    <a:pt x="2054" y="614"/>
                  </a:lnTo>
                  <a:lnTo>
                    <a:pt x="2089" y="610"/>
                  </a:lnTo>
                  <a:lnTo>
                    <a:pt x="2123" y="607"/>
                  </a:lnTo>
                  <a:lnTo>
                    <a:pt x="2159" y="606"/>
                  </a:lnTo>
                  <a:close/>
                  <a:moveTo>
                    <a:pt x="2119" y="918"/>
                  </a:moveTo>
                  <a:lnTo>
                    <a:pt x="2198" y="918"/>
                  </a:lnTo>
                  <a:lnTo>
                    <a:pt x="2214" y="918"/>
                  </a:lnTo>
                  <a:lnTo>
                    <a:pt x="2230" y="920"/>
                  </a:lnTo>
                  <a:lnTo>
                    <a:pt x="2245" y="921"/>
                  </a:lnTo>
                  <a:lnTo>
                    <a:pt x="2261" y="924"/>
                  </a:lnTo>
                  <a:lnTo>
                    <a:pt x="2276" y="928"/>
                  </a:lnTo>
                  <a:lnTo>
                    <a:pt x="2291" y="933"/>
                  </a:lnTo>
                  <a:lnTo>
                    <a:pt x="2306" y="937"/>
                  </a:lnTo>
                  <a:lnTo>
                    <a:pt x="2320" y="943"/>
                  </a:lnTo>
                  <a:lnTo>
                    <a:pt x="2334" y="950"/>
                  </a:lnTo>
                  <a:lnTo>
                    <a:pt x="2348" y="956"/>
                  </a:lnTo>
                  <a:lnTo>
                    <a:pt x="2361" y="965"/>
                  </a:lnTo>
                  <a:lnTo>
                    <a:pt x="2374" y="972"/>
                  </a:lnTo>
                  <a:lnTo>
                    <a:pt x="2385" y="982"/>
                  </a:lnTo>
                  <a:lnTo>
                    <a:pt x="2398" y="992"/>
                  </a:lnTo>
                  <a:lnTo>
                    <a:pt x="2409" y="1002"/>
                  </a:lnTo>
                  <a:lnTo>
                    <a:pt x="2420" y="1012"/>
                  </a:lnTo>
                  <a:lnTo>
                    <a:pt x="2431" y="1024"/>
                  </a:lnTo>
                  <a:lnTo>
                    <a:pt x="2440" y="1036"/>
                  </a:lnTo>
                  <a:lnTo>
                    <a:pt x="2450" y="1048"/>
                  </a:lnTo>
                  <a:lnTo>
                    <a:pt x="2459" y="1061"/>
                  </a:lnTo>
                  <a:lnTo>
                    <a:pt x="2467" y="1074"/>
                  </a:lnTo>
                  <a:lnTo>
                    <a:pt x="2475" y="1087"/>
                  </a:lnTo>
                  <a:lnTo>
                    <a:pt x="2481" y="1101"/>
                  </a:lnTo>
                  <a:lnTo>
                    <a:pt x="2488" y="1116"/>
                  </a:lnTo>
                  <a:lnTo>
                    <a:pt x="2493" y="1130"/>
                  </a:lnTo>
                  <a:lnTo>
                    <a:pt x="2499" y="1145"/>
                  </a:lnTo>
                  <a:lnTo>
                    <a:pt x="2503" y="1160"/>
                  </a:lnTo>
                  <a:lnTo>
                    <a:pt x="2506" y="1176"/>
                  </a:lnTo>
                  <a:lnTo>
                    <a:pt x="2510" y="1192"/>
                  </a:lnTo>
                  <a:lnTo>
                    <a:pt x="2512" y="1208"/>
                  </a:lnTo>
                  <a:lnTo>
                    <a:pt x="2513" y="1224"/>
                  </a:lnTo>
                  <a:lnTo>
                    <a:pt x="2513" y="1241"/>
                  </a:lnTo>
                  <a:lnTo>
                    <a:pt x="2513" y="1534"/>
                  </a:lnTo>
                  <a:lnTo>
                    <a:pt x="2513" y="1551"/>
                  </a:lnTo>
                  <a:lnTo>
                    <a:pt x="2512" y="1567"/>
                  </a:lnTo>
                  <a:lnTo>
                    <a:pt x="2510" y="1583"/>
                  </a:lnTo>
                  <a:lnTo>
                    <a:pt x="2506" y="1599"/>
                  </a:lnTo>
                  <a:lnTo>
                    <a:pt x="2503" y="1614"/>
                  </a:lnTo>
                  <a:lnTo>
                    <a:pt x="2499" y="1629"/>
                  </a:lnTo>
                  <a:lnTo>
                    <a:pt x="2493" y="1644"/>
                  </a:lnTo>
                  <a:lnTo>
                    <a:pt x="2488" y="1660"/>
                  </a:lnTo>
                  <a:lnTo>
                    <a:pt x="2481" y="1674"/>
                  </a:lnTo>
                  <a:lnTo>
                    <a:pt x="2475" y="1688"/>
                  </a:lnTo>
                  <a:lnTo>
                    <a:pt x="2467" y="1702"/>
                  </a:lnTo>
                  <a:lnTo>
                    <a:pt x="2459" y="1714"/>
                  </a:lnTo>
                  <a:lnTo>
                    <a:pt x="2450" y="1727"/>
                  </a:lnTo>
                  <a:lnTo>
                    <a:pt x="2440" y="1739"/>
                  </a:lnTo>
                  <a:lnTo>
                    <a:pt x="2431" y="1751"/>
                  </a:lnTo>
                  <a:lnTo>
                    <a:pt x="2420" y="1762"/>
                  </a:lnTo>
                  <a:lnTo>
                    <a:pt x="2409" y="1773"/>
                  </a:lnTo>
                  <a:lnTo>
                    <a:pt x="2398" y="1783"/>
                  </a:lnTo>
                  <a:lnTo>
                    <a:pt x="2385" y="1793"/>
                  </a:lnTo>
                  <a:lnTo>
                    <a:pt x="2374" y="1802"/>
                  </a:lnTo>
                  <a:lnTo>
                    <a:pt x="2361" y="1810"/>
                  </a:lnTo>
                  <a:lnTo>
                    <a:pt x="2348" y="1818"/>
                  </a:lnTo>
                  <a:lnTo>
                    <a:pt x="2334" y="1825"/>
                  </a:lnTo>
                  <a:lnTo>
                    <a:pt x="2320" y="1832"/>
                  </a:lnTo>
                  <a:lnTo>
                    <a:pt x="2306" y="1837"/>
                  </a:lnTo>
                  <a:lnTo>
                    <a:pt x="2291" y="1843"/>
                  </a:lnTo>
                  <a:lnTo>
                    <a:pt x="2276" y="1847"/>
                  </a:lnTo>
                  <a:lnTo>
                    <a:pt x="2261" y="1850"/>
                  </a:lnTo>
                  <a:lnTo>
                    <a:pt x="2245" y="1853"/>
                  </a:lnTo>
                  <a:lnTo>
                    <a:pt x="2230" y="1856"/>
                  </a:lnTo>
                  <a:lnTo>
                    <a:pt x="2214" y="1857"/>
                  </a:lnTo>
                  <a:lnTo>
                    <a:pt x="2198" y="1858"/>
                  </a:lnTo>
                  <a:lnTo>
                    <a:pt x="2119" y="1858"/>
                  </a:lnTo>
                  <a:lnTo>
                    <a:pt x="2103" y="1857"/>
                  </a:lnTo>
                  <a:lnTo>
                    <a:pt x="2086" y="1856"/>
                  </a:lnTo>
                  <a:lnTo>
                    <a:pt x="2070" y="1853"/>
                  </a:lnTo>
                  <a:lnTo>
                    <a:pt x="2055" y="1850"/>
                  </a:lnTo>
                  <a:lnTo>
                    <a:pt x="2040" y="1847"/>
                  </a:lnTo>
                  <a:lnTo>
                    <a:pt x="2025" y="1843"/>
                  </a:lnTo>
                  <a:lnTo>
                    <a:pt x="2011" y="1837"/>
                  </a:lnTo>
                  <a:lnTo>
                    <a:pt x="1996" y="1832"/>
                  </a:lnTo>
                  <a:lnTo>
                    <a:pt x="1982" y="1825"/>
                  </a:lnTo>
                  <a:lnTo>
                    <a:pt x="1969" y="1818"/>
                  </a:lnTo>
                  <a:lnTo>
                    <a:pt x="1956" y="1810"/>
                  </a:lnTo>
                  <a:lnTo>
                    <a:pt x="1943" y="1802"/>
                  </a:lnTo>
                  <a:lnTo>
                    <a:pt x="1930" y="1793"/>
                  </a:lnTo>
                  <a:lnTo>
                    <a:pt x="1918" y="1783"/>
                  </a:lnTo>
                  <a:lnTo>
                    <a:pt x="1907" y="1773"/>
                  </a:lnTo>
                  <a:lnTo>
                    <a:pt x="1895" y="1762"/>
                  </a:lnTo>
                  <a:lnTo>
                    <a:pt x="1886" y="1751"/>
                  </a:lnTo>
                  <a:lnTo>
                    <a:pt x="1876" y="1739"/>
                  </a:lnTo>
                  <a:lnTo>
                    <a:pt x="1866" y="1727"/>
                  </a:lnTo>
                  <a:lnTo>
                    <a:pt x="1858" y="1714"/>
                  </a:lnTo>
                  <a:lnTo>
                    <a:pt x="1849" y="1702"/>
                  </a:lnTo>
                  <a:lnTo>
                    <a:pt x="1841" y="1688"/>
                  </a:lnTo>
                  <a:lnTo>
                    <a:pt x="1835" y="1674"/>
                  </a:lnTo>
                  <a:lnTo>
                    <a:pt x="1828" y="1660"/>
                  </a:lnTo>
                  <a:lnTo>
                    <a:pt x="1823" y="1644"/>
                  </a:lnTo>
                  <a:lnTo>
                    <a:pt x="1818" y="1629"/>
                  </a:lnTo>
                  <a:lnTo>
                    <a:pt x="1813" y="1614"/>
                  </a:lnTo>
                  <a:lnTo>
                    <a:pt x="1810" y="1599"/>
                  </a:lnTo>
                  <a:lnTo>
                    <a:pt x="1807" y="1583"/>
                  </a:lnTo>
                  <a:lnTo>
                    <a:pt x="1805" y="1567"/>
                  </a:lnTo>
                  <a:lnTo>
                    <a:pt x="1804" y="1551"/>
                  </a:lnTo>
                  <a:lnTo>
                    <a:pt x="1804" y="1534"/>
                  </a:lnTo>
                  <a:lnTo>
                    <a:pt x="1804" y="1241"/>
                  </a:lnTo>
                  <a:lnTo>
                    <a:pt x="1804" y="1224"/>
                  </a:lnTo>
                  <a:lnTo>
                    <a:pt x="1805" y="1208"/>
                  </a:lnTo>
                  <a:lnTo>
                    <a:pt x="1807" y="1192"/>
                  </a:lnTo>
                  <a:lnTo>
                    <a:pt x="1810" y="1176"/>
                  </a:lnTo>
                  <a:lnTo>
                    <a:pt x="1813" y="1160"/>
                  </a:lnTo>
                  <a:lnTo>
                    <a:pt x="1818" y="1145"/>
                  </a:lnTo>
                  <a:lnTo>
                    <a:pt x="1823" y="1130"/>
                  </a:lnTo>
                  <a:lnTo>
                    <a:pt x="1828" y="1116"/>
                  </a:lnTo>
                  <a:lnTo>
                    <a:pt x="1835" y="1101"/>
                  </a:lnTo>
                  <a:lnTo>
                    <a:pt x="1841" y="1087"/>
                  </a:lnTo>
                  <a:lnTo>
                    <a:pt x="1849" y="1074"/>
                  </a:lnTo>
                  <a:lnTo>
                    <a:pt x="1858" y="1061"/>
                  </a:lnTo>
                  <a:lnTo>
                    <a:pt x="1866" y="1048"/>
                  </a:lnTo>
                  <a:lnTo>
                    <a:pt x="1876" y="1036"/>
                  </a:lnTo>
                  <a:lnTo>
                    <a:pt x="1886" y="1024"/>
                  </a:lnTo>
                  <a:lnTo>
                    <a:pt x="1895" y="1012"/>
                  </a:lnTo>
                  <a:lnTo>
                    <a:pt x="1907" y="1002"/>
                  </a:lnTo>
                  <a:lnTo>
                    <a:pt x="1918" y="992"/>
                  </a:lnTo>
                  <a:lnTo>
                    <a:pt x="1930" y="982"/>
                  </a:lnTo>
                  <a:lnTo>
                    <a:pt x="1943" y="972"/>
                  </a:lnTo>
                  <a:lnTo>
                    <a:pt x="1956" y="965"/>
                  </a:lnTo>
                  <a:lnTo>
                    <a:pt x="1969" y="956"/>
                  </a:lnTo>
                  <a:lnTo>
                    <a:pt x="1982" y="950"/>
                  </a:lnTo>
                  <a:lnTo>
                    <a:pt x="1996" y="943"/>
                  </a:lnTo>
                  <a:lnTo>
                    <a:pt x="2011" y="937"/>
                  </a:lnTo>
                  <a:lnTo>
                    <a:pt x="2025" y="933"/>
                  </a:lnTo>
                  <a:lnTo>
                    <a:pt x="2040" y="928"/>
                  </a:lnTo>
                  <a:lnTo>
                    <a:pt x="2055" y="924"/>
                  </a:lnTo>
                  <a:lnTo>
                    <a:pt x="2070" y="921"/>
                  </a:lnTo>
                  <a:lnTo>
                    <a:pt x="2086" y="920"/>
                  </a:lnTo>
                  <a:lnTo>
                    <a:pt x="2103" y="918"/>
                  </a:lnTo>
                  <a:lnTo>
                    <a:pt x="2119" y="918"/>
                  </a:lnTo>
                  <a:close/>
                  <a:moveTo>
                    <a:pt x="3792" y="621"/>
                  </a:moveTo>
                  <a:lnTo>
                    <a:pt x="3826" y="622"/>
                  </a:lnTo>
                  <a:lnTo>
                    <a:pt x="3860" y="625"/>
                  </a:lnTo>
                  <a:lnTo>
                    <a:pt x="3893" y="629"/>
                  </a:lnTo>
                  <a:lnTo>
                    <a:pt x="3927" y="634"/>
                  </a:lnTo>
                  <a:lnTo>
                    <a:pt x="3959" y="641"/>
                  </a:lnTo>
                  <a:lnTo>
                    <a:pt x="3990" y="648"/>
                  </a:lnTo>
                  <a:lnTo>
                    <a:pt x="4022" y="658"/>
                  </a:lnTo>
                  <a:lnTo>
                    <a:pt x="4052" y="669"/>
                  </a:lnTo>
                  <a:lnTo>
                    <a:pt x="4081" y="681"/>
                  </a:lnTo>
                  <a:lnTo>
                    <a:pt x="4110" y="694"/>
                  </a:lnTo>
                  <a:lnTo>
                    <a:pt x="4138" y="708"/>
                  </a:lnTo>
                  <a:lnTo>
                    <a:pt x="4165" y="724"/>
                  </a:lnTo>
                  <a:lnTo>
                    <a:pt x="4192" y="740"/>
                  </a:lnTo>
                  <a:lnTo>
                    <a:pt x="4217" y="757"/>
                  </a:lnTo>
                  <a:lnTo>
                    <a:pt x="4242" y="776"/>
                  </a:lnTo>
                  <a:lnTo>
                    <a:pt x="4265" y="796"/>
                  </a:lnTo>
                  <a:lnTo>
                    <a:pt x="4287" y="816"/>
                  </a:lnTo>
                  <a:lnTo>
                    <a:pt x="4308" y="838"/>
                  </a:lnTo>
                  <a:lnTo>
                    <a:pt x="4328" y="860"/>
                  </a:lnTo>
                  <a:lnTo>
                    <a:pt x="4347" y="883"/>
                  </a:lnTo>
                  <a:lnTo>
                    <a:pt x="4364" y="907"/>
                  </a:lnTo>
                  <a:lnTo>
                    <a:pt x="4380" y="932"/>
                  </a:lnTo>
                  <a:lnTo>
                    <a:pt x="4395" y="957"/>
                  </a:lnTo>
                  <a:lnTo>
                    <a:pt x="4408" y="983"/>
                  </a:lnTo>
                  <a:lnTo>
                    <a:pt x="4421" y="1010"/>
                  </a:lnTo>
                  <a:lnTo>
                    <a:pt x="4431" y="1038"/>
                  </a:lnTo>
                  <a:lnTo>
                    <a:pt x="4441" y="1066"/>
                  </a:lnTo>
                  <a:lnTo>
                    <a:pt x="4448" y="1094"/>
                  </a:lnTo>
                  <a:lnTo>
                    <a:pt x="4453" y="1123"/>
                  </a:lnTo>
                  <a:lnTo>
                    <a:pt x="4458" y="1153"/>
                  </a:lnTo>
                  <a:lnTo>
                    <a:pt x="4461" y="1184"/>
                  </a:lnTo>
                  <a:lnTo>
                    <a:pt x="4461" y="1214"/>
                  </a:lnTo>
                  <a:lnTo>
                    <a:pt x="4461" y="1529"/>
                  </a:lnTo>
                  <a:lnTo>
                    <a:pt x="4461" y="1540"/>
                  </a:lnTo>
                  <a:lnTo>
                    <a:pt x="4461" y="1551"/>
                  </a:lnTo>
                  <a:lnTo>
                    <a:pt x="4463" y="1553"/>
                  </a:lnTo>
                  <a:lnTo>
                    <a:pt x="4466" y="1599"/>
                  </a:lnTo>
                  <a:lnTo>
                    <a:pt x="4467" y="1646"/>
                  </a:lnTo>
                  <a:lnTo>
                    <a:pt x="4470" y="1690"/>
                  </a:lnTo>
                  <a:lnTo>
                    <a:pt x="4470" y="1734"/>
                  </a:lnTo>
                  <a:lnTo>
                    <a:pt x="4470" y="1776"/>
                  </a:lnTo>
                  <a:lnTo>
                    <a:pt x="4470" y="1818"/>
                  </a:lnTo>
                  <a:lnTo>
                    <a:pt x="4467" y="1858"/>
                  </a:lnTo>
                  <a:lnTo>
                    <a:pt x="4465" y="1898"/>
                  </a:lnTo>
                  <a:lnTo>
                    <a:pt x="4463" y="1936"/>
                  </a:lnTo>
                  <a:lnTo>
                    <a:pt x="4460" y="1974"/>
                  </a:lnTo>
                  <a:lnTo>
                    <a:pt x="4456" y="2011"/>
                  </a:lnTo>
                  <a:lnTo>
                    <a:pt x="4451" y="2046"/>
                  </a:lnTo>
                  <a:lnTo>
                    <a:pt x="4446" y="2081"/>
                  </a:lnTo>
                  <a:lnTo>
                    <a:pt x="4441" y="2114"/>
                  </a:lnTo>
                  <a:lnTo>
                    <a:pt x="4433" y="2146"/>
                  </a:lnTo>
                  <a:lnTo>
                    <a:pt x="4426" y="2179"/>
                  </a:lnTo>
                  <a:lnTo>
                    <a:pt x="4418" y="2209"/>
                  </a:lnTo>
                  <a:lnTo>
                    <a:pt x="4409" y="2238"/>
                  </a:lnTo>
                  <a:lnTo>
                    <a:pt x="4401" y="2267"/>
                  </a:lnTo>
                  <a:lnTo>
                    <a:pt x="4391" y="2294"/>
                  </a:lnTo>
                  <a:lnTo>
                    <a:pt x="4380" y="2321"/>
                  </a:lnTo>
                  <a:lnTo>
                    <a:pt x="4369" y="2347"/>
                  </a:lnTo>
                  <a:lnTo>
                    <a:pt x="4357" y="2370"/>
                  </a:lnTo>
                  <a:lnTo>
                    <a:pt x="4344" y="2394"/>
                  </a:lnTo>
                  <a:lnTo>
                    <a:pt x="4331" y="2417"/>
                  </a:lnTo>
                  <a:lnTo>
                    <a:pt x="4317" y="2438"/>
                  </a:lnTo>
                  <a:lnTo>
                    <a:pt x="4303" y="2459"/>
                  </a:lnTo>
                  <a:lnTo>
                    <a:pt x="4288" y="2478"/>
                  </a:lnTo>
                  <a:lnTo>
                    <a:pt x="4272" y="2496"/>
                  </a:lnTo>
                  <a:lnTo>
                    <a:pt x="4256" y="2515"/>
                  </a:lnTo>
                  <a:lnTo>
                    <a:pt x="4239" y="2531"/>
                  </a:lnTo>
                  <a:lnTo>
                    <a:pt x="4220" y="2546"/>
                  </a:lnTo>
                  <a:lnTo>
                    <a:pt x="4194" y="2567"/>
                  </a:lnTo>
                  <a:lnTo>
                    <a:pt x="4167" y="2587"/>
                  </a:lnTo>
                  <a:lnTo>
                    <a:pt x="4140" y="2605"/>
                  </a:lnTo>
                  <a:lnTo>
                    <a:pt x="4112" y="2621"/>
                  </a:lnTo>
                  <a:lnTo>
                    <a:pt x="4084" y="2637"/>
                  </a:lnTo>
                  <a:lnTo>
                    <a:pt x="4056" y="2651"/>
                  </a:lnTo>
                  <a:lnTo>
                    <a:pt x="4028" y="2665"/>
                  </a:lnTo>
                  <a:lnTo>
                    <a:pt x="3999" y="2677"/>
                  </a:lnTo>
                  <a:lnTo>
                    <a:pt x="3970" y="2688"/>
                  </a:lnTo>
                  <a:lnTo>
                    <a:pt x="3940" y="2698"/>
                  </a:lnTo>
                  <a:lnTo>
                    <a:pt x="3911" y="2706"/>
                  </a:lnTo>
                  <a:lnTo>
                    <a:pt x="3879" y="2713"/>
                  </a:lnTo>
                  <a:lnTo>
                    <a:pt x="3849" y="2719"/>
                  </a:lnTo>
                  <a:lnTo>
                    <a:pt x="3818" y="2724"/>
                  </a:lnTo>
                  <a:lnTo>
                    <a:pt x="3786" y="2727"/>
                  </a:lnTo>
                  <a:lnTo>
                    <a:pt x="3755" y="2729"/>
                  </a:lnTo>
                  <a:lnTo>
                    <a:pt x="3723" y="2730"/>
                  </a:lnTo>
                  <a:lnTo>
                    <a:pt x="3690" y="2730"/>
                  </a:lnTo>
                  <a:lnTo>
                    <a:pt x="3658" y="2728"/>
                  </a:lnTo>
                  <a:lnTo>
                    <a:pt x="3625" y="2726"/>
                  </a:lnTo>
                  <a:lnTo>
                    <a:pt x="3591" y="2721"/>
                  </a:lnTo>
                  <a:lnTo>
                    <a:pt x="3558" y="2716"/>
                  </a:lnTo>
                  <a:lnTo>
                    <a:pt x="3523" y="2710"/>
                  </a:lnTo>
                  <a:lnTo>
                    <a:pt x="3489" y="2702"/>
                  </a:lnTo>
                  <a:lnTo>
                    <a:pt x="3454" y="2693"/>
                  </a:lnTo>
                  <a:lnTo>
                    <a:pt x="3418" y="2683"/>
                  </a:lnTo>
                  <a:lnTo>
                    <a:pt x="3383" y="2672"/>
                  </a:lnTo>
                  <a:lnTo>
                    <a:pt x="3347" y="2659"/>
                  </a:lnTo>
                  <a:lnTo>
                    <a:pt x="3311" y="2645"/>
                  </a:lnTo>
                  <a:lnTo>
                    <a:pt x="3275" y="2630"/>
                  </a:lnTo>
                  <a:lnTo>
                    <a:pt x="3237" y="2614"/>
                  </a:lnTo>
                  <a:lnTo>
                    <a:pt x="3200" y="2595"/>
                  </a:lnTo>
                  <a:lnTo>
                    <a:pt x="3212" y="2558"/>
                  </a:lnTo>
                  <a:lnTo>
                    <a:pt x="3223" y="2521"/>
                  </a:lnTo>
                  <a:lnTo>
                    <a:pt x="3234" y="2483"/>
                  </a:lnTo>
                  <a:lnTo>
                    <a:pt x="3246" y="2447"/>
                  </a:lnTo>
                  <a:lnTo>
                    <a:pt x="3256" y="2410"/>
                  </a:lnTo>
                  <a:lnTo>
                    <a:pt x="3267" y="2372"/>
                  </a:lnTo>
                  <a:lnTo>
                    <a:pt x="3279" y="2336"/>
                  </a:lnTo>
                  <a:lnTo>
                    <a:pt x="3291" y="2298"/>
                  </a:lnTo>
                  <a:lnTo>
                    <a:pt x="3323" y="2319"/>
                  </a:lnTo>
                  <a:lnTo>
                    <a:pt x="3357" y="2338"/>
                  </a:lnTo>
                  <a:lnTo>
                    <a:pt x="3390" y="2356"/>
                  </a:lnTo>
                  <a:lnTo>
                    <a:pt x="3426" y="2372"/>
                  </a:lnTo>
                  <a:lnTo>
                    <a:pt x="3460" y="2388"/>
                  </a:lnTo>
                  <a:lnTo>
                    <a:pt x="3496" y="2400"/>
                  </a:lnTo>
                  <a:lnTo>
                    <a:pt x="3532" y="2412"/>
                  </a:lnTo>
                  <a:lnTo>
                    <a:pt x="3568" y="2422"/>
                  </a:lnTo>
                  <a:lnTo>
                    <a:pt x="3604" y="2430"/>
                  </a:lnTo>
                  <a:lnTo>
                    <a:pt x="3640" y="2436"/>
                  </a:lnTo>
                  <a:lnTo>
                    <a:pt x="3675" y="2440"/>
                  </a:lnTo>
                  <a:lnTo>
                    <a:pt x="3710" y="2444"/>
                  </a:lnTo>
                  <a:lnTo>
                    <a:pt x="3744" y="2444"/>
                  </a:lnTo>
                  <a:lnTo>
                    <a:pt x="3778" y="2442"/>
                  </a:lnTo>
                  <a:lnTo>
                    <a:pt x="3811" y="2438"/>
                  </a:lnTo>
                  <a:lnTo>
                    <a:pt x="3844" y="2432"/>
                  </a:lnTo>
                  <a:lnTo>
                    <a:pt x="3874" y="2424"/>
                  </a:lnTo>
                  <a:lnTo>
                    <a:pt x="3904" y="2413"/>
                  </a:lnTo>
                  <a:lnTo>
                    <a:pt x="3932" y="2400"/>
                  </a:lnTo>
                  <a:lnTo>
                    <a:pt x="3960" y="2385"/>
                  </a:lnTo>
                  <a:lnTo>
                    <a:pt x="3985" y="2367"/>
                  </a:lnTo>
                  <a:lnTo>
                    <a:pt x="4009" y="2347"/>
                  </a:lnTo>
                  <a:lnTo>
                    <a:pt x="4031" y="2323"/>
                  </a:lnTo>
                  <a:lnTo>
                    <a:pt x="4052" y="2297"/>
                  </a:lnTo>
                  <a:lnTo>
                    <a:pt x="4069" y="2268"/>
                  </a:lnTo>
                  <a:lnTo>
                    <a:pt x="4085" y="2237"/>
                  </a:lnTo>
                  <a:lnTo>
                    <a:pt x="4099" y="2202"/>
                  </a:lnTo>
                  <a:lnTo>
                    <a:pt x="4111" y="2165"/>
                  </a:lnTo>
                  <a:lnTo>
                    <a:pt x="4120" y="2125"/>
                  </a:lnTo>
                  <a:lnTo>
                    <a:pt x="4125" y="2081"/>
                  </a:lnTo>
                  <a:lnTo>
                    <a:pt x="4129" y="2034"/>
                  </a:lnTo>
                  <a:lnTo>
                    <a:pt x="4130" y="1985"/>
                  </a:lnTo>
                  <a:lnTo>
                    <a:pt x="4091" y="2005"/>
                  </a:lnTo>
                  <a:lnTo>
                    <a:pt x="4052" y="2028"/>
                  </a:lnTo>
                  <a:lnTo>
                    <a:pt x="4011" y="2050"/>
                  </a:lnTo>
                  <a:lnTo>
                    <a:pt x="3970" y="2072"/>
                  </a:lnTo>
                  <a:lnTo>
                    <a:pt x="3948" y="2082"/>
                  </a:lnTo>
                  <a:lnTo>
                    <a:pt x="3927" y="2091"/>
                  </a:lnTo>
                  <a:lnTo>
                    <a:pt x="3904" y="2099"/>
                  </a:lnTo>
                  <a:lnTo>
                    <a:pt x="3882" y="2106"/>
                  </a:lnTo>
                  <a:lnTo>
                    <a:pt x="3860" y="2112"/>
                  </a:lnTo>
                  <a:lnTo>
                    <a:pt x="3837" y="2117"/>
                  </a:lnTo>
                  <a:lnTo>
                    <a:pt x="3814" y="2119"/>
                  </a:lnTo>
                  <a:lnTo>
                    <a:pt x="3792" y="2120"/>
                  </a:lnTo>
                  <a:lnTo>
                    <a:pt x="3764" y="2120"/>
                  </a:lnTo>
                  <a:lnTo>
                    <a:pt x="3737" y="2118"/>
                  </a:lnTo>
                  <a:lnTo>
                    <a:pt x="3709" y="2116"/>
                  </a:lnTo>
                  <a:lnTo>
                    <a:pt x="3682" y="2113"/>
                  </a:lnTo>
                  <a:lnTo>
                    <a:pt x="3655" y="2108"/>
                  </a:lnTo>
                  <a:lnTo>
                    <a:pt x="3629" y="2103"/>
                  </a:lnTo>
                  <a:lnTo>
                    <a:pt x="3603" y="2097"/>
                  </a:lnTo>
                  <a:lnTo>
                    <a:pt x="3578" y="2089"/>
                  </a:lnTo>
                  <a:lnTo>
                    <a:pt x="3552" y="2082"/>
                  </a:lnTo>
                  <a:lnTo>
                    <a:pt x="3528" y="2072"/>
                  </a:lnTo>
                  <a:lnTo>
                    <a:pt x="3504" y="2062"/>
                  </a:lnTo>
                  <a:lnTo>
                    <a:pt x="3481" y="2053"/>
                  </a:lnTo>
                  <a:lnTo>
                    <a:pt x="3457" y="2041"/>
                  </a:lnTo>
                  <a:lnTo>
                    <a:pt x="3435" y="2029"/>
                  </a:lnTo>
                  <a:lnTo>
                    <a:pt x="3413" y="2016"/>
                  </a:lnTo>
                  <a:lnTo>
                    <a:pt x="3391" y="2003"/>
                  </a:lnTo>
                  <a:lnTo>
                    <a:pt x="3371" y="1988"/>
                  </a:lnTo>
                  <a:lnTo>
                    <a:pt x="3351" y="1973"/>
                  </a:lnTo>
                  <a:lnTo>
                    <a:pt x="3332" y="1958"/>
                  </a:lnTo>
                  <a:lnTo>
                    <a:pt x="3314" y="1942"/>
                  </a:lnTo>
                  <a:lnTo>
                    <a:pt x="3295" y="1924"/>
                  </a:lnTo>
                  <a:lnTo>
                    <a:pt x="3278" y="1907"/>
                  </a:lnTo>
                  <a:lnTo>
                    <a:pt x="3262" y="1889"/>
                  </a:lnTo>
                  <a:lnTo>
                    <a:pt x="3246" y="1871"/>
                  </a:lnTo>
                  <a:lnTo>
                    <a:pt x="3232" y="1851"/>
                  </a:lnTo>
                  <a:lnTo>
                    <a:pt x="3218" y="1832"/>
                  </a:lnTo>
                  <a:lnTo>
                    <a:pt x="3205" y="1811"/>
                  </a:lnTo>
                  <a:lnTo>
                    <a:pt x="3192" y="1791"/>
                  </a:lnTo>
                  <a:lnTo>
                    <a:pt x="3181" y="1770"/>
                  </a:lnTo>
                  <a:lnTo>
                    <a:pt x="3170" y="1749"/>
                  </a:lnTo>
                  <a:lnTo>
                    <a:pt x="3160" y="1726"/>
                  </a:lnTo>
                  <a:lnTo>
                    <a:pt x="3153" y="1705"/>
                  </a:lnTo>
                  <a:lnTo>
                    <a:pt x="3147" y="1688"/>
                  </a:lnTo>
                  <a:lnTo>
                    <a:pt x="3142" y="1670"/>
                  </a:lnTo>
                  <a:lnTo>
                    <a:pt x="3137" y="1653"/>
                  </a:lnTo>
                  <a:lnTo>
                    <a:pt x="3132" y="1634"/>
                  </a:lnTo>
                  <a:lnTo>
                    <a:pt x="3125" y="1594"/>
                  </a:lnTo>
                  <a:lnTo>
                    <a:pt x="3118" y="1552"/>
                  </a:lnTo>
                  <a:lnTo>
                    <a:pt x="3114" y="1509"/>
                  </a:lnTo>
                  <a:lnTo>
                    <a:pt x="3110" y="1464"/>
                  </a:lnTo>
                  <a:lnTo>
                    <a:pt x="3107" y="1417"/>
                  </a:lnTo>
                  <a:lnTo>
                    <a:pt x="3107" y="1371"/>
                  </a:lnTo>
                  <a:lnTo>
                    <a:pt x="3107" y="1325"/>
                  </a:lnTo>
                  <a:lnTo>
                    <a:pt x="3110" y="1278"/>
                  </a:lnTo>
                  <a:lnTo>
                    <a:pt x="3114" y="1234"/>
                  </a:lnTo>
                  <a:lnTo>
                    <a:pt x="3118" y="1190"/>
                  </a:lnTo>
                  <a:lnTo>
                    <a:pt x="3125" y="1148"/>
                  </a:lnTo>
                  <a:lnTo>
                    <a:pt x="3132" y="1108"/>
                  </a:lnTo>
                  <a:lnTo>
                    <a:pt x="3137" y="1090"/>
                  </a:lnTo>
                  <a:lnTo>
                    <a:pt x="3142" y="1072"/>
                  </a:lnTo>
                  <a:lnTo>
                    <a:pt x="3147" y="1054"/>
                  </a:lnTo>
                  <a:lnTo>
                    <a:pt x="3153" y="1038"/>
                  </a:lnTo>
                  <a:lnTo>
                    <a:pt x="3160" y="1016"/>
                  </a:lnTo>
                  <a:lnTo>
                    <a:pt x="3170" y="994"/>
                  </a:lnTo>
                  <a:lnTo>
                    <a:pt x="3181" y="972"/>
                  </a:lnTo>
                  <a:lnTo>
                    <a:pt x="3192" y="951"/>
                  </a:lnTo>
                  <a:lnTo>
                    <a:pt x="3205" y="930"/>
                  </a:lnTo>
                  <a:lnTo>
                    <a:pt x="3218" y="910"/>
                  </a:lnTo>
                  <a:lnTo>
                    <a:pt x="3232" y="891"/>
                  </a:lnTo>
                  <a:lnTo>
                    <a:pt x="3246" y="871"/>
                  </a:lnTo>
                  <a:lnTo>
                    <a:pt x="3262" y="853"/>
                  </a:lnTo>
                  <a:lnTo>
                    <a:pt x="3278" y="835"/>
                  </a:lnTo>
                  <a:lnTo>
                    <a:pt x="3295" y="817"/>
                  </a:lnTo>
                  <a:lnTo>
                    <a:pt x="3314" y="801"/>
                  </a:lnTo>
                  <a:lnTo>
                    <a:pt x="3332" y="784"/>
                  </a:lnTo>
                  <a:lnTo>
                    <a:pt x="3351" y="769"/>
                  </a:lnTo>
                  <a:lnTo>
                    <a:pt x="3371" y="754"/>
                  </a:lnTo>
                  <a:lnTo>
                    <a:pt x="3391" y="740"/>
                  </a:lnTo>
                  <a:lnTo>
                    <a:pt x="3413" y="726"/>
                  </a:lnTo>
                  <a:lnTo>
                    <a:pt x="3435" y="714"/>
                  </a:lnTo>
                  <a:lnTo>
                    <a:pt x="3457" y="701"/>
                  </a:lnTo>
                  <a:lnTo>
                    <a:pt x="3481" y="690"/>
                  </a:lnTo>
                  <a:lnTo>
                    <a:pt x="3504" y="680"/>
                  </a:lnTo>
                  <a:lnTo>
                    <a:pt x="3528" y="670"/>
                  </a:lnTo>
                  <a:lnTo>
                    <a:pt x="3552" y="661"/>
                  </a:lnTo>
                  <a:lnTo>
                    <a:pt x="3578" y="653"/>
                  </a:lnTo>
                  <a:lnTo>
                    <a:pt x="3603" y="646"/>
                  </a:lnTo>
                  <a:lnTo>
                    <a:pt x="3629" y="640"/>
                  </a:lnTo>
                  <a:lnTo>
                    <a:pt x="3655" y="634"/>
                  </a:lnTo>
                  <a:lnTo>
                    <a:pt x="3682" y="630"/>
                  </a:lnTo>
                  <a:lnTo>
                    <a:pt x="3709" y="627"/>
                  </a:lnTo>
                  <a:lnTo>
                    <a:pt x="3737" y="624"/>
                  </a:lnTo>
                  <a:lnTo>
                    <a:pt x="3764" y="622"/>
                  </a:lnTo>
                  <a:lnTo>
                    <a:pt x="3792" y="621"/>
                  </a:lnTo>
                  <a:close/>
                  <a:moveTo>
                    <a:pt x="3792" y="898"/>
                  </a:moveTo>
                  <a:lnTo>
                    <a:pt x="3810" y="899"/>
                  </a:lnTo>
                  <a:lnTo>
                    <a:pt x="3827" y="900"/>
                  </a:lnTo>
                  <a:lnTo>
                    <a:pt x="3846" y="902"/>
                  </a:lnTo>
                  <a:lnTo>
                    <a:pt x="3863" y="906"/>
                  </a:lnTo>
                  <a:lnTo>
                    <a:pt x="3880" y="910"/>
                  </a:lnTo>
                  <a:lnTo>
                    <a:pt x="3897" y="915"/>
                  </a:lnTo>
                  <a:lnTo>
                    <a:pt x="3914" y="921"/>
                  </a:lnTo>
                  <a:lnTo>
                    <a:pt x="3930" y="927"/>
                  </a:lnTo>
                  <a:lnTo>
                    <a:pt x="3945" y="935"/>
                  </a:lnTo>
                  <a:lnTo>
                    <a:pt x="3960" y="943"/>
                  </a:lnTo>
                  <a:lnTo>
                    <a:pt x="3975" y="952"/>
                  </a:lnTo>
                  <a:lnTo>
                    <a:pt x="3989" y="962"/>
                  </a:lnTo>
                  <a:lnTo>
                    <a:pt x="4003" y="972"/>
                  </a:lnTo>
                  <a:lnTo>
                    <a:pt x="4017" y="984"/>
                  </a:lnTo>
                  <a:lnTo>
                    <a:pt x="4030" y="995"/>
                  </a:lnTo>
                  <a:lnTo>
                    <a:pt x="4042" y="1008"/>
                  </a:lnTo>
                  <a:lnTo>
                    <a:pt x="4054" y="1021"/>
                  </a:lnTo>
                  <a:lnTo>
                    <a:pt x="4065" y="1035"/>
                  </a:lnTo>
                  <a:lnTo>
                    <a:pt x="4076" y="1049"/>
                  </a:lnTo>
                  <a:lnTo>
                    <a:pt x="4085" y="1063"/>
                  </a:lnTo>
                  <a:lnTo>
                    <a:pt x="4095" y="1078"/>
                  </a:lnTo>
                  <a:lnTo>
                    <a:pt x="4104" y="1094"/>
                  </a:lnTo>
                  <a:lnTo>
                    <a:pt x="4111" y="1110"/>
                  </a:lnTo>
                  <a:lnTo>
                    <a:pt x="4119" y="1126"/>
                  </a:lnTo>
                  <a:lnTo>
                    <a:pt x="4124" y="1144"/>
                  </a:lnTo>
                  <a:lnTo>
                    <a:pt x="4131" y="1161"/>
                  </a:lnTo>
                  <a:lnTo>
                    <a:pt x="4135" y="1178"/>
                  </a:lnTo>
                  <a:lnTo>
                    <a:pt x="4139" y="1196"/>
                  </a:lnTo>
                  <a:lnTo>
                    <a:pt x="4143" y="1215"/>
                  </a:lnTo>
                  <a:lnTo>
                    <a:pt x="4145" y="1233"/>
                  </a:lnTo>
                  <a:lnTo>
                    <a:pt x="4146" y="1252"/>
                  </a:lnTo>
                  <a:lnTo>
                    <a:pt x="4147" y="1272"/>
                  </a:lnTo>
                  <a:lnTo>
                    <a:pt x="4147" y="1471"/>
                  </a:lnTo>
                  <a:lnTo>
                    <a:pt x="4146" y="1489"/>
                  </a:lnTo>
                  <a:lnTo>
                    <a:pt x="4145" y="1509"/>
                  </a:lnTo>
                  <a:lnTo>
                    <a:pt x="4143" y="1527"/>
                  </a:lnTo>
                  <a:lnTo>
                    <a:pt x="4139" y="1545"/>
                  </a:lnTo>
                  <a:lnTo>
                    <a:pt x="4135" y="1564"/>
                  </a:lnTo>
                  <a:lnTo>
                    <a:pt x="4131" y="1582"/>
                  </a:lnTo>
                  <a:lnTo>
                    <a:pt x="4124" y="1599"/>
                  </a:lnTo>
                  <a:lnTo>
                    <a:pt x="4119" y="1615"/>
                  </a:lnTo>
                  <a:lnTo>
                    <a:pt x="4111" y="1633"/>
                  </a:lnTo>
                  <a:lnTo>
                    <a:pt x="4104" y="1649"/>
                  </a:lnTo>
                  <a:lnTo>
                    <a:pt x="4095" y="1664"/>
                  </a:lnTo>
                  <a:lnTo>
                    <a:pt x="4085" y="1679"/>
                  </a:lnTo>
                  <a:lnTo>
                    <a:pt x="4076" y="1694"/>
                  </a:lnTo>
                  <a:lnTo>
                    <a:pt x="4065" y="1708"/>
                  </a:lnTo>
                  <a:lnTo>
                    <a:pt x="4054" y="1722"/>
                  </a:lnTo>
                  <a:lnTo>
                    <a:pt x="4042" y="1735"/>
                  </a:lnTo>
                  <a:lnTo>
                    <a:pt x="4030" y="1747"/>
                  </a:lnTo>
                  <a:lnTo>
                    <a:pt x="4017" y="1759"/>
                  </a:lnTo>
                  <a:lnTo>
                    <a:pt x="4003" y="1769"/>
                  </a:lnTo>
                  <a:lnTo>
                    <a:pt x="3989" y="1780"/>
                  </a:lnTo>
                  <a:lnTo>
                    <a:pt x="3975" y="1790"/>
                  </a:lnTo>
                  <a:lnTo>
                    <a:pt x="3960" y="1798"/>
                  </a:lnTo>
                  <a:lnTo>
                    <a:pt x="3945" y="1807"/>
                  </a:lnTo>
                  <a:lnTo>
                    <a:pt x="3930" y="1815"/>
                  </a:lnTo>
                  <a:lnTo>
                    <a:pt x="3914" y="1821"/>
                  </a:lnTo>
                  <a:lnTo>
                    <a:pt x="3897" y="1828"/>
                  </a:lnTo>
                  <a:lnTo>
                    <a:pt x="3880" y="1832"/>
                  </a:lnTo>
                  <a:lnTo>
                    <a:pt x="3863" y="1836"/>
                  </a:lnTo>
                  <a:lnTo>
                    <a:pt x="3846" y="1839"/>
                  </a:lnTo>
                  <a:lnTo>
                    <a:pt x="3827" y="1843"/>
                  </a:lnTo>
                  <a:lnTo>
                    <a:pt x="3810" y="1844"/>
                  </a:lnTo>
                  <a:lnTo>
                    <a:pt x="3792" y="1844"/>
                  </a:lnTo>
                  <a:lnTo>
                    <a:pt x="3773" y="1844"/>
                  </a:lnTo>
                  <a:lnTo>
                    <a:pt x="3756" y="1843"/>
                  </a:lnTo>
                  <a:lnTo>
                    <a:pt x="3738" y="1839"/>
                  </a:lnTo>
                  <a:lnTo>
                    <a:pt x="3721" y="1836"/>
                  </a:lnTo>
                  <a:lnTo>
                    <a:pt x="3703" y="1832"/>
                  </a:lnTo>
                  <a:lnTo>
                    <a:pt x="3687" y="1828"/>
                  </a:lnTo>
                  <a:lnTo>
                    <a:pt x="3670" y="1821"/>
                  </a:lnTo>
                  <a:lnTo>
                    <a:pt x="3654" y="1815"/>
                  </a:lnTo>
                  <a:lnTo>
                    <a:pt x="3639" y="1807"/>
                  </a:lnTo>
                  <a:lnTo>
                    <a:pt x="3623" y="1798"/>
                  </a:lnTo>
                  <a:lnTo>
                    <a:pt x="3608" y="1790"/>
                  </a:lnTo>
                  <a:lnTo>
                    <a:pt x="3594" y="1780"/>
                  </a:lnTo>
                  <a:lnTo>
                    <a:pt x="3580" y="1769"/>
                  </a:lnTo>
                  <a:lnTo>
                    <a:pt x="3566" y="1759"/>
                  </a:lnTo>
                  <a:lnTo>
                    <a:pt x="3553" y="1747"/>
                  </a:lnTo>
                  <a:lnTo>
                    <a:pt x="3541" y="1735"/>
                  </a:lnTo>
                  <a:lnTo>
                    <a:pt x="3530" y="1722"/>
                  </a:lnTo>
                  <a:lnTo>
                    <a:pt x="3519" y="1708"/>
                  </a:lnTo>
                  <a:lnTo>
                    <a:pt x="3508" y="1694"/>
                  </a:lnTo>
                  <a:lnTo>
                    <a:pt x="3498" y="1679"/>
                  </a:lnTo>
                  <a:lnTo>
                    <a:pt x="3489" y="1664"/>
                  </a:lnTo>
                  <a:lnTo>
                    <a:pt x="3480" y="1649"/>
                  </a:lnTo>
                  <a:lnTo>
                    <a:pt x="3472" y="1633"/>
                  </a:lnTo>
                  <a:lnTo>
                    <a:pt x="3465" y="1615"/>
                  </a:lnTo>
                  <a:lnTo>
                    <a:pt x="3458" y="1599"/>
                  </a:lnTo>
                  <a:lnTo>
                    <a:pt x="3453" y="1582"/>
                  </a:lnTo>
                  <a:lnTo>
                    <a:pt x="3449" y="1564"/>
                  </a:lnTo>
                  <a:lnTo>
                    <a:pt x="3444" y="1545"/>
                  </a:lnTo>
                  <a:lnTo>
                    <a:pt x="3441" y="1527"/>
                  </a:lnTo>
                  <a:lnTo>
                    <a:pt x="3439" y="1509"/>
                  </a:lnTo>
                  <a:lnTo>
                    <a:pt x="3438" y="1489"/>
                  </a:lnTo>
                  <a:lnTo>
                    <a:pt x="3438" y="1471"/>
                  </a:lnTo>
                  <a:lnTo>
                    <a:pt x="3438" y="1272"/>
                  </a:lnTo>
                  <a:lnTo>
                    <a:pt x="3438" y="1252"/>
                  </a:lnTo>
                  <a:lnTo>
                    <a:pt x="3439" y="1233"/>
                  </a:lnTo>
                  <a:lnTo>
                    <a:pt x="3441" y="1215"/>
                  </a:lnTo>
                  <a:lnTo>
                    <a:pt x="3444" y="1196"/>
                  </a:lnTo>
                  <a:lnTo>
                    <a:pt x="3449" y="1178"/>
                  </a:lnTo>
                  <a:lnTo>
                    <a:pt x="3453" y="1161"/>
                  </a:lnTo>
                  <a:lnTo>
                    <a:pt x="3458" y="1144"/>
                  </a:lnTo>
                  <a:lnTo>
                    <a:pt x="3465" y="1126"/>
                  </a:lnTo>
                  <a:lnTo>
                    <a:pt x="3472" y="1110"/>
                  </a:lnTo>
                  <a:lnTo>
                    <a:pt x="3480" y="1094"/>
                  </a:lnTo>
                  <a:lnTo>
                    <a:pt x="3489" y="1078"/>
                  </a:lnTo>
                  <a:lnTo>
                    <a:pt x="3498" y="1063"/>
                  </a:lnTo>
                  <a:lnTo>
                    <a:pt x="3508" y="1049"/>
                  </a:lnTo>
                  <a:lnTo>
                    <a:pt x="3519" y="1035"/>
                  </a:lnTo>
                  <a:lnTo>
                    <a:pt x="3530" y="1021"/>
                  </a:lnTo>
                  <a:lnTo>
                    <a:pt x="3541" y="1008"/>
                  </a:lnTo>
                  <a:lnTo>
                    <a:pt x="3553" y="995"/>
                  </a:lnTo>
                  <a:lnTo>
                    <a:pt x="3566" y="984"/>
                  </a:lnTo>
                  <a:lnTo>
                    <a:pt x="3580" y="972"/>
                  </a:lnTo>
                  <a:lnTo>
                    <a:pt x="3594" y="962"/>
                  </a:lnTo>
                  <a:lnTo>
                    <a:pt x="3608" y="952"/>
                  </a:lnTo>
                  <a:lnTo>
                    <a:pt x="3623" y="943"/>
                  </a:lnTo>
                  <a:lnTo>
                    <a:pt x="3639" y="935"/>
                  </a:lnTo>
                  <a:lnTo>
                    <a:pt x="3654" y="927"/>
                  </a:lnTo>
                  <a:lnTo>
                    <a:pt x="3670" y="921"/>
                  </a:lnTo>
                  <a:lnTo>
                    <a:pt x="3687" y="915"/>
                  </a:lnTo>
                  <a:lnTo>
                    <a:pt x="3703" y="910"/>
                  </a:lnTo>
                  <a:lnTo>
                    <a:pt x="3721" y="906"/>
                  </a:lnTo>
                  <a:lnTo>
                    <a:pt x="3738" y="902"/>
                  </a:lnTo>
                  <a:lnTo>
                    <a:pt x="3756" y="900"/>
                  </a:lnTo>
                  <a:lnTo>
                    <a:pt x="3773" y="899"/>
                  </a:lnTo>
                  <a:lnTo>
                    <a:pt x="3792" y="898"/>
                  </a:lnTo>
                  <a:close/>
                  <a:moveTo>
                    <a:pt x="5009" y="169"/>
                  </a:moveTo>
                  <a:lnTo>
                    <a:pt x="5009" y="490"/>
                  </a:lnTo>
                  <a:lnTo>
                    <a:pt x="4965" y="510"/>
                  </a:lnTo>
                  <a:lnTo>
                    <a:pt x="4922" y="531"/>
                  </a:lnTo>
                  <a:lnTo>
                    <a:pt x="4878" y="552"/>
                  </a:lnTo>
                  <a:lnTo>
                    <a:pt x="4834" y="574"/>
                  </a:lnTo>
                  <a:lnTo>
                    <a:pt x="4790" y="596"/>
                  </a:lnTo>
                  <a:lnTo>
                    <a:pt x="4746" y="617"/>
                  </a:lnTo>
                  <a:lnTo>
                    <a:pt x="4703" y="638"/>
                  </a:lnTo>
                  <a:lnTo>
                    <a:pt x="4659" y="658"/>
                  </a:lnTo>
                  <a:lnTo>
                    <a:pt x="4659" y="323"/>
                  </a:lnTo>
                  <a:lnTo>
                    <a:pt x="4703" y="305"/>
                  </a:lnTo>
                  <a:lnTo>
                    <a:pt x="4747" y="285"/>
                  </a:lnTo>
                  <a:lnTo>
                    <a:pt x="4790" y="266"/>
                  </a:lnTo>
                  <a:lnTo>
                    <a:pt x="4834" y="247"/>
                  </a:lnTo>
                  <a:lnTo>
                    <a:pt x="4878" y="226"/>
                  </a:lnTo>
                  <a:lnTo>
                    <a:pt x="4922" y="207"/>
                  </a:lnTo>
                  <a:lnTo>
                    <a:pt x="4965" y="187"/>
                  </a:lnTo>
                  <a:lnTo>
                    <a:pt x="5009" y="169"/>
                  </a:lnTo>
                  <a:close/>
                  <a:moveTo>
                    <a:pt x="5009" y="690"/>
                  </a:moveTo>
                  <a:lnTo>
                    <a:pt x="5009" y="2132"/>
                  </a:lnTo>
                  <a:lnTo>
                    <a:pt x="4659" y="2132"/>
                  </a:lnTo>
                  <a:lnTo>
                    <a:pt x="4659" y="845"/>
                  </a:lnTo>
                  <a:lnTo>
                    <a:pt x="4704" y="826"/>
                  </a:lnTo>
                  <a:lnTo>
                    <a:pt x="4750" y="806"/>
                  </a:lnTo>
                  <a:lnTo>
                    <a:pt x="4797" y="785"/>
                  </a:lnTo>
                  <a:lnTo>
                    <a:pt x="4843" y="765"/>
                  </a:lnTo>
                  <a:lnTo>
                    <a:pt x="4888" y="744"/>
                  </a:lnTo>
                  <a:lnTo>
                    <a:pt x="4933" y="725"/>
                  </a:lnTo>
                  <a:lnTo>
                    <a:pt x="4973" y="706"/>
                  </a:lnTo>
                  <a:lnTo>
                    <a:pt x="5009" y="690"/>
                  </a:lnTo>
                  <a:close/>
                </a:path>
              </a:pathLst>
            </a:custGeom>
            <a:solidFill>
              <a:srgbClr val="C42D19"/>
            </a:solidFill>
            <a:ln w="9525">
              <a:noFill/>
              <a:round/>
              <a:headEnd/>
              <a:tailEnd/>
            </a:ln>
          </p:spPr>
          <p:txBody>
            <a:bodyPr/>
            <a:lstStyle/>
            <a:p>
              <a:pPr eaLnBrk="0" hangingPunct="0">
                <a:spcBef>
                  <a:spcPct val="50000"/>
                </a:spcBef>
                <a:defRPr/>
              </a:pPr>
              <a:endParaRPr lang="el-GR" dirty="0">
                <a:ea typeface="+mn-ea"/>
              </a:endParaRPr>
            </a:p>
          </p:txBody>
        </p:sp>
      </p:grpSp>
      <p:sp>
        <p:nvSpPr>
          <p:cNvPr id="19" name="Rounded Rectangle 18"/>
          <p:cNvSpPr/>
          <p:nvPr/>
        </p:nvSpPr>
        <p:spPr bwMode="auto">
          <a:xfrm rot="21333584">
            <a:off x="-488950" y="6403975"/>
            <a:ext cx="9928225" cy="1189038"/>
          </a:xfrm>
          <a:prstGeom prst="roundRect">
            <a:avLst/>
          </a:prstGeom>
          <a:gradFill flip="none" rotWithShape="1">
            <a:gsLst>
              <a:gs pos="82000">
                <a:srgbClr val="05234B"/>
              </a:gs>
              <a:gs pos="0">
                <a:srgbClr val="3366FF"/>
              </a:gs>
            </a:gsLst>
            <a:lin ang="0" scaled="1"/>
            <a:tileRect/>
          </a:gradFill>
          <a:ln w="12700" cap="flat" cmpd="sng" algn="ctr">
            <a:noFill/>
            <a:prstDash val="solid"/>
            <a:round/>
            <a:headEnd type="none" w="med" len="med"/>
            <a:tailEnd type="none" w="med" len="med"/>
          </a:ln>
          <a:effectLst>
            <a:outerShdw blurRad="123825" dist="38100" dir="18900000" algn="l" rotWithShape="0">
              <a:prstClr val="black">
                <a:alpha val="40000"/>
              </a:prstClr>
            </a:outerShdw>
          </a:effectLst>
        </p:spPr>
        <p:txBody>
          <a:bodyPr>
            <a:spAutoFit/>
          </a:bodyPr>
          <a:lstStyle/>
          <a:p>
            <a:pPr eaLnBrk="0" hangingPunct="0">
              <a:spcBef>
                <a:spcPct val="50000"/>
              </a:spcBef>
              <a:defRPr/>
            </a:pPr>
            <a:endParaRPr lang="en-US" dirty="0">
              <a:ea typeface="+mn-ea"/>
            </a:endParaRPr>
          </a:p>
        </p:txBody>
      </p:sp>
      <p:sp>
        <p:nvSpPr>
          <p:cNvPr id="12297" name="TextBox 1"/>
          <p:cNvSpPr txBox="1">
            <a:spLocks noChangeArrowheads="1"/>
          </p:cNvSpPr>
          <p:nvPr/>
        </p:nvSpPr>
        <p:spPr bwMode="auto">
          <a:xfrm>
            <a:off x="6033120" y="4869160"/>
            <a:ext cx="27719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chemeClr val="tx1"/>
                </a:solidFill>
                <a:latin typeface="Arial" charset="0"/>
                <a:ea typeface="ＭＳ Ｐゴシック" pitchFamily="34" charset="-128"/>
              </a:defRPr>
            </a:lvl1pPr>
            <a:lvl2pPr marL="742950" indent="-285750" eaLnBrk="0" hangingPunct="0">
              <a:defRPr sz="1400" b="1">
                <a:solidFill>
                  <a:schemeClr val="tx1"/>
                </a:solidFill>
                <a:latin typeface="Arial" charset="0"/>
                <a:ea typeface="ＭＳ Ｐゴシック" pitchFamily="34" charset="-128"/>
              </a:defRPr>
            </a:lvl2pPr>
            <a:lvl3pPr marL="1143000" indent="-228600" eaLnBrk="0" hangingPunct="0">
              <a:defRPr sz="1400" b="1">
                <a:solidFill>
                  <a:schemeClr val="tx1"/>
                </a:solidFill>
                <a:latin typeface="Arial" charset="0"/>
                <a:ea typeface="ＭＳ Ｐゴシック" pitchFamily="34" charset="-128"/>
              </a:defRPr>
            </a:lvl3pPr>
            <a:lvl4pPr marL="1600200" indent="-228600" eaLnBrk="0" hangingPunct="0">
              <a:defRPr sz="1400" b="1">
                <a:solidFill>
                  <a:schemeClr val="tx1"/>
                </a:solidFill>
                <a:latin typeface="Arial" charset="0"/>
                <a:ea typeface="ＭＳ Ｐゴシック" pitchFamily="34" charset="-128"/>
              </a:defRPr>
            </a:lvl4pPr>
            <a:lvl5pPr marL="2057400" indent="-228600" eaLnBrk="0" hangingPunct="0">
              <a:defRPr sz="14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4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4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4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400" b="1">
                <a:solidFill>
                  <a:schemeClr val="tx1"/>
                </a:solidFill>
                <a:latin typeface="Arial" charset="0"/>
                <a:ea typeface="ＭＳ Ｐゴシック" pitchFamily="34" charset="-128"/>
              </a:defRPr>
            </a:lvl9pPr>
          </a:lstStyle>
          <a:p>
            <a:pPr algn="r" eaLnBrk="1" hangingPunct="1"/>
            <a:r>
              <a:rPr lang="en-US" sz="160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Calibri" pitchFamily="34" charset="0"/>
              </a:rPr>
              <a:t>10</a:t>
            </a:r>
            <a:r>
              <a:rPr lang="el-GR" sz="160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Calibri" pitchFamily="34" charset="0"/>
              </a:rPr>
              <a:t> </a:t>
            </a:r>
            <a:r>
              <a:rPr lang="el-GR" sz="1600"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Calibri" pitchFamily="34" charset="0"/>
              </a:rPr>
              <a:t>Ιουνίου 2015</a:t>
            </a:r>
          </a:p>
          <a:p>
            <a:pPr algn="r" eaLnBrk="1" hangingPunct="1"/>
            <a:endParaRPr lang="el-GR" sz="1600" b="0" dirty="0">
              <a:latin typeface="Calibri" pitchFamily="34" charset="0"/>
            </a:endParaRPr>
          </a:p>
        </p:txBody>
      </p:sp>
      <p:sp>
        <p:nvSpPr>
          <p:cNvPr id="14" name="13 - TextBox"/>
          <p:cNvSpPr txBox="1"/>
          <p:nvPr/>
        </p:nvSpPr>
        <p:spPr>
          <a:xfrm>
            <a:off x="704528" y="5805264"/>
            <a:ext cx="2880320" cy="523220"/>
          </a:xfrm>
          <a:prstGeom prst="rect">
            <a:avLst/>
          </a:prstGeom>
          <a:noFill/>
        </p:spPr>
        <p:txBody>
          <a:bodyPr wrap="square" rtlCol="0">
            <a:spAutoFit/>
          </a:bodyPr>
          <a:lstStyle/>
          <a:p>
            <a:r>
              <a:rPr lang="el-GR" sz="1600" dirty="0" smtClean="0">
                <a:solidFill>
                  <a:srgbClr val="0000CC"/>
                </a:solidFill>
              </a:rPr>
              <a:t>Ιωάννης </a:t>
            </a:r>
            <a:r>
              <a:rPr lang="el-GR" sz="1600" dirty="0" err="1" smtClean="0">
                <a:solidFill>
                  <a:srgbClr val="0000CC"/>
                </a:solidFill>
              </a:rPr>
              <a:t>Τριανταφύλλου</a:t>
            </a:r>
            <a:endParaRPr lang="el-GR" sz="1600" dirty="0" smtClean="0">
              <a:solidFill>
                <a:srgbClr val="0000CC"/>
              </a:solidFill>
            </a:endParaRPr>
          </a:p>
          <a:p>
            <a:r>
              <a:rPr lang="el-GR" sz="1200" dirty="0" smtClean="0">
                <a:solidFill>
                  <a:srgbClr val="C00000"/>
                </a:solidFill>
              </a:rPr>
              <a:t>Φοροτεχνικός Σύμβουλος</a:t>
            </a:r>
            <a:endParaRPr lang="el-GR" sz="1200" dirty="0">
              <a:solidFill>
                <a:srgbClr val="C00000"/>
              </a:solidFill>
            </a:endParaRPr>
          </a:p>
        </p:txBody>
      </p:sp>
      <p:pic>
        <p:nvPicPr>
          <p:cNvPr id="15" name="14 - Εικόνα" descr="singular offices.jpg"/>
          <p:cNvPicPr>
            <a:picLocks noChangeAspect="1"/>
          </p:cNvPicPr>
          <p:nvPr/>
        </p:nvPicPr>
        <p:blipFill>
          <a:blip r:embed="rId3" cstate="print"/>
          <a:stretch>
            <a:fillRect/>
          </a:stretch>
        </p:blipFill>
        <p:spPr>
          <a:xfrm>
            <a:off x="416496" y="260648"/>
            <a:ext cx="2812102" cy="2016224"/>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2290">
                                            <p:txEl>
                                              <p:pRg st="0" end="0"/>
                                            </p:txEl>
                                          </p:spTgt>
                                        </p:tgtEl>
                                        <p:attrNameLst>
                                          <p:attrName>style.visibility</p:attrName>
                                        </p:attrNameLst>
                                      </p:cBhvr>
                                      <p:to>
                                        <p:strVal val="visible"/>
                                      </p:to>
                                    </p:set>
                                    <p:anim calcmode="discrete" valueType="clr">
                                      <p:cBhvr override="childStyle">
                                        <p:cTn id="7" dur="80"/>
                                        <p:tgtEl>
                                          <p:spTgt spid="1229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2290">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2290">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12290">
                                            <p:txEl>
                                              <p:pRg st="1" end="1"/>
                                            </p:txEl>
                                          </p:spTgt>
                                        </p:tgtEl>
                                        <p:attrNameLst>
                                          <p:attrName>style.visibility</p:attrName>
                                        </p:attrNameLst>
                                      </p:cBhvr>
                                      <p:to>
                                        <p:strVal val="visible"/>
                                      </p:to>
                                    </p:set>
                                    <p:anim calcmode="discrete" valueType="clr">
                                      <p:cBhvr override="childStyle">
                                        <p:cTn id="14" dur="80"/>
                                        <p:tgtEl>
                                          <p:spTgt spid="12290">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2290">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12290">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0"/>
          </p:nvPr>
        </p:nvSpPr>
        <p:spPr/>
        <p:txBody>
          <a:bodyPr/>
          <a:lstStyle/>
          <a:p>
            <a:pPr>
              <a:defRPr/>
            </a:pPr>
            <a:fld id="{8CAAC24B-3D26-4373-8486-ED12E00C9CA1}" type="slidenum">
              <a:rPr lang="en-GB" smtClean="0"/>
              <a:pPr>
                <a:defRPr/>
              </a:pPr>
              <a:t>10</a:t>
            </a:fld>
            <a:endParaRPr lang="en-GB" dirty="0"/>
          </a:p>
        </p:txBody>
      </p:sp>
      <p:sp>
        <p:nvSpPr>
          <p:cNvPr id="3" name="Text Box 2"/>
          <p:cNvSpPr txBox="1">
            <a:spLocks noChangeArrowheads="1"/>
          </p:cNvSpPr>
          <p:nvPr/>
        </p:nvSpPr>
        <p:spPr bwMode="auto">
          <a:xfrm>
            <a:off x="488504" y="260648"/>
            <a:ext cx="8697416" cy="4176712"/>
          </a:xfrm>
          <a:prstGeom prst="rect">
            <a:avLst/>
          </a:prstGeom>
          <a:noFill/>
          <a:ln w="9360">
            <a:noFill/>
            <a:miter lim="800000"/>
            <a:headEnd/>
            <a:tailEnd/>
          </a:ln>
        </p:spPr>
        <p:txBody>
          <a:bodyPr lIns="90000" tIns="45000" rIns="90000" bIns="45000"/>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u="sng" dirty="0" smtClean="0">
              <a:solidFill>
                <a:srgbClr val="333399"/>
              </a:solidFill>
              <a:latin typeface="Tahoma" pitchFamily="32"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u="sng" dirty="0">
              <a:solidFill>
                <a:srgbClr val="333399"/>
              </a:solidFill>
              <a:latin typeface="Tahoma" pitchFamily="32"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l-GR" sz="2400" b="0" u="sng" dirty="0" smtClean="0">
                <a:solidFill>
                  <a:srgbClr val="C00000"/>
                </a:solidFill>
                <a:latin typeface="Tahoma" pitchFamily="34" charset="0"/>
                <a:cs typeface="Tahoma" pitchFamily="34" charset="0"/>
              </a:rPr>
              <a:t>Προστατευόμενα μέλη </a:t>
            </a:r>
            <a:r>
              <a:rPr lang="el-GR" sz="2400" b="0" u="sng" dirty="0" smtClean="0">
                <a:solidFill>
                  <a:srgbClr val="0000CC"/>
                </a:solidFill>
                <a:latin typeface="Tahoma" pitchFamily="34" charset="0"/>
                <a:cs typeface="Tahoma" pitchFamily="34" charset="0"/>
              </a:rPr>
              <a:t>είναι επίσης</a:t>
            </a: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sz="2400" b="0" dirty="0" smtClean="0">
              <a:solidFill>
                <a:srgbClr val="0000CC"/>
              </a:solidFill>
              <a:latin typeface="Tahoma" pitchFamily="34" charset="0"/>
              <a:cs typeface="Tahoma" pitchFamily="34" charset="0"/>
            </a:endParaRPr>
          </a:p>
          <a:p>
            <a:pPr algn="ctr">
              <a:lnSpc>
                <a:spcPct val="150000"/>
              </a:lnSpc>
              <a:buClr>
                <a:srgbClr val="0000CC"/>
              </a:buClr>
              <a:buFont typeface="Wingdings" pitchFamily="2" charset="2"/>
              <a:buChar char="Ø"/>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l-GR" sz="2400" b="0" dirty="0" smtClean="0">
                <a:latin typeface="Tahoma" pitchFamily="34" charset="0"/>
                <a:cs typeface="Tahoma" pitchFamily="34" charset="0"/>
              </a:rPr>
              <a:t>    Στρατευμένοι που υπηρετούν την θητεία τους ανεξαρτήτως ηλικίας</a:t>
            </a:r>
          </a:p>
          <a:p>
            <a:pPr algn="ctr">
              <a:lnSpc>
                <a:spcPct val="150000"/>
              </a:lnSpc>
              <a:buClr>
                <a:srgbClr val="0000CC"/>
              </a:buClr>
              <a:buFont typeface="Wingdings" pitchFamily="2" charset="2"/>
              <a:buChar char="Ø"/>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l-GR" sz="2400" b="0" dirty="0" smtClean="0">
                <a:latin typeface="Tahoma" pitchFamily="34" charset="0"/>
                <a:cs typeface="Tahoma" pitchFamily="34" charset="0"/>
              </a:rPr>
              <a:t>Άνεργοι εγγεγραμμένοι στον ΟΑΕΔ και Φοιτητές-Σπουδαστές που έχουν γεννηθεί από την 1/1/1989 και μετά.</a:t>
            </a:r>
          </a:p>
          <a:p>
            <a:pPr algn="ctr">
              <a:lnSpc>
                <a:spcPct val="150000"/>
              </a:lnSpc>
              <a:buClr>
                <a:srgbClr val="0000CC"/>
              </a:buCl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sz="2400" b="0" dirty="0" smtClean="0">
              <a:latin typeface="Tahoma" pitchFamily="34" charset="0"/>
              <a:cs typeface="Tahoma" pitchFamily="34" charset="0"/>
            </a:endParaRPr>
          </a:p>
          <a:p>
            <a:pPr algn="ctr">
              <a:lnSpc>
                <a:spcPct val="150000"/>
              </a:lnSpc>
              <a:buClr>
                <a:srgbClr val="0000CC"/>
              </a:buCl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l-GR" sz="2400" b="0" dirty="0" smtClean="0">
                <a:latin typeface="Tahoma" pitchFamily="34" charset="0"/>
                <a:cs typeface="Tahoma" pitchFamily="34" charset="0"/>
              </a:rPr>
              <a:t>Αν ένα προστατευόμενο μέλος είναι ενήλικο </a:t>
            </a:r>
            <a:r>
              <a:rPr lang="el-GR" sz="2400" b="0" dirty="0" smtClean="0">
                <a:solidFill>
                  <a:srgbClr val="0000CC"/>
                </a:solidFill>
                <a:latin typeface="Tahoma" pitchFamily="34" charset="0"/>
                <a:cs typeface="Tahoma" pitchFamily="34" charset="0"/>
              </a:rPr>
              <a:t>πρέπει να έχει υποχρεωτικά ΑΦΜ. </a:t>
            </a:r>
          </a:p>
          <a:p>
            <a:pPr algn="ctr">
              <a:lnSpc>
                <a:spcPct val="150000"/>
              </a:lnSpc>
              <a:buClr>
                <a:srgbClr val="0000CC"/>
              </a:buCl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l-GR" sz="2400" b="0" dirty="0" smtClean="0">
                <a:latin typeface="Tahoma" pitchFamily="34" charset="0"/>
                <a:cs typeface="Tahoma" pitchFamily="34" charset="0"/>
              </a:rPr>
              <a:t>Αν προστατευόμενο μέλος </a:t>
            </a:r>
            <a:r>
              <a:rPr lang="el-GR" sz="2400" b="0" dirty="0" smtClean="0">
                <a:solidFill>
                  <a:srgbClr val="0000CC"/>
                </a:solidFill>
                <a:latin typeface="Tahoma" pitchFamily="34" charset="0"/>
                <a:cs typeface="Tahoma" pitchFamily="34" charset="0"/>
              </a:rPr>
              <a:t>υποβάλλει δική του δήλωση σημειώνουμε την σχετική ένδειξη στον πίνακα 8.1</a:t>
            </a: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sz="2400" b="0" dirty="0" smtClean="0">
              <a:solidFill>
                <a:srgbClr val="0000CC"/>
              </a:solidFill>
              <a:latin typeface="Tahoma" pitchFamily="34" charset="0"/>
              <a:cs typeface="Tahoma" pitchFamily="34"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sz="2400" b="0" dirty="0" smtClean="0">
              <a:solidFill>
                <a:srgbClr val="0000CC"/>
              </a:solidFill>
              <a:latin typeface="Tahoma" pitchFamily="34" charset="0"/>
              <a:cs typeface="Tahoma" pitchFamily="34"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sz="2400" b="0" dirty="0" smtClean="0">
              <a:solidFill>
                <a:srgbClr val="0000CC"/>
              </a:solidFill>
              <a:latin typeface="Tahoma" pitchFamily="34" charset="0"/>
              <a:cs typeface="Tahoma" pitchFamily="34"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sz="2400" b="0" dirty="0" smtClean="0">
              <a:solidFill>
                <a:srgbClr val="0000CC"/>
              </a:solidFill>
              <a:latin typeface="Tahoma" pitchFamily="34" charset="0"/>
              <a:cs typeface="Tahoma" pitchFamily="34"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sz="2400" b="0" dirty="0" smtClean="0">
              <a:solidFill>
                <a:srgbClr val="0000CC"/>
              </a:solidFill>
              <a:latin typeface="Tahoma" pitchFamily="34" charset="0"/>
              <a:cs typeface="Tahoma" pitchFamily="34"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sz="2400" b="0" dirty="0" smtClean="0">
              <a:solidFill>
                <a:srgbClr val="0000CC"/>
              </a:solidFill>
              <a:latin typeface="Tahoma" pitchFamily="34" charset="0"/>
              <a:cs typeface="Tahoma" pitchFamily="34"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sz="2400" b="0" dirty="0" smtClean="0">
              <a:solidFill>
                <a:srgbClr val="333399"/>
              </a:solidFill>
              <a:latin typeface="Tahoma" pitchFamily="34" charset="0"/>
              <a:cs typeface="Tahoma" pitchFamily="34"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0"/>
          </p:nvPr>
        </p:nvSpPr>
        <p:spPr/>
        <p:txBody>
          <a:bodyPr/>
          <a:lstStyle/>
          <a:p>
            <a:pPr>
              <a:defRPr/>
            </a:pPr>
            <a:fld id="{8CAAC24B-3D26-4373-8486-ED12E00C9CA1}" type="slidenum">
              <a:rPr lang="en-GB" smtClean="0"/>
              <a:pPr>
                <a:defRPr/>
              </a:pPr>
              <a:t>11</a:t>
            </a:fld>
            <a:endParaRPr lang="en-GB" dirty="0"/>
          </a:p>
        </p:txBody>
      </p:sp>
      <p:pic>
        <p:nvPicPr>
          <p:cNvPr id="3074" name="Picture 2"/>
          <p:cNvPicPr>
            <a:picLocks noChangeAspect="1" noChangeArrowheads="1"/>
          </p:cNvPicPr>
          <p:nvPr/>
        </p:nvPicPr>
        <p:blipFill>
          <a:blip r:embed="rId2" cstate="print"/>
          <a:srcRect/>
          <a:stretch>
            <a:fillRect/>
          </a:stretch>
        </p:blipFill>
        <p:spPr bwMode="auto">
          <a:xfrm>
            <a:off x="632520" y="548680"/>
            <a:ext cx="8604000" cy="3404364"/>
          </a:xfrm>
          <a:prstGeom prst="rect">
            <a:avLst/>
          </a:prstGeom>
          <a:noFill/>
          <a:ln w="9525">
            <a:noFill/>
            <a:miter lim="800000"/>
            <a:headEnd/>
            <a:tailEnd/>
          </a:ln>
        </p:spPr>
      </p:pic>
      <p:sp>
        <p:nvSpPr>
          <p:cNvPr id="4" name="Text Box 2"/>
          <p:cNvSpPr txBox="1">
            <a:spLocks noChangeArrowheads="1"/>
          </p:cNvSpPr>
          <p:nvPr/>
        </p:nvSpPr>
        <p:spPr bwMode="auto">
          <a:xfrm>
            <a:off x="0" y="3429000"/>
            <a:ext cx="9906000" cy="4176712"/>
          </a:xfrm>
          <a:prstGeom prst="rect">
            <a:avLst/>
          </a:prstGeom>
          <a:noFill/>
          <a:ln w="9360">
            <a:noFill/>
            <a:miter lim="800000"/>
            <a:headEnd/>
            <a:tailEnd/>
          </a:ln>
        </p:spPr>
        <p:txBody>
          <a:bodyPr lIns="90000" tIns="45000" rIns="90000" bIns="45000"/>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dirty="0" smtClean="0">
              <a:solidFill>
                <a:srgbClr val="333399"/>
              </a:solidFill>
              <a:latin typeface="Tahoma" pitchFamily="32"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dirty="0">
              <a:solidFill>
                <a:srgbClr val="333399"/>
              </a:solidFill>
              <a:latin typeface="Tahoma" pitchFamily="32"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sz="2400" b="0" dirty="0" smtClean="0">
              <a:solidFill>
                <a:srgbClr val="0000CC"/>
              </a:solidFill>
              <a:latin typeface="Tahoma" pitchFamily="34" charset="0"/>
              <a:cs typeface="Tahoma" pitchFamily="34" charset="0"/>
            </a:endParaRPr>
          </a:p>
          <a:p>
            <a:pPr algn="ctr">
              <a:lnSpc>
                <a:spcPct val="15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l-GR" sz="2400" b="0" dirty="0" err="1" smtClean="0">
                <a:solidFill>
                  <a:srgbClr val="C00000"/>
                </a:solidFill>
                <a:latin typeface="Tahoma" pitchFamily="34" charset="0"/>
                <a:cs typeface="Tahoma" pitchFamily="34" charset="0"/>
              </a:rPr>
              <a:t>Κωδ</a:t>
            </a:r>
            <a:r>
              <a:rPr lang="el-GR" sz="2400" b="0" dirty="0" smtClean="0">
                <a:solidFill>
                  <a:srgbClr val="C00000"/>
                </a:solidFill>
                <a:latin typeface="Tahoma" pitchFamily="34" charset="0"/>
                <a:cs typeface="Tahoma" pitchFamily="34" charset="0"/>
              </a:rPr>
              <a:t> 029-030</a:t>
            </a:r>
            <a:r>
              <a:rPr lang="el-GR" sz="2400" b="0" dirty="0" smtClean="0">
                <a:solidFill>
                  <a:srgbClr val="0000CC"/>
                </a:solidFill>
                <a:latin typeface="Tahoma" pitchFamily="34" charset="0"/>
                <a:cs typeface="Tahoma" pitchFamily="34" charset="0"/>
              </a:rPr>
              <a:t> Μην ξεχνάτε να τον επιλέγετε </a:t>
            </a:r>
          </a:p>
          <a:p>
            <a:pPr algn="ctr">
              <a:lnSpc>
                <a:spcPct val="15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l-GR" sz="2400" b="0" dirty="0" smtClean="0">
                <a:solidFill>
                  <a:srgbClr val="0000CC"/>
                </a:solidFill>
                <a:latin typeface="Tahoma" pitchFamily="34" charset="0"/>
                <a:cs typeface="Tahoma" pitchFamily="34" charset="0"/>
              </a:rPr>
              <a:t>αν δηλώνονται εισοδήματα στο εξωτερικό.</a:t>
            </a: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sz="2400" b="0" dirty="0" smtClean="0">
              <a:solidFill>
                <a:srgbClr val="0000CC"/>
              </a:solidFill>
              <a:latin typeface="Tahoma" pitchFamily="34" charset="0"/>
              <a:cs typeface="Tahoma" pitchFamily="34"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sz="2400" b="0" dirty="0" smtClean="0">
              <a:solidFill>
                <a:srgbClr val="0000CC"/>
              </a:solidFill>
              <a:latin typeface="Tahoma" pitchFamily="34" charset="0"/>
              <a:cs typeface="Tahoma" pitchFamily="34"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sz="2400" b="0" dirty="0" smtClean="0">
              <a:solidFill>
                <a:srgbClr val="0000CC"/>
              </a:solidFill>
              <a:latin typeface="Tahoma" pitchFamily="34" charset="0"/>
              <a:cs typeface="Tahoma" pitchFamily="34"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sz="2400" b="0" dirty="0" smtClean="0">
              <a:solidFill>
                <a:srgbClr val="0000CC"/>
              </a:solidFill>
              <a:latin typeface="Tahoma" pitchFamily="34" charset="0"/>
              <a:cs typeface="Tahoma" pitchFamily="34"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sz="2400" b="0" dirty="0" smtClean="0">
              <a:solidFill>
                <a:srgbClr val="0000CC"/>
              </a:solidFill>
              <a:latin typeface="Tahoma" pitchFamily="34" charset="0"/>
              <a:cs typeface="Tahoma" pitchFamily="34"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sz="2400" b="0" dirty="0" smtClean="0">
              <a:solidFill>
                <a:srgbClr val="0000CC"/>
              </a:solidFill>
              <a:latin typeface="Tahoma" pitchFamily="34" charset="0"/>
              <a:cs typeface="Tahoma" pitchFamily="34"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sz="2400" b="0" dirty="0" smtClean="0">
              <a:solidFill>
                <a:srgbClr val="0000CC"/>
              </a:solidFill>
              <a:latin typeface="Tahoma" pitchFamily="34" charset="0"/>
              <a:cs typeface="Tahoma" pitchFamily="34"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sz="2400" b="0" dirty="0" smtClean="0">
              <a:solidFill>
                <a:srgbClr val="333399"/>
              </a:solidFill>
              <a:latin typeface="Tahoma" pitchFamily="34" charset="0"/>
              <a:cs typeface="Tahoma" pitchFamily="34" charset="0"/>
            </a:endParaRPr>
          </a:p>
        </p:txBody>
      </p:sp>
      <p:sp>
        <p:nvSpPr>
          <p:cNvPr id="5" name="4 - Δεξιό βέλος"/>
          <p:cNvSpPr/>
          <p:nvPr/>
        </p:nvSpPr>
        <p:spPr bwMode="auto">
          <a:xfrm>
            <a:off x="4376936" y="3068960"/>
            <a:ext cx="2160240" cy="611386"/>
          </a:xfrm>
          <a:prstGeom prst="rightArrow">
            <a:avLst/>
          </a:prstGeom>
          <a:solidFill>
            <a:srgbClr val="006600"/>
          </a:solidFill>
          <a:ln w="12700" cap="flat" cmpd="sng" algn="ctr">
            <a:solidFill>
              <a:srgbClr val="00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l-GR" sz="1400" b="1" i="0" u="none" strike="noStrike" cap="none" normalizeH="0" baseline="0" smtClean="0">
              <a:ln>
                <a:noFill/>
              </a:ln>
              <a:solidFill>
                <a:schemeClr val="tx1"/>
              </a:solidFill>
              <a:effectLst/>
              <a:latin typeface="Arial"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0"/>
          </p:nvPr>
        </p:nvSpPr>
        <p:spPr/>
        <p:txBody>
          <a:bodyPr/>
          <a:lstStyle/>
          <a:p>
            <a:pPr>
              <a:defRPr/>
            </a:pPr>
            <a:fld id="{8CAAC24B-3D26-4373-8486-ED12E00C9CA1}" type="slidenum">
              <a:rPr lang="en-GB" smtClean="0"/>
              <a:pPr>
                <a:defRPr/>
              </a:pPr>
              <a:t>12</a:t>
            </a:fld>
            <a:endParaRPr lang="en-GB" dirty="0"/>
          </a:p>
        </p:txBody>
      </p:sp>
      <p:sp>
        <p:nvSpPr>
          <p:cNvPr id="3" name="Text Box 2"/>
          <p:cNvSpPr txBox="1">
            <a:spLocks noChangeArrowheads="1"/>
          </p:cNvSpPr>
          <p:nvPr/>
        </p:nvSpPr>
        <p:spPr bwMode="auto">
          <a:xfrm>
            <a:off x="0" y="620688"/>
            <a:ext cx="9906000" cy="4176712"/>
          </a:xfrm>
          <a:prstGeom prst="rect">
            <a:avLst/>
          </a:prstGeom>
          <a:noFill/>
          <a:ln w="9360">
            <a:noFill/>
            <a:miter lim="800000"/>
            <a:headEnd/>
            <a:tailEnd/>
          </a:ln>
        </p:spPr>
        <p:txBody>
          <a:bodyPr lIns="90000" tIns="45000" rIns="90000" bIns="45000"/>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dirty="0" smtClean="0">
              <a:solidFill>
                <a:srgbClr val="333399"/>
              </a:solidFill>
              <a:latin typeface="Tahoma" pitchFamily="32"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dirty="0">
              <a:solidFill>
                <a:srgbClr val="333399"/>
              </a:solidFill>
              <a:latin typeface="Tahoma" pitchFamily="32"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sz="2400" b="0" dirty="0" smtClean="0">
              <a:solidFill>
                <a:srgbClr val="0000CC"/>
              </a:solidFill>
              <a:latin typeface="Tahoma" pitchFamily="34" charset="0"/>
              <a:cs typeface="Tahoma" pitchFamily="34"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sz="2400" b="0" dirty="0" smtClean="0">
              <a:solidFill>
                <a:srgbClr val="0000CC"/>
              </a:solidFill>
              <a:latin typeface="Tahoma" pitchFamily="34" charset="0"/>
              <a:cs typeface="Tahoma" pitchFamily="34" charset="0"/>
            </a:endParaRPr>
          </a:p>
          <a:p>
            <a:pPr algn="ctr">
              <a:lnSpc>
                <a:spcPct val="15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l-GR" sz="2400" b="0" dirty="0" err="1" smtClean="0">
                <a:solidFill>
                  <a:srgbClr val="C00000"/>
                </a:solidFill>
                <a:latin typeface="Tahoma" pitchFamily="34" charset="0"/>
                <a:cs typeface="Tahoma" pitchFamily="34" charset="0"/>
              </a:rPr>
              <a:t>Κωδ</a:t>
            </a:r>
            <a:r>
              <a:rPr lang="el-GR" sz="2400" b="0" dirty="0" smtClean="0">
                <a:solidFill>
                  <a:srgbClr val="C00000"/>
                </a:solidFill>
                <a:latin typeface="Tahoma" pitchFamily="34" charset="0"/>
                <a:cs typeface="Tahoma" pitchFamily="34" charset="0"/>
              </a:rPr>
              <a:t>  023-024</a:t>
            </a:r>
            <a:r>
              <a:rPr lang="el-GR" sz="2400" b="0" dirty="0" smtClean="0">
                <a:solidFill>
                  <a:srgbClr val="0000CC"/>
                </a:solidFill>
                <a:latin typeface="Tahoma" pitchFamily="34" charset="0"/>
                <a:cs typeface="Tahoma" pitchFamily="34" charset="0"/>
              </a:rPr>
              <a:t> εξαίρεση από την προσκόμιση αποδείξεων (υπάλληλοι που υπηρετούν στο εξωτερικό και μερικές ακόμη κατηγορίες)</a:t>
            </a:r>
          </a:p>
          <a:p>
            <a:pPr algn="ctr">
              <a:lnSpc>
                <a:spcPct val="15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l-GR" sz="2400" b="0" dirty="0" err="1" smtClean="0">
                <a:solidFill>
                  <a:srgbClr val="C00000"/>
                </a:solidFill>
                <a:latin typeface="Tahoma" pitchFamily="34" charset="0"/>
                <a:cs typeface="Tahoma" pitchFamily="34" charset="0"/>
              </a:rPr>
              <a:t>Κωδ</a:t>
            </a:r>
            <a:r>
              <a:rPr lang="el-GR" sz="2400" b="0" dirty="0" smtClean="0">
                <a:solidFill>
                  <a:srgbClr val="C00000"/>
                </a:solidFill>
                <a:latin typeface="Tahoma" pitchFamily="34" charset="0"/>
                <a:cs typeface="Tahoma" pitchFamily="34" charset="0"/>
              </a:rPr>
              <a:t> 013-014 </a:t>
            </a:r>
            <a:r>
              <a:rPr lang="el-GR" sz="2400" b="0" dirty="0" smtClean="0">
                <a:solidFill>
                  <a:srgbClr val="0000CC"/>
                </a:solidFill>
                <a:latin typeface="Tahoma" pitchFamily="34" charset="0"/>
                <a:cs typeface="Tahoma" pitchFamily="34" charset="0"/>
              </a:rPr>
              <a:t>Μείωση τεκμηρίων διαβίωσης κατά 30%</a:t>
            </a:r>
          </a:p>
          <a:p>
            <a:pPr algn="ctr">
              <a:lnSpc>
                <a:spcPct val="15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l-GR" sz="2400" b="0" dirty="0" err="1" smtClean="0">
                <a:solidFill>
                  <a:srgbClr val="C00000"/>
                </a:solidFill>
                <a:latin typeface="Tahoma" pitchFamily="34" charset="0"/>
                <a:cs typeface="Tahoma" pitchFamily="34" charset="0"/>
              </a:rPr>
              <a:t>Κωδ</a:t>
            </a:r>
            <a:r>
              <a:rPr lang="el-GR" sz="2400" b="0" dirty="0" smtClean="0">
                <a:solidFill>
                  <a:srgbClr val="C00000"/>
                </a:solidFill>
                <a:latin typeface="Tahoma" pitchFamily="34" charset="0"/>
                <a:cs typeface="Tahoma" pitchFamily="34" charset="0"/>
              </a:rPr>
              <a:t> 019-020 </a:t>
            </a:r>
            <a:r>
              <a:rPr lang="el-GR" sz="2400" b="0" dirty="0" smtClean="0">
                <a:solidFill>
                  <a:srgbClr val="0000CC"/>
                </a:solidFill>
                <a:latin typeface="Tahoma" pitchFamily="34" charset="0"/>
                <a:cs typeface="Tahoma" pitchFamily="34" charset="0"/>
              </a:rPr>
              <a:t>Μείωση τέλους επιτηδεύματος για μπλοκάκια, πρέπει να επιλεγούν και οι κωδικοί </a:t>
            </a:r>
            <a:r>
              <a:rPr lang="el-GR" sz="2400" b="0" dirty="0" smtClean="0">
                <a:solidFill>
                  <a:srgbClr val="C00000"/>
                </a:solidFill>
                <a:latin typeface="Tahoma" pitchFamily="34" charset="0"/>
                <a:cs typeface="Tahoma" pitchFamily="34" charset="0"/>
              </a:rPr>
              <a:t>307-308 </a:t>
            </a:r>
            <a:r>
              <a:rPr lang="el-GR" sz="2400" b="0" dirty="0" smtClean="0">
                <a:solidFill>
                  <a:srgbClr val="0000CC"/>
                </a:solidFill>
                <a:latin typeface="Tahoma" pitchFamily="34" charset="0"/>
                <a:cs typeface="Tahoma" pitchFamily="34" charset="0"/>
              </a:rPr>
              <a:t>για τα εισοδήματα</a:t>
            </a:r>
          </a:p>
          <a:p>
            <a:pPr algn="ctr">
              <a:lnSpc>
                <a:spcPct val="15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l-GR" sz="2400" b="0" dirty="0" smtClean="0">
                <a:solidFill>
                  <a:srgbClr val="C00000"/>
                </a:solidFill>
                <a:latin typeface="Tahoma" pitchFamily="34" charset="0"/>
                <a:cs typeface="Tahoma" pitchFamily="34" charset="0"/>
              </a:rPr>
              <a:t>Κωδ. 007-008 </a:t>
            </a:r>
            <a:r>
              <a:rPr lang="el-GR" sz="2400" b="0" dirty="0" smtClean="0">
                <a:solidFill>
                  <a:srgbClr val="0000CC"/>
                </a:solidFill>
                <a:latin typeface="Tahoma" pitchFamily="34" charset="0"/>
                <a:cs typeface="Tahoma" pitchFamily="34" charset="0"/>
              </a:rPr>
              <a:t>Περιλαμβάνεται πλέον και η </a:t>
            </a:r>
            <a:r>
              <a:rPr lang="el-GR" sz="2400" b="0" dirty="0" err="1" smtClean="0">
                <a:solidFill>
                  <a:srgbClr val="0000CC"/>
                </a:solidFill>
                <a:latin typeface="Tahoma" pitchFamily="34" charset="0"/>
                <a:cs typeface="Tahoma" pitchFamily="34" charset="0"/>
              </a:rPr>
              <a:t>Κεφαλλονιά</a:t>
            </a:r>
            <a:r>
              <a:rPr lang="el-GR" sz="2400" b="0" dirty="0" smtClean="0">
                <a:solidFill>
                  <a:srgbClr val="0000CC"/>
                </a:solidFill>
                <a:latin typeface="Tahoma" pitchFamily="34" charset="0"/>
                <a:cs typeface="Tahoma" pitchFamily="34" charset="0"/>
              </a:rPr>
              <a:t>, Το πρώτο κλιμάκιο της φορολογικής κλίμακας εισοδήματος  αυξάνεται κατά 50%</a:t>
            </a:r>
          </a:p>
          <a:p>
            <a:pPr algn="ctr">
              <a:lnSpc>
                <a:spcPct val="15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sz="2400" b="0" dirty="0" smtClean="0">
              <a:solidFill>
                <a:srgbClr val="C00000"/>
              </a:solidFill>
              <a:latin typeface="Tahoma" pitchFamily="34" charset="0"/>
              <a:cs typeface="Tahoma" pitchFamily="34"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sz="2400" b="0" dirty="0" smtClean="0">
              <a:solidFill>
                <a:srgbClr val="0000CC"/>
              </a:solidFill>
              <a:latin typeface="Tahoma" pitchFamily="34" charset="0"/>
              <a:cs typeface="Tahoma" pitchFamily="34"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sz="2400" b="0" dirty="0" smtClean="0">
              <a:solidFill>
                <a:srgbClr val="0000CC"/>
              </a:solidFill>
              <a:latin typeface="Tahoma" pitchFamily="34" charset="0"/>
              <a:cs typeface="Tahoma" pitchFamily="34"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sz="2400" b="0" dirty="0" smtClean="0">
              <a:solidFill>
                <a:srgbClr val="0000CC"/>
              </a:solidFill>
              <a:latin typeface="Tahoma" pitchFamily="34" charset="0"/>
              <a:cs typeface="Tahoma" pitchFamily="34"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sz="2400" b="0" dirty="0" smtClean="0">
              <a:solidFill>
                <a:srgbClr val="0000CC"/>
              </a:solidFill>
              <a:latin typeface="Tahoma" pitchFamily="34" charset="0"/>
              <a:cs typeface="Tahoma" pitchFamily="34"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sz="2400" b="0" dirty="0" smtClean="0">
              <a:solidFill>
                <a:srgbClr val="0000CC"/>
              </a:solidFill>
              <a:latin typeface="Tahoma" pitchFamily="34" charset="0"/>
              <a:cs typeface="Tahoma" pitchFamily="34"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sz="2400" b="0" dirty="0" smtClean="0">
              <a:solidFill>
                <a:srgbClr val="0000CC"/>
              </a:solidFill>
              <a:latin typeface="Tahoma" pitchFamily="34" charset="0"/>
              <a:cs typeface="Tahoma" pitchFamily="34"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sz="2400" b="0" dirty="0" smtClean="0">
              <a:solidFill>
                <a:srgbClr val="0000CC"/>
              </a:solidFill>
              <a:latin typeface="Tahoma" pitchFamily="34" charset="0"/>
              <a:cs typeface="Tahoma" pitchFamily="34"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sz="2400" b="0" dirty="0" smtClean="0">
              <a:solidFill>
                <a:srgbClr val="333399"/>
              </a:solidFill>
              <a:latin typeface="Tahoma" pitchFamily="34" charset="0"/>
              <a:cs typeface="Tahoma" pitchFamily="34" charset="0"/>
            </a:endParaRPr>
          </a:p>
        </p:txBody>
      </p:sp>
      <p:sp>
        <p:nvSpPr>
          <p:cNvPr id="4" name="3 - Ορθογώνιο"/>
          <p:cNvSpPr/>
          <p:nvPr/>
        </p:nvSpPr>
        <p:spPr>
          <a:xfrm>
            <a:off x="2576736" y="620688"/>
            <a:ext cx="4752528" cy="707886"/>
          </a:xfrm>
          <a:prstGeom prst="rect">
            <a:avLst/>
          </a:prstGeom>
        </p:spPr>
        <p:txBody>
          <a:bodyPr wrap="square">
            <a:spAutoFit/>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l-GR" sz="4000" b="0" u="sng" dirty="0" smtClean="0">
                <a:solidFill>
                  <a:srgbClr val="0000CC"/>
                </a:solidFill>
                <a:latin typeface="Tahoma" pitchFamily="34" charset="0"/>
                <a:cs typeface="Tahoma" pitchFamily="34" charset="0"/>
              </a:rPr>
              <a:t>Πίνακας 2 </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0"/>
          </p:nvPr>
        </p:nvSpPr>
        <p:spPr/>
        <p:txBody>
          <a:bodyPr/>
          <a:lstStyle/>
          <a:p>
            <a:pPr>
              <a:defRPr/>
            </a:pPr>
            <a:fld id="{8CAAC24B-3D26-4373-8486-ED12E00C9CA1}" type="slidenum">
              <a:rPr lang="en-GB" smtClean="0"/>
              <a:pPr>
                <a:defRPr/>
              </a:pPr>
              <a:t>13</a:t>
            </a:fld>
            <a:endParaRPr lang="en-GB" dirty="0"/>
          </a:p>
        </p:txBody>
      </p:sp>
      <p:sp>
        <p:nvSpPr>
          <p:cNvPr id="3" name="2 - Ορθογώνιο"/>
          <p:cNvSpPr/>
          <p:nvPr/>
        </p:nvSpPr>
        <p:spPr>
          <a:xfrm>
            <a:off x="2576736" y="620688"/>
            <a:ext cx="4752528" cy="707886"/>
          </a:xfrm>
          <a:prstGeom prst="rect">
            <a:avLst/>
          </a:prstGeom>
        </p:spPr>
        <p:txBody>
          <a:bodyPr wrap="square">
            <a:spAutoFit/>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l-GR" sz="4000" b="0" u="sng" dirty="0" smtClean="0">
                <a:solidFill>
                  <a:srgbClr val="0000CC"/>
                </a:solidFill>
                <a:latin typeface="Tahoma" pitchFamily="34" charset="0"/>
                <a:cs typeface="Tahoma" pitchFamily="34" charset="0"/>
              </a:rPr>
              <a:t>Πίνακας 2 </a:t>
            </a:r>
          </a:p>
        </p:txBody>
      </p:sp>
      <p:sp>
        <p:nvSpPr>
          <p:cNvPr id="4" name="Text Box 2"/>
          <p:cNvSpPr txBox="1">
            <a:spLocks noChangeArrowheads="1"/>
          </p:cNvSpPr>
          <p:nvPr/>
        </p:nvSpPr>
        <p:spPr bwMode="auto">
          <a:xfrm>
            <a:off x="0" y="620688"/>
            <a:ext cx="9906000" cy="4176712"/>
          </a:xfrm>
          <a:prstGeom prst="rect">
            <a:avLst/>
          </a:prstGeom>
          <a:noFill/>
          <a:ln w="9360">
            <a:noFill/>
            <a:miter lim="800000"/>
            <a:headEnd/>
            <a:tailEnd/>
          </a:ln>
        </p:spPr>
        <p:txBody>
          <a:bodyPr lIns="90000" tIns="45000" rIns="90000" bIns="45000"/>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dirty="0" smtClean="0">
              <a:solidFill>
                <a:srgbClr val="333399"/>
              </a:solidFill>
              <a:latin typeface="Tahoma" pitchFamily="32"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dirty="0">
              <a:solidFill>
                <a:srgbClr val="333399"/>
              </a:solidFill>
              <a:latin typeface="Tahoma" pitchFamily="32"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sz="2400" b="0" dirty="0" smtClean="0">
              <a:solidFill>
                <a:srgbClr val="0000CC"/>
              </a:solidFill>
              <a:latin typeface="Tahoma" pitchFamily="34" charset="0"/>
              <a:cs typeface="Tahoma" pitchFamily="34"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sz="2400" b="0" dirty="0" smtClean="0">
              <a:solidFill>
                <a:srgbClr val="0000CC"/>
              </a:solidFill>
              <a:latin typeface="Tahoma" pitchFamily="34" charset="0"/>
              <a:cs typeface="Tahoma" pitchFamily="34" charset="0"/>
            </a:endParaRPr>
          </a:p>
          <a:p>
            <a:pPr algn="ctr">
              <a:lnSpc>
                <a:spcPct val="15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l-GR" sz="2400" b="0" dirty="0" err="1" smtClean="0">
                <a:solidFill>
                  <a:srgbClr val="C00000"/>
                </a:solidFill>
                <a:latin typeface="Tahoma" pitchFamily="34" charset="0"/>
                <a:cs typeface="Tahoma" pitchFamily="34" charset="0"/>
              </a:rPr>
              <a:t>Κωδ</a:t>
            </a:r>
            <a:r>
              <a:rPr lang="el-GR" sz="2400" b="0" dirty="0" smtClean="0">
                <a:solidFill>
                  <a:srgbClr val="C00000"/>
                </a:solidFill>
                <a:latin typeface="Tahoma" pitchFamily="34" charset="0"/>
                <a:cs typeface="Tahoma" pitchFamily="34" charset="0"/>
              </a:rPr>
              <a:t> 025-026 </a:t>
            </a:r>
            <a:r>
              <a:rPr lang="el-GR" sz="2400" b="0" dirty="0" smtClean="0">
                <a:solidFill>
                  <a:srgbClr val="0000CC"/>
                </a:solidFill>
                <a:latin typeface="Tahoma" pitchFamily="34" charset="0"/>
                <a:cs typeface="Tahoma" pitchFamily="34" charset="0"/>
              </a:rPr>
              <a:t>Αν για 2 συνεχόμενα έτη έχετε μείωση εισοδήματος 25% και δεν μειώθηκε το προσωπικό της επιχείρησης την περίοδο 2012-2014 παρέχεται μείωση επιχειρηματικών κερδών κατά 20% </a:t>
            </a:r>
          </a:p>
          <a:p>
            <a:pPr algn="ctr">
              <a:lnSpc>
                <a:spcPct val="15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l-GR" sz="2400" b="0" dirty="0" err="1" smtClean="0">
                <a:solidFill>
                  <a:srgbClr val="C00000"/>
                </a:solidFill>
                <a:latin typeface="Tahoma" pitchFamily="34" charset="0"/>
                <a:cs typeface="Tahoma" pitchFamily="34" charset="0"/>
              </a:rPr>
              <a:t>Κωδ</a:t>
            </a:r>
            <a:r>
              <a:rPr lang="el-GR" sz="2400" b="0" dirty="0" smtClean="0">
                <a:solidFill>
                  <a:srgbClr val="C00000"/>
                </a:solidFill>
                <a:latin typeface="Tahoma" pitchFamily="34" charset="0"/>
                <a:cs typeface="Tahoma" pitchFamily="34" charset="0"/>
              </a:rPr>
              <a:t>  385-386 </a:t>
            </a:r>
            <a:r>
              <a:rPr lang="el-GR" sz="2400" b="0" dirty="0" smtClean="0">
                <a:solidFill>
                  <a:srgbClr val="0000CC"/>
                </a:solidFill>
                <a:latin typeface="Tahoma" pitchFamily="34" charset="0"/>
                <a:cs typeface="Tahoma" pitchFamily="34" charset="0"/>
              </a:rPr>
              <a:t>Αν επιλεγεί ισχύουν φοροαπαλλαγές μισθωτών, αφορολόγητο 200 ευρώ αναπηρίας  και μείωση φόρων από πίνακα 7 του Ε1 για τους αλλοδαπούς αυτούς.</a:t>
            </a: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sz="2400" b="0" dirty="0" smtClean="0">
              <a:solidFill>
                <a:srgbClr val="0000CC"/>
              </a:solidFill>
              <a:latin typeface="Tahoma" pitchFamily="34" charset="0"/>
              <a:cs typeface="Tahoma" pitchFamily="34"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sz="2400" b="0" dirty="0" smtClean="0">
              <a:solidFill>
                <a:srgbClr val="0000CC"/>
              </a:solidFill>
              <a:latin typeface="Tahoma" pitchFamily="34" charset="0"/>
              <a:cs typeface="Tahoma" pitchFamily="34"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sz="2400" b="0" dirty="0" smtClean="0">
              <a:solidFill>
                <a:srgbClr val="0000CC"/>
              </a:solidFill>
              <a:latin typeface="Tahoma" pitchFamily="34" charset="0"/>
              <a:cs typeface="Tahoma" pitchFamily="34"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sz="2400" b="0" dirty="0" smtClean="0">
              <a:solidFill>
                <a:srgbClr val="0000CC"/>
              </a:solidFill>
              <a:latin typeface="Tahoma" pitchFamily="34" charset="0"/>
              <a:cs typeface="Tahoma" pitchFamily="34"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sz="2400" b="0" dirty="0" smtClean="0">
              <a:solidFill>
                <a:srgbClr val="0000CC"/>
              </a:solidFill>
              <a:latin typeface="Tahoma" pitchFamily="34" charset="0"/>
              <a:cs typeface="Tahoma" pitchFamily="34"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sz="2400" b="0" dirty="0" smtClean="0">
              <a:solidFill>
                <a:srgbClr val="333399"/>
              </a:solidFill>
              <a:latin typeface="Tahoma" pitchFamily="34" charset="0"/>
              <a:cs typeface="Tahoma" pitchFamily="34"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0"/>
          </p:nvPr>
        </p:nvSpPr>
        <p:spPr/>
        <p:txBody>
          <a:bodyPr/>
          <a:lstStyle/>
          <a:p>
            <a:pPr>
              <a:defRPr/>
            </a:pPr>
            <a:fld id="{8CAAC24B-3D26-4373-8486-ED12E00C9CA1}" type="slidenum">
              <a:rPr lang="en-GB" smtClean="0"/>
              <a:pPr>
                <a:defRPr/>
              </a:pPr>
              <a:t>14</a:t>
            </a:fld>
            <a:endParaRPr lang="en-GB" dirty="0"/>
          </a:p>
        </p:txBody>
      </p:sp>
      <p:sp>
        <p:nvSpPr>
          <p:cNvPr id="3" name="2 - Ορθογώνιο"/>
          <p:cNvSpPr/>
          <p:nvPr/>
        </p:nvSpPr>
        <p:spPr>
          <a:xfrm>
            <a:off x="2504728" y="188640"/>
            <a:ext cx="4752528" cy="707886"/>
          </a:xfrm>
          <a:prstGeom prst="rect">
            <a:avLst/>
          </a:prstGeom>
        </p:spPr>
        <p:txBody>
          <a:bodyPr wrap="square">
            <a:spAutoFit/>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l-GR" sz="4000" b="0" u="sng" dirty="0" smtClean="0">
                <a:solidFill>
                  <a:srgbClr val="0000CC"/>
                </a:solidFill>
                <a:latin typeface="Tahoma" pitchFamily="34" charset="0"/>
                <a:cs typeface="Tahoma" pitchFamily="34" charset="0"/>
              </a:rPr>
              <a:t>Πίνακας 2 </a:t>
            </a:r>
          </a:p>
        </p:txBody>
      </p:sp>
      <p:sp>
        <p:nvSpPr>
          <p:cNvPr id="4" name="Text Box 2"/>
          <p:cNvSpPr txBox="1">
            <a:spLocks noChangeArrowheads="1"/>
          </p:cNvSpPr>
          <p:nvPr/>
        </p:nvSpPr>
        <p:spPr bwMode="auto">
          <a:xfrm>
            <a:off x="1121024" y="0"/>
            <a:ext cx="8784976" cy="4176712"/>
          </a:xfrm>
          <a:prstGeom prst="rect">
            <a:avLst/>
          </a:prstGeom>
          <a:noFill/>
          <a:ln w="9360">
            <a:noFill/>
            <a:miter lim="800000"/>
            <a:headEnd/>
            <a:tailEnd/>
          </a:ln>
        </p:spPr>
        <p:txBody>
          <a:bodyPr lIns="90000" tIns="45000" rIns="90000" bIns="45000"/>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dirty="0" smtClean="0">
              <a:solidFill>
                <a:srgbClr val="333399"/>
              </a:solidFill>
              <a:latin typeface="Tahoma" pitchFamily="32"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dirty="0">
              <a:solidFill>
                <a:srgbClr val="333399"/>
              </a:solidFill>
              <a:latin typeface="Tahoma" pitchFamily="32"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sz="2400" b="0" dirty="0" smtClean="0">
              <a:solidFill>
                <a:srgbClr val="0000CC"/>
              </a:solidFill>
              <a:latin typeface="Tahoma" pitchFamily="34" charset="0"/>
              <a:cs typeface="Tahoma" pitchFamily="34" charset="0"/>
            </a:endParaRPr>
          </a:p>
          <a:p>
            <a:pPr algn="ctr">
              <a:lnSpc>
                <a:spcPct val="15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l-GR" sz="2400" b="0" dirty="0" err="1" smtClean="0">
                <a:solidFill>
                  <a:srgbClr val="C00000"/>
                </a:solidFill>
                <a:latin typeface="Tahoma" pitchFamily="34" charset="0"/>
                <a:cs typeface="Tahoma" pitchFamily="34" charset="0"/>
              </a:rPr>
              <a:t>Κωδ</a:t>
            </a:r>
            <a:r>
              <a:rPr lang="el-GR" sz="2400" b="0" dirty="0" smtClean="0">
                <a:solidFill>
                  <a:srgbClr val="C00000"/>
                </a:solidFill>
                <a:latin typeface="Tahoma" pitchFamily="34" charset="0"/>
                <a:cs typeface="Tahoma" pitchFamily="34" charset="0"/>
              </a:rPr>
              <a:t> 019-020 </a:t>
            </a:r>
            <a:r>
              <a:rPr lang="el-GR" sz="2400" b="0" dirty="0" smtClean="0">
                <a:solidFill>
                  <a:srgbClr val="0000CC"/>
                </a:solidFill>
                <a:latin typeface="Tahoma" pitchFamily="34" charset="0"/>
                <a:cs typeface="Tahoma" pitchFamily="34" charset="0"/>
              </a:rPr>
              <a:t>Αφορά Υπουργούς, Βουλευτές, Δήμαρχους, Περιφερειάρχες, Γενικούς Γραμματείς </a:t>
            </a:r>
            <a:r>
              <a:rPr lang="el-GR" sz="2400" b="0" dirty="0" err="1" smtClean="0">
                <a:solidFill>
                  <a:srgbClr val="0000CC"/>
                </a:solidFill>
                <a:latin typeface="Tahoma" pitchFamily="34" charset="0"/>
                <a:cs typeface="Tahoma" pitchFamily="34" charset="0"/>
              </a:rPr>
              <a:t>κ.λ.π</a:t>
            </a:r>
            <a:r>
              <a:rPr lang="el-GR" sz="2400" b="0" dirty="0" smtClean="0">
                <a:solidFill>
                  <a:srgbClr val="0000CC"/>
                </a:solidFill>
                <a:latin typeface="Tahoma" pitchFamily="34" charset="0"/>
                <a:cs typeface="Tahoma" pitchFamily="34" charset="0"/>
              </a:rPr>
              <a:t>.</a:t>
            </a:r>
          </a:p>
          <a:p>
            <a:pPr algn="ctr">
              <a:lnSpc>
                <a:spcPct val="15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l-GR" sz="2400" b="0" dirty="0" smtClean="0">
                <a:solidFill>
                  <a:srgbClr val="0000CC"/>
                </a:solidFill>
                <a:latin typeface="Tahoma" pitchFamily="34" charset="0"/>
                <a:cs typeface="Tahoma" pitchFamily="34" charset="0"/>
              </a:rPr>
              <a:t>Επίσης  αφορά Διοικητές, Υποδιοικητές, Διευθύνοντες Συμβούλους και Προέδρους ΝΠΔΔ με μισθό τουλάχιστον ίσο με αποδοχές Γενικού Γραμματέα Υπουργείου </a:t>
            </a:r>
          </a:p>
          <a:p>
            <a:pPr algn="ctr">
              <a:lnSpc>
                <a:spcPct val="15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l-GR" sz="2400" b="0" dirty="0" smtClean="0">
                <a:solidFill>
                  <a:srgbClr val="0000CC"/>
                </a:solidFill>
                <a:latin typeface="Tahoma" pitchFamily="34" charset="0"/>
                <a:cs typeface="Tahoma" pitchFamily="34" charset="0"/>
              </a:rPr>
              <a:t>(4.750 ευρώ μηνιαίως). Επιβάλλεται </a:t>
            </a:r>
            <a:r>
              <a:rPr lang="el-GR" sz="2400" b="0" dirty="0" smtClean="0">
                <a:solidFill>
                  <a:srgbClr val="C00000"/>
                </a:solidFill>
                <a:latin typeface="Tahoma" pitchFamily="34" charset="0"/>
                <a:cs typeface="Tahoma" pitchFamily="34" charset="0"/>
              </a:rPr>
              <a:t>Εισφορά Αλληλεγγύης 5% </a:t>
            </a:r>
            <a:r>
              <a:rPr lang="el-GR" sz="2400" b="0" dirty="0" smtClean="0">
                <a:solidFill>
                  <a:srgbClr val="0000CC"/>
                </a:solidFill>
                <a:latin typeface="Tahoma" pitchFamily="34" charset="0"/>
                <a:cs typeface="Tahoma" pitchFamily="34" charset="0"/>
              </a:rPr>
              <a:t>στο σύνολο του εισοδήματος. </a:t>
            </a:r>
          </a:p>
          <a:p>
            <a:pPr algn="ctr">
              <a:lnSpc>
                <a:spcPct val="15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l-GR" sz="2400" b="0" dirty="0" smtClean="0">
                <a:solidFill>
                  <a:srgbClr val="0000CC"/>
                </a:solidFill>
                <a:latin typeface="Tahoma" pitchFamily="34" charset="0"/>
                <a:cs typeface="Tahoma" pitchFamily="34" charset="0"/>
              </a:rPr>
              <a:t>Υπό τον όρο το εισόδημα που απομένει μετά την αφαίρεση του 5% να μην είναι κατώτερο αυτού που θα απέμενε αν επιβαλλόταν εισφορά αλληλεγγύης 4%</a:t>
            </a:r>
            <a:endParaRPr lang="el-GR" sz="2400" b="0" dirty="0" smtClean="0">
              <a:solidFill>
                <a:srgbClr val="C00000"/>
              </a:solidFill>
              <a:latin typeface="Tahoma" pitchFamily="34" charset="0"/>
              <a:cs typeface="Tahoma" pitchFamily="34"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sz="2400" b="0" dirty="0" smtClean="0">
              <a:solidFill>
                <a:srgbClr val="0000CC"/>
              </a:solidFill>
              <a:latin typeface="Tahoma" pitchFamily="34" charset="0"/>
              <a:cs typeface="Tahoma" pitchFamily="34"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sz="2400" b="0" dirty="0" smtClean="0">
              <a:solidFill>
                <a:srgbClr val="0000CC"/>
              </a:solidFill>
              <a:latin typeface="Tahoma" pitchFamily="34" charset="0"/>
              <a:cs typeface="Tahoma" pitchFamily="34"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sz="2400" b="0" dirty="0" smtClean="0">
              <a:solidFill>
                <a:srgbClr val="0000CC"/>
              </a:solidFill>
              <a:latin typeface="Tahoma" pitchFamily="34" charset="0"/>
              <a:cs typeface="Tahoma" pitchFamily="34"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sz="2400" b="0" dirty="0" smtClean="0">
              <a:solidFill>
                <a:srgbClr val="0000CC"/>
              </a:solidFill>
              <a:latin typeface="Tahoma" pitchFamily="34" charset="0"/>
              <a:cs typeface="Tahoma" pitchFamily="34"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sz="2400" b="0" dirty="0" smtClean="0">
              <a:solidFill>
                <a:srgbClr val="0000CC"/>
              </a:solidFill>
              <a:latin typeface="Tahoma" pitchFamily="34" charset="0"/>
              <a:cs typeface="Tahoma" pitchFamily="34"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sz="2400" b="0" dirty="0" smtClean="0">
              <a:solidFill>
                <a:srgbClr val="0000CC"/>
              </a:solidFill>
              <a:latin typeface="Tahoma" pitchFamily="34" charset="0"/>
              <a:cs typeface="Tahoma" pitchFamily="34"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sz="2400" b="0" dirty="0" smtClean="0">
              <a:solidFill>
                <a:srgbClr val="0000CC"/>
              </a:solidFill>
              <a:latin typeface="Tahoma" pitchFamily="34" charset="0"/>
              <a:cs typeface="Tahoma" pitchFamily="34"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sz="2400" b="0" dirty="0" smtClean="0">
              <a:solidFill>
                <a:srgbClr val="333399"/>
              </a:solidFill>
              <a:latin typeface="Tahoma" pitchFamily="34" charset="0"/>
              <a:cs typeface="Tahoma" pitchFamily="34"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0"/>
          </p:nvPr>
        </p:nvSpPr>
        <p:spPr/>
        <p:txBody>
          <a:bodyPr/>
          <a:lstStyle/>
          <a:p>
            <a:pPr>
              <a:defRPr/>
            </a:pPr>
            <a:fld id="{8CAAC24B-3D26-4373-8486-ED12E00C9CA1}" type="slidenum">
              <a:rPr lang="en-GB" smtClean="0"/>
              <a:pPr>
                <a:defRPr/>
              </a:pPr>
              <a:t>15</a:t>
            </a:fld>
            <a:endParaRPr lang="en-GB" dirty="0"/>
          </a:p>
        </p:txBody>
      </p:sp>
      <p:pic>
        <p:nvPicPr>
          <p:cNvPr id="4098" name="Picture 2"/>
          <p:cNvPicPr>
            <a:picLocks noChangeAspect="1" noChangeArrowheads="1"/>
          </p:cNvPicPr>
          <p:nvPr/>
        </p:nvPicPr>
        <p:blipFill>
          <a:blip r:embed="rId2" cstate="print"/>
          <a:srcRect/>
          <a:stretch>
            <a:fillRect/>
          </a:stretch>
        </p:blipFill>
        <p:spPr bwMode="auto">
          <a:xfrm>
            <a:off x="632520" y="836712"/>
            <a:ext cx="8856984" cy="4752528"/>
          </a:xfrm>
          <a:prstGeom prst="rect">
            <a:avLst/>
          </a:prstGeom>
          <a:noFill/>
          <a:ln w="9525">
            <a:solidFill>
              <a:schemeClr val="tx1"/>
            </a:solidFill>
            <a:miter lim="800000"/>
            <a:headEnd/>
            <a:tailEnd/>
          </a:ln>
        </p:spPr>
      </p:pic>
      <p:cxnSp>
        <p:nvCxnSpPr>
          <p:cNvPr id="7" name="6 - Ευθύγραμμο βέλος σύνδεσης"/>
          <p:cNvCxnSpPr/>
          <p:nvPr/>
        </p:nvCxnSpPr>
        <p:spPr bwMode="auto">
          <a:xfrm>
            <a:off x="5673080" y="4509120"/>
            <a:ext cx="1296144" cy="0"/>
          </a:xfrm>
          <a:prstGeom prst="straightConnector1">
            <a:avLst/>
          </a:prstGeom>
          <a:noFill/>
          <a:ln w="12700" cap="flat" cmpd="sng" algn="ctr">
            <a:noFill/>
            <a:prstDash val="solid"/>
            <a:round/>
            <a:headEnd type="none" w="med" len="med"/>
            <a:tailEnd type="arrow"/>
          </a:ln>
          <a:effectLst/>
        </p:spPr>
      </p:cxn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ctrTitle" idx="4294967295"/>
          </p:nvPr>
        </p:nvSpPr>
        <p:spPr>
          <a:xfrm>
            <a:off x="0" y="115888"/>
            <a:ext cx="9906000" cy="828675"/>
          </a:xfrm>
          <a:solidFill>
            <a:srgbClr val="294263"/>
          </a:solidFill>
        </p:spPr>
        <p:txBody>
          <a:bodyPr lIns="90488" tIns="44450" rIns="90488" bIns="44450">
            <a:spAutoFit/>
          </a:bodyPr>
          <a:lstStyle/>
          <a:p>
            <a:pPr algn="ctr"/>
            <a:r>
              <a:rPr lang="el-GR" sz="2400" dirty="0" smtClean="0">
                <a:solidFill>
                  <a:schemeClr val="bg1"/>
                </a:solidFill>
              </a:rPr>
              <a:t>ΦΟΡΟΛΟΓΙΑ ΜΙΣΘΩΤΩΝ</a:t>
            </a:r>
            <a:br>
              <a:rPr lang="el-GR" sz="2400" dirty="0" smtClean="0">
                <a:solidFill>
                  <a:schemeClr val="bg1"/>
                </a:solidFill>
              </a:rPr>
            </a:br>
            <a:r>
              <a:rPr lang="el-GR" sz="2400" dirty="0" smtClean="0">
                <a:solidFill>
                  <a:schemeClr val="bg1"/>
                </a:solidFill>
              </a:rPr>
              <a:t>2014</a:t>
            </a:r>
          </a:p>
        </p:txBody>
      </p:sp>
      <p:graphicFrame>
        <p:nvGraphicFramePr>
          <p:cNvPr id="5" name="Table 4"/>
          <p:cNvGraphicFramePr>
            <a:graphicFrameLocks noGrp="1"/>
          </p:cNvGraphicFramePr>
          <p:nvPr/>
        </p:nvGraphicFramePr>
        <p:xfrm>
          <a:off x="920552" y="1700808"/>
          <a:ext cx="8424862" cy="2732090"/>
        </p:xfrm>
        <a:graphic>
          <a:graphicData uri="http://schemas.openxmlformats.org/drawingml/2006/table">
            <a:tbl>
              <a:tblPr/>
              <a:tblGrid>
                <a:gridCol w="1685925"/>
                <a:gridCol w="1684337"/>
                <a:gridCol w="1885950"/>
                <a:gridCol w="1692275"/>
                <a:gridCol w="1476375"/>
              </a:tblGrid>
              <a:tr h="75565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rgbClr val="000000"/>
                          </a:solidFill>
                          <a:effectLst/>
                          <a:latin typeface="Verdana" pitchFamily="34" charset="0"/>
                          <a:cs typeface="Arial" charset="0"/>
                        </a:rPr>
                        <a:t>Κλιμάκιο εισοδήματος</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rgbClr val="000000"/>
                          </a:solidFill>
                          <a:effectLst/>
                          <a:latin typeface="Verdana" pitchFamily="34" charset="0"/>
                          <a:cs typeface="Arial" charset="0"/>
                        </a:rPr>
                        <a:t>Φορολογικός συντελεστής</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rgbClr val="000000"/>
                          </a:solidFill>
                          <a:effectLst/>
                          <a:latin typeface="Verdana" pitchFamily="34" charset="0"/>
                          <a:cs typeface="Arial" charset="0"/>
                        </a:rPr>
                        <a:t>Φόρος κλιμακίου</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FFFF"/>
                    </a:solid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rgbClr val="000000"/>
                          </a:solidFill>
                          <a:effectLst/>
                          <a:latin typeface="Verdana" pitchFamily="34" charset="0"/>
                          <a:cs typeface="Arial" charset="0"/>
                        </a:rPr>
                        <a:t>Σύνολο</a:t>
                      </a: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FFFF"/>
                    </a:solidFill>
                  </a:tcPr>
                </a:tc>
                <a:tc hMerge="1">
                  <a:txBody>
                    <a:bodyPr/>
                    <a:lstStyle/>
                    <a:p>
                      <a:endParaRPr lang="el-GR"/>
                    </a:p>
                  </a:txBody>
                  <a:tcPr/>
                </a:tc>
              </a:tr>
              <a:tr h="39528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l-GR" sz="2000" b="0" i="0" u="none" strike="noStrike" cap="none" normalizeH="0" baseline="0" smtClean="0">
                          <a:ln>
                            <a:noFill/>
                          </a:ln>
                          <a:solidFill>
                            <a:srgbClr val="000000"/>
                          </a:solidFill>
                          <a:effectLst/>
                          <a:latin typeface="Verdana" pitchFamily="34" charset="0"/>
                          <a:cs typeface="Arial" charset="0"/>
                        </a:rPr>
                        <a:t>(ευρώ)</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rgbClr val="000000"/>
                          </a:solidFill>
                          <a:effectLst/>
                          <a:latin typeface="Verdana" pitchFamily="34" charset="0"/>
                          <a:cs typeface="Arial" charset="0"/>
                        </a:rPr>
                        <a:t>%</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rgbClr val="000000"/>
                          </a:solidFill>
                          <a:effectLst/>
                          <a:latin typeface="Verdana" pitchFamily="34" charset="0"/>
                          <a:cs typeface="Arial" charset="0"/>
                        </a:rPr>
                        <a:t>(ευρώ)</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rgbClr val="000000"/>
                          </a:solidFill>
                          <a:effectLst/>
                          <a:latin typeface="Verdana" pitchFamily="34" charset="0"/>
                          <a:cs typeface="Arial" charset="0"/>
                        </a:rPr>
                        <a:t>Εισοδήματος</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rgbClr val="000000"/>
                          </a:solidFill>
                          <a:effectLst/>
                          <a:latin typeface="Verdana" pitchFamily="34" charset="0"/>
                          <a:cs typeface="Arial" charset="0"/>
                        </a:rPr>
                        <a:t>Φόρου</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952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l-GR" sz="2000" b="0" i="0" u="none" strike="noStrike" cap="none" normalizeH="0" baseline="0" smtClean="0">
                          <a:ln>
                            <a:noFill/>
                          </a:ln>
                          <a:solidFill>
                            <a:srgbClr val="000000"/>
                          </a:solidFill>
                          <a:effectLst/>
                          <a:latin typeface="Verdana" pitchFamily="34" charset="0"/>
                          <a:cs typeface="Arial" charset="0"/>
                        </a:rPr>
                        <a:t>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l-GR" sz="2000" b="0" i="0" u="none" strike="noStrike" cap="none" normalizeH="0" baseline="0" smtClean="0">
                          <a:ln>
                            <a:noFill/>
                          </a:ln>
                          <a:solidFill>
                            <a:srgbClr val="000000"/>
                          </a:solidFill>
                          <a:effectLst/>
                          <a:latin typeface="Verdana" pitchFamily="34" charset="0"/>
                          <a:cs typeface="Arial" charset="0"/>
                        </a:rPr>
                        <a:t>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l-GR" sz="2000" b="0" i="0" u="none" strike="noStrike" cap="none" normalizeH="0" baseline="0" smtClean="0">
                          <a:ln>
                            <a:noFill/>
                          </a:ln>
                          <a:solidFill>
                            <a:srgbClr val="000000"/>
                          </a:solidFill>
                          <a:effectLst/>
                          <a:latin typeface="Verdana" pitchFamily="34" charset="0"/>
                          <a:cs typeface="Arial" charset="0"/>
                        </a:rPr>
                        <a:t>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l-GR" sz="2000" b="0" i="0" u="none" strike="noStrike" cap="none" normalizeH="0" baseline="0" smtClean="0">
                          <a:ln>
                            <a:noFill/>
                          </a:ln>
                          <a:solidFill>
                            <a:srgbClr val="000000"/>
                          </a:solidFill>
                          <a:effectLst/>
                          <a:latin typeface="Verdana" pitchFamily="34" charset="0"/>
                          <a:cs typeface="Arial" charset="0"/>
                        </a:rPr>
                        <a:t>(ευρώ)</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l-GR" sz="2000" b="0" i="0" u="none" strike="noStrike" cap="none" normalizeH="0" baseline="0" smtClean="0">
                          <a:ln>
                            <a:noFill/>
                          </a:ln>
                          <a:solidFill>
                            <a:srgbClr val="000000"/>
                          </a:solidFill>
                          <a:effectLst/>
                          <a:latin typeface="Verdana" pitchFamily="34" charset="0"/>
                          <a:cs typeface="Arial" charset="0"/>
                        </a:rPr>
                        <a:t>(ευρώ)</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9528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l-GR" sz="2000" b="0" i="0" u="none" strike="noStrike" cap="none" normalizeH="0" baseline="0" smtClean="0">
                          <a:ln>
                            <a:noFill/>
                          </a:ln>
                          <a:solidFill>
                            <a:srgbClr val="000000"/>
                          </a:solidFill>
                          <a:effectLst/>
                          <a:latin typeface="Verdana" pitchFamily="34" charset="0"/>
                          <a:cs typeface="Arial" charset="0"/>
                        </a:rPr>
                        <a:t>25.000</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l-GR" sz="2000" b="0" i="0" u="none" strike="noStrike" cap="none" normalizeH="0" baseline="0" smtClean="0">
                          <a:ln>
                            <a:noFill/>
                          </a:ln>
                          <a:solidFill>
                            <a:srgbClr val="000000"/>
                          </a:solidFill>
                          <a:effectLst/>
                          <a:latin typeface="Verdana" pitchFamily="34" charset="0"/>
                          <a:cs typeface="Arial" charset="0"/>
                        </a:rPr>
                        <a:t>22%</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l-GR" sz="2000" b="0" i="0" u="none" strike="noStrike" cap="none" normalizeH="0" baseline="0" smtClean="0">
                          <a:ln>
                            <a:noFill/>
                          </a:ln>
                          <a:solidFill>
                            <a:srgbClr val="000000"/>
                          </a:solidFill>
                          <a:effectLst/>
                          <a:latin typeface="Verdana" pitchFamily="34" charset="0"/>
                          <a:cs typeface="Arial" charset="0"/>
                        </a:rPr>
                        <a:t>5.500</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l-GR" sz="2000" b="0" i="0" u="none" strike="noStrike" cap="none" normalizeH="0" baseline="0" smtClean="0">
                          <a:ln>
                            <a:noFill/>
                          </a:ln>
                          <a:solidFill>
                            <a:srgbClr val="000000"/>
                          </a:solidFill>
                          <a:effectLst/>
                          <a:latin typeface="Verdana" pitchFamily="34" charset="0"/>
                          <a:cs typeface="Arial" charset="0"/>
                        </a:rPr>
                        <a:t>25.000</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l-GR" sz="2000" b="0" i="0" u="none" strike="noStrike" cap="none" normalizeH="0" baseline="0" smtClean="0">
                          <a:ln>
                            <a:noFill/>
                          </a:ln>
                          <a:solidFill>
                            <a:srgbClr val="000000"/>
                          </a:solidFill>
                          <a:effectLst/>
                          <a:latin typeface="Verdana" pitchFamily="34" charset="0"/>
                          <a:cs typeface="Arial" charset="0"/>
                        </a:rPr>
                        <a:t>5.500</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9528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l-GR" sz="2000" b="0" i="0" u="none" strike="noStrike" cap="none" normalizeH="0" baseline="0" smtClean="0">
                          <a:ln>
                            <a:noFill/>
                          </a:ln>
                          <a:solidFill>
                            <a:srgbClr val="000000"/>
                          </a:solidFill>
                          <a:effectLst/>
                          <a:latin typeface="Verdana" pitchFamily="34" charset="0"/>
                          <a:cs typeface="Arial" charset="0"/>
                        </a:rPr>
                        <a:t>17.000</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l-GR" sz="2000" b="0" i="0" u="none" strike="noStrike" cap="none" normalizeH="0" baseline="0" smtClean="0">
                          <a:ln>
                            <a:noFill/>
                          </a:ln>
                          <a:solidFill>
                            <a:srgbClr val="000000"/>
                          </a:solidFill>
                          <a:effectLst/>
                          <a:latin typeface="Verdana" pitchFamily="34" charset="0"/>
                          <a:cs typeface="Arial" charset="0"/>
                        </a:rPr>
                        <a:t>32%</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l-GR" sz="2000" b="0" i="0" u="none" strike="noStrike" cap="none" normalizeH="0" baseline="0" smtClean="0">
                          <a:ln>
                            <a:noFill/>
                          </a:ln>
                          <a:solidFill>
                            <a:srgbClr val="000000"/>
                          </a:solidFill>
                          <a:effectLst/>
                          <a:latin typeface="Verdana" pitchFamily="34" charset="0"/>
                          <a:cs typeface="Arial" charset="0"/>
                        </a:rPr>
                        <a:t>5.440</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l-GR" sz="2000" b="0" i="0" u="none" strike="noStrike" cap="none" normalizeH="0" baseline="0" smtClean="0">
                          <a:ln>
                            <a:noFill/>
                          </a:ln>
                          <a:solidFill>
                            <a:srgbClr val="000000"/>
                          </a:solidFill>
                          <a:effectLst/>
                          <a:latin typeface="Verdana" pitchFamily="34" charset="0"/>
                          <a:cs typeface="Arial" charset="0"/>
                        </a:rPr>
                        <a:t>42.000</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rgbClr val="000000"/>
                          </a:solidFill>
                          <a:effectLst/>
                          <a:latin typeface="Verdana" pitchFamily="34" charset="0"/>
                          <a:cs typeface="Arial" charset="0"/>
                        </a:rPr>
                        <a:t>10.940</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9528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l-GR" sz="2000" b="0" i="0" u="none" strike="noStrike" cap="none" normalizeH="0" baseline="0" smtClean="0">
                          <a:ln>
                            <a:noFill/>
                          </a:ln>
                          <a:solidFill>
                            <a:srgbClr val="000000"/>
                          </a:solidFill>
                          <a:effectLst/>
                          <a:latin typeface="Verdana" pitchFamily="34" charset="0"/>
                          <a:cs typeface="Arial" charset="0"/>
                        </a:rPr>
                        <a:t>Υπερβάλλον</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l-GR" sz="2000" b="0" i="0" u="none" strike="noStrike" cap="none" normalizeH="0" baseline="0" smtClean="0">
                          <a:ln>
                            <a:noFill/>
                          </a:ln>
                          <a:solidFill>
                            <a:srgbClr val="000000"/>
                          </a:solidFill>
                          <a:effectLst/>
                          <a:latin typeface="Verdana" pitchFamily="34" charset="0"/>
                          <a:cs typeface="Arial" charset="0"/>
                        </a:rPr>
                        <a:t>42%</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l-GR" sz="2000" b="0" i="0" u="none" strike="noStrike" cap="none" normalizeH="0" baseline="0" smtClean="0">
                          <a:ln>
                            <a:noFill/>
                          </a:ln>
                          <a:solidFill>
                            <a:srgbClr val="000000"/>
                          </a:solidFill>
                          <a:effectLst/>
                          <a:latin typeface="Verdana" pitchFamily="34" charset="0"/>
                          <a:cs typeface="Arial" charset="0"/>
                        </a:rPr>
                        <a:t>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l-GR" sz="2000" b="0" i="0" u="none" strike="noStrike" cap="none" normalizeH="0" baseline="0" smtClean="0">
                          <a:ln>
                            <a:noFill/>
                          </a:ln>
                          <a:solidFill>
                            <a:srgbClr val="000000"/>
                          </a:solidFill>
                          <a:effectLst/>
                          <a:latin typeface="Verdana" pitchFamily="34" charset="0"/>
                          <a:cs typeface="Arial" charset="0"/>
                        </a:rPr>
                        <a:t>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rgbClr val="000000"/>
                          </a:solidFill>
                          <a:effectLst/>
                          <a:latin typeface="Verdana" pitchFamily="34" charset="0"/>
                          <a:cs typeface="Arial" charset="0"/>
                        </a:rPr>
                        <a:t>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0"/>
          </p:nvPr>
        </p:nvSpPr>
        <p:spPr/>
        <p:txBody>
          <a:bodyPr/>
          <a:lstStyle/>
          <a:p>
            <a:pPr>
              <a:defRPr/>
            </a:pPr>
            <a:fld id="{8CAAC24B-3D26-4373-8486-ED12E00C9CA1}" type="slidenum">
              <a:rPr lang="en-GB" smtClean="0"/>
              <a:pPr>
                <a:defRPr/>
              </a:pPr>
              <a:t>17</a:t>
            </a:fld>
            <a:endParaRPr lang="en-GB" dirty="0"/>
          </a:p>
        </p:txBody>
      </p:sp>
      <p:sp>
        <p:nvSpPr>
          <p:cNvPr id="3" name="Text Box 2"/>
          <p:cNvSpPr txBox="1">
            <a:spLocks noChangeArrowheads="1"/>
          </p:cNvSpPr>
          <p:nvPr/>
        </p:nvSpPr>
        <p:spPr bwMode="auto">
          <a:xfrm>
            <a:off x="488504" y="260648"/>
            <a:ext cx="8697416" cy="4176712"/>
          </a:xfrm>
          <a:prstGeom prst="rect">
            <a:avLst/>
          </a:prstGeom>
          <a:noFill/>
          <a:ln w="9360">
            <a:noFill/>
            <a:miter lim="800000"/>
            <a:headEnd/>
            <a:tailEnd/>
          </a:ln>
        </p:spPr>
        <p:txBody>
          <a:bodyPr lIns="90000" tIns="45000" rIns="90000" bIns="45000"/>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u="sng" dirty="0" smtClean="0">
              <a:solidFill>
                <a:srgbClr val="333399"/>
              </a:solidFill>
              <a:latin typeface="Tahoma" pitchFamily="32"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u="sng" dirty="0">
              <a:solidFill>
                <a:srgbClr val="333399"/>
              </a:solidFill>
              <a:latin typeface="Tahoma" pitchFamily="32"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l-GR" sz="2400" b="0" u="sng" dirty="0" smtClean="0">
                <a:solidFill>
                  <a:srgbClr val="0000CC"/>
                </a:solidFill>
                <a:latin typeface="Tahoma" pitchFamily="34" charset="0"/>
                <a:cs typeface="Tahoma" pitchFamily="34" charset="0"/>
              </a:rPr>
              <a:t>Πίνακας 4 Α Μισθωτές Υπηρεσίες</a:t>
            </a: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sz="2400" b="0" dirty="0" smtClean="0">
              <a:solidFill>
                <a:srgbClr val="0000CC"/>
              </a:solidFill>
              <a:latin typeface="Tahoma" pitchFamily="34" charset="0"/>
              <a:cs typeface="Tahoma" pitchFamily="34" charset="0"/>
            </a:endParaRPr>
          </a:p>
          <a:p>
            <a:pPr algn="ctr">
              <a:lnSpc>
                <a:spcPct val="150000"/>
              </a:lnSpc>
              <a:buClr>
                <a:srgbClr val="0000CC"/>
              </a:buClr>
              <a:buFont typeface="Wingdings" pitchFamily="2" charset="2"/>
              <a:buChar char="Ø"/>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l-GR" sz="2400" b="0" dirty="0" smtClean="0">
                <a:latin typeface="Tahoma" pitchFamily="34" charset="0"/>
                <a:cs typeface="Tahoma" pitchFamily="34" charset="0"/>
              </a:rPr>
              <a:t>   Οι Αμοιβές μελών ΔΣ και Διαχειριστών ΕΠΕ αλλά και μελών της διοίκησης κάθε άλλης νομικής οντότητας είναι πλέον εισόδημα από μισθωτές υπηρεσίες  (</a:t>
            </a:r>
            <a:r>
              <a:rPr lang="el-GR" sz="2400" b="0" dirty="0" err="1" smtClean="0">
                <a:solidFill>
                  <a:srgbClr val="0000CC"/>
                </a:solidFill>
                <a:latin typeface="Tahoma" pitchFamily="34" charset="0"/>
                <a:cs typeface="Tahoma" pitchFamily="34" charset="0"/>
              </a:rPr>
              <a:t>Κωδ</a:t>
            </a:r>
            <a:r>
              <a:rPr lang="el-GR" sz="2400" b="0" dirty="0" smtClean="0">
                <a:solidFill>
                  <a:srgbClr val="0000CC"/>
                </a:solidFill>
                <a:latin typeface="Tahoma" pitchFamily="34" charset="0"/>
                <a:cs typeface="Tahoma" pitchFamily="34" charset="0"/>
              </a:rPr>
              <a:t> 325-326</a:t>
            </a:r>
            <a:r>
              <a:rPr lang="el-GR" sz="2400" b="0" dirty="0" smtClean="0">
                <a:latin typeface="Tahoma" pitchFamily="34" charset="0"/>
                <a:cs typeface="Tahoma" pitchFamily="34" charset="0"/>
              </a:rPr>
              <a:t>)</a:t>
            </a:r>
          </a:p>
          <a:p>
            <a:pPr algn="ctr">
              <a:lnSpc>
                <a:spcPct val="150000"/>
              </a:lnSpc>
              <a:buClr>
                <a:srgbClr val="0000CC"/>
              </a:buClr>
              <a:buFont typeface="Wingdings" pitchFamily="2" charset="2"/>
              <a:buChar char="Ø"/>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l-GR" sz="2400" b="0" dirty="0" smtClean="0">
                <a:latin typeface="Tahoma" pitchFamily="34" charset="0"/>
                <a:cs typeface="Tahoma" pitchFamily="34" charset="0"/>
              </a:rPr>
              <a:t> Οι αμοιβές Δημάρχων και μελών διοικήσεων ΟΤΑ είναι πλέον εισόδημα από μισθωτές υπηρεσίες</a:t>
            </a:r>
          </a:p>
          <a:p>
            <a:pPr algn="ctr">
              <a:lnSpc>
                <a:spcPct val="150000"/>
              </a:lnSpc>
              <a:buClr>
                <a:srgbClr val="0000CC"/>
              </a:buClr>
              <a:buFont typeface="Wingdings" pitchFamily="2" charset="2"/>
              <a:buChar char="Ø"/>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l-GR" sz="2400" b="0" dirty="0" smtClean="0">
                <a:latin typeface="Tahoma" pitchFamily="34" charset="0"/>
                <a:cs typeface="Tahoma" pitchFamily="34" charset="0"/>
              </a:rPr>
              <a:t>Αν ένας μισθωτός καταβάλλει ο ίδιος εισφορές ταμείων υποχρεωτικής ασφάλισης τις εκπίπτει γράφοντας τις στον </a:t>
            </a:r>
            <a:r>
              <a:rPr lang="el-GR" sz="2400" b="0" dirty="0" smtClean="0">
                <a:solidFill>
                  <a:srgbClr val="0000CC"/>
                </a:solidFill>
                <a:latin typeface="Tahoma" pitchFamily="34" charset="0"/>
                <a:cs typeface="Tahoma" pitchFamily="34" charset="0"/>
              </a:rPr>
              <a:t>κωδικό 351-352</a:t>
            </a: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sz="2400" b="0" dirty="0" smtClean="0">
              <a:solidFill>
                <a:srgbClr val="0000CC"/>
              </a:solidFill>
              <a:latin typeface="Tahoma" pitchFamily="34" charset="0"/>
              <a:cs typeface="Tahoma" pitchFamily="34"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sz="2400" b="0" dirty="0" smtClean="0">
              <a:solidFill>
                <a:srgbClr val="0000CC"/>
              </a:solidFill>
              <a:latin typeface="Tahoma" pitchFamily="34" charset="0"/>
              <a:cs typeface="Tahoma" pitchFamily="34"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sz="2400" b="0" dirty="0" smtClean="0">
              <a:solidFill>
                <a:srgbClr val="0000CC"/>
              </a:solidFill>
              <a:latin typeface="Tahoma" pitchFamily="34" charset="0"/>
              <a:cs typeface="Tahoma" pitchFamily="34"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sz="2400" b="0" dirty="0" smtClean="0">
              <a:solidFill>
                <a:srgbClr val="0000CC"/>
              </a:solidFill>
              <a:latin typeface="Tahoma" pitchFamily="34" charset="0"/>
              <a:cs typeface="Tahoma" pitchFamily="34"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sz="2400" b="0" dirty="0" smtClean="0">
              <a:solidFill>
                <a:srgbClr val="0000CC"/>
              </a:solidFill>
              <a:latin typeface="Tahoma" pitchFamily="34" charset="0"/>
              <a:cs typeface="Tahoma" pitchFamily="34"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sz="2400" b="0" dirty="0" smtClean="0">
              <a:solidFill>
                <a:srgbClr val="0000CC"/>
              </a:solidFill>
              <a:latin typeface="Tahoma" pitchFamily="34" charset="0"/>
              <a:cs typeface="Tahoma" pitchFamily="34"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sz="2400" b="0" dirty="0" smtClean="0">
              <a:solidFill>
                <a:srgbClr val="333399"/>
              </a:solidFill>
              <a:latin typeface="Tahoma" pitchFamily="34" charset="0"/>
              <a:cs typeface="Tahoma" pitchFamily="34"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0"/>
          </p:nvPr>
        </p:nvSpPr>
        <p:spPr/>
        <p:txBody>
          <a:bodyPr/>
          <a:lstStyle/>
          <a:p>
            <a:pPr>
              <a:defRPr/>
            </a:pPr>
            <a:fld id="{8CAAC24B-3D26-4373-8486-ED12E00C9CA1}" type="slidenum">
              <a:rPr lang="en-GB" smtClean="0"/>
              <a:pPr>
                <a:defRPr/>
              </a:pPr>
              <a:t>18</a:t>
            </a:fld>
            <a:endParaRPr lang="en-GB" dirty="0"/>
          </a:p>
        </p:txBody>
      </p:sp>
      <p:sp>
        <p:nvSpPr>
          <p:cNvPr id="3" name="Text Box 2"/>
          <p:cNvSpPr txBox="1">
            <a:spLocks noChangeArrowheads="1"/>
          </p:cNvSpPr>
          <p:nvPr/>
        </p:nvSpPr>
        <p:spPr bwMode="auto">
          <a:xfrm>
            <a:off x="488504" y="260648"/>
            <a:ext cx="8697416" cy="4176712"/>
          </a:xfrm>
          <a:prstGeom prst="rect">
            <a:avLst/>
          </a:prstGeom>
          <a:noFill/>
          <a:ln w="9360">
            <a:noFill/>
            <a:miter lim="800000"/>
            <a:headEnd/>
            <a:tailEnd/>
          </a:ln>
        </p:spPr>
        <p:txBody>
          <a:bodyPr lIns="90000" tIns="45000" rIns="90000" bIns="45000"/>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u="sng" dirty="0" smtClean="0">
              <a:solidFill>
                <a:srgbClr val="333399"/>
              </a:solidFill>
              <a:latin typeface="Tahoma" pitchFamily="32"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u="sng" dirty="0">
              <a:solidFill>
                <a:srgbClr val="333399"/>
              </a:solidFill>
              <a:latin typeface="Tahoma" pitchFamily="32"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l-GR" sz="2400" b="0" u="sng" dirty="0" smtClean="0">
                <a:solidFill>
                  <a:srgbClr val="0000CC"/>
                </a:solidFill>
                <a:latin typeface="Tahoma" pitchFamily="34" charset="0"/>
                <a:cs typeface="Tahoma" pitchFamily="34" charset="0"/>
              </a:rPr>
              <a:t>Πίνακας 4 Α Μισθωτές Υπηρεσίες</a:t>
            </a: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sz="2400" b="0" dirty="0" smtClean="0">
              <a:solidFill>
                <a:srgbClr val="0000CC"/>
              </a:solidFill>
              <a:latin typeface="Tahoma" pitchFamily="34" charset="0"/>
              <a:cs typeface="Tahoma" pitchFamily="34" charset="0"/>
            </a:endParaRPr>
          </a:p>
          <a:p>
            <a:pPr algn="ctr">
              <a:lnSpc>
                <a:spcPct val="150000"/>
              </a:lnSpc>
              <a:buClr>
                <a:srgbClr val="0000CC"/>
              </a:buClr>
              <a:buFont typeface="Wingdings" pitchFamily="2" charset="2"/>
              <a:buChar char="Ø"/>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l-GR" sz="2400" b="0" dirty="0" smtClean="0">
                <a:latin typeface="Tahoma" pitchFamily="34" charset="0"/>
                <a:cs typeface="Tahoma" pitchFamily="34" charset="0"/>
              </a:rPr>
              <a:t>   </a:t>
            </a:r>
            <a:r>
              <a:rPr lang="el-GR" sz="2400" b="0" dirty="0" smtClean="0">
                <a:solidFill>
                  <a:srgbClr val="0000CC"/>
                </a:solidFill>
                <a:latin typeface="Tahoma" pitchFamily="34" charset="0"/>
                <a:cs typeface="Tahoma" pitchFamily="34" charset="0"/>
              </a:rPr>
              <a:t>Αναδρομικά προηγουμένων ετών </a:t>
            </a:r>
            <a:r>
              <a:rPr lang="el-GR" sz="2400" b="0" dirty="0" smtClean="0">
                <a:latin typeface="Tahoma" pitchFamily="34" charset="0"/>
                <a:cs typeface="Tahoma" pitchFamily="34" charset="0"/>
              </a:rPr>
              <a:t>δηλώνονται υποχρεωτικά με χειρόγραφες </a:t>
            </a:r>
            <a:r>
              <a:rPr lang="el-GR" sz="2400" b="0" dirty="0" smtClean="0">
                <a:solidFill>
                  <a:srgbClr val="0000CC"/>
                </a:solidFill>
                <a:latin typeface="Tahoma" pitchFamily="34" charset="0"/>
                <a:cs typeface="Tahoma" pitchFamily="34" charset="0"/>
              </a:rPr>
              <a:t>τροποποιητικές δηλώσεις της χρονιάς που αφορούν</a:t>
            </a:r>
            <a:r>
              <a:rPr lang="el-GR" sz="2400" b="0" dirty="0" smtClean="0">
                <a:latin typeface="Tahoma" pitchFamily="34" charset="0"/>
                <a:cs typeface="Tahoma" pitchFamily="34" charset="0"/>
              </a:rPr>
              <a:t>. </a:t>
            </a:r>
            <a:r>
              <a:rPr lang="el-GR" sz="2400" b="0" dirty="0" smtClean="0">
                <a:solidFill>
                  <a:srgbClr val="C00000"/>
                </a:solidFill>
                <a:latin typeface="Tahoma" pitchFamily="34" charset="0"/>
                <a:cs typeface="Tahoma" pitchFamily="34" charset="0"/>
              </a:rPr>
              <a:t>Δεν ισχύει πλέον </a:t>
            </a:r>
            <a:r>
              <a:rPr lang="el-GR" sz="2400" b="0" dirty="0" smtClean="0">
                <a:latin typeface="Tahoma" pitchFamily="34" charset="0"/>
                <a:cs typeface="Tahoma" pitchFamily="34" charset="0"/>
              </a:rPr>
              <a:t>η δήλωση αναδρομικών εισοδημάτων στην τρέχουσα χρονιά με μείωση 20%</a:t>
            </a:r>
          </a:p>
          <a:p>
            <a:pPr algn="ctr">
              <a:lnSpc>
                <a:spcPct val="150000"/>
              </a:lnSpc>
              <a:buClr>
                <a:srgbClr val="0000CC"/>
              </a:buClr>
              <a:buFont typeface="Wingdings" pitchFamily="2" charset="2"/>
              <a:buChar char="Ø"/>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l-GR" sz="2400" b="0" dirty="0" smtClean="0">
                <a:latin typeface="Tahoma" pitchFamily="34" charset="0"/>
                <a:cs typeface="Tahoma" pitchFamily="34" charset="0"/>
              </a:rPr>
              <a:t> Ως εισόδημα από μισθωτές υπηρεσίες </a:t>
            </a:r>
            <a:r>
              <a:rPr lang="el-GR" sz="2400" b="0" dirty="0" smtClean="0">
                <a:solidFill>
                  <a:srgbClr val="0000CC"/>
                </a:solidFill>
                <a:latin typeface="Tahoma" pitchFamily="34" charset="0"/>
                <a:cs typeface="Tahoma" pitchFamily="34" charset="0"/>
              </a:rPr>
              <a:t>θεωρούνται και ορισμένες κατηγορίες αμοιβών τρίτων </a:t>
            </a:r>
            <a:r>
              <a:rPr lang="el-GR" sz="2400" b="0" dirty="0" smtClean="0">
                <a:latin typeface="Tahoma" pitchFamily="34" charset="0"/>
                <a:cs typeface="Tahoma" pitchFamily="34" charset="0"/>
              </a:rPr>
              <a:t>(ΠΟΛ 1047/2015) όπως περιστασιακή απασχόληση ανέργων ή φοιτητών, αποζημιώσεις ανέργων ή εργαζομένων για επιδοτούμενα σεμινάρια, &amp;  εισοδήματα συμβασιούχων έργου ΚΕΠ. </a:t>
            </a:r>
          </a:p>
          <a:p>
            <a:pPr algn="ctr">
              <a:lnSpc>
                <a:spcPct val="150000"/>
              </a:lnSpc>
              <a:buClr>
                <a:srgbClr val="0000CC"/>
              </a:buClr>
              <a:buFont typeface="Wingdings" pitchFamily="2" charset="2"/>
              <a:buChar char="Ø"/>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sz="2400" b="0" dirty="0" smtClean="0">
              <a:latin typeface="Tahoma" pitchFamily="34" charset="0"/>
              <a:cs typeface="Tahoma" pitchFamily="34"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sz="2400" b="0" dirty="0" smtClean="0">
              <a:solidFill>
                <a:srgbClr val="0000CC"/>
              </a:solidFill>
              <a:latin typeface="Tahoma" pitchFamily="34" charset="0"/>
              <a:cs typeface="Tahoma" pitchFamily="34"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sz="2400" b="0" dirty="0" smtClean="0">
              <a:solidFill>
                <a:srgbClr val="0000CC"/>
              </a:solidFill>
              <a:latin typeface="Tahoma" pitchFamily="34" charset="0"/>
              <a:cs typeface="Tahoma" pitchFamily="34"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sz="2400" b="0" dirty="0" smtClean="0">
              <a:solidFill>
                <a:srgbClr val="0000CC"/>
              </a:solidFill>
              <a:latin typeface="Tahoma" pitchFamily="34" charset="0"/>
              <a:cs typeface="Tahoma" pitchFamily="34"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sz="2400" b="0" dirty="0" smtClean="0">
              <a:solidFill>
                <a:srgbClr val="0000CC"/>
              </a:solidFill>
              <a:latin typeface="Tahoma" pitchFamily="34" charset="0"/>
              <a:cs typeface="Tahoma" pitchFamily="34"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sz="2400" b="0" dirty="0" smtClean="0">
              <a:solidFill>
                <a:srgbClr val="0000CC"/>
              </a:solidFill>
              <a:latin typeface="Tahoma" pitchFamily="34" charset="0"/>
              <a:cs typeface="Tahoma" pitchFamily="34"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sz="2400" b="0" dirty="0" smtClean="0">
              <a:solidFill>
                <a:srgbClr val="0000CC"/>
              </a:solidFill>
              <a:latin typeface="Tahoma" pitchFamily="34" charset="0"/>
              <a:cs typeface="Tahoma" pitchFamily="34"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sz="2400" b="0" dirty="0" smtClean="0">
              <a:solidFill>
                <a:srgbClr val="333399"/>
              </a:solidFill>
              <a:latin typeface="Tahoma" pitchFamily="34" charset="0"/>
              <a:cs typeface="Tahoma" pitchFamily="34"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0"/>
          </p:nvPr>
        </p:nvSpPr>
        <p:spPr/>
        <p:txBody>
          <a:bodyPr/>
          <a:lstStyle/>
          <a:p>
            <a:pPr>
              <a:defRPr/>
            </a:pPr>
            <a:fld id="{8CAAC24B-3D26-4373-8486-ED12E00C9CA1}" type="slidenum">
              <a:rPr lang="en-GB" smtClean="0"/>
              <a:pPr>
                <a:defRPr/>
              </a:pPr>
              <a:t>19</a:t>
            </a:fld>
            <a:endParaRPr lang="en-GB" dirty="0"/>
          </a:p>
        </p:txBody>
      </p:sp>
      <p:sp>
        <p:nvSpPr>
          <p:cNvPr id="3" name="Text Box 2"/>
          <p:cNvSpPr txBox="1">
            <a:spLocks noChangeArrowheads="1"/>
          </p:cNvSpPr>
          <p:nvPr/>
        </p:nvSpPr>
        <p:spPr bwMode="auto">
          <a:xfrm>
            <a:off x="488504" y="-315416"/>
            <a:ext cx="8697416" cy="4492128"/>
          </a:xfrm>
          <a:prstGeom prst="rect">
            <a:avLst/>
          </a:prstGeom>
          <a:noFill/>
          <a:ln w="9360">
            <a:noFill/>
            <a:miter lim="800000"/>
            <a:headEnd/>
            <a:tailEnd/>
          </a:ln>
        </p:spPr>
        <p:txBody>
          <a:bodyPr lIns="90000" tIns="45000" rIns="90000" bIns="45000"/>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u="sng" dirty="0" smtClean="0">
              <a:solidFill>
                <a:srgbClr val="333399"/>
              </a:solidFill>
              <a:latin typeface="Tahoma" pitchFamily="32"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u="sng" dirty="0">
              <a:solidFill>
                <a:srgbClr val="333399"/>
              </a:solidFill>
              <a:latin typeface="Tahoma" pitchFamily="32"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l-GR" sz="2400" b="0" u="sng" dirty="0" smtClean="0">
                <a:solidFill>
                  <a:srgbClr val="0000CC"/>
                </a:solidFill>
                <a:latin typeface="Tahoma" pitchFamily="34" charset="0"/>
                <a:cs typeface="Tahoma" pitchFamily="34" charset="0"/>
              </a:rPr>
              <a:t>Εργαζόμενοι με μπλοκάκι (Κωδικοί 307-308)</a:t>
            </a: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sz="2400" b="0" dirty="0" smtClean="0">
              <a:solidFill>
                <a:srgbClr val="0000CC"/>
              </a:solidFill>
              <a:latin typeface="Tahoma" pitchFamily="34" charset="0"/>
              <a:cs typeface="Tahoma" pitchFamily="34" charset="0"/>
            </a:endParaRPr>
          </a:p>
          <a:p>
            <a:pPr algn="ctr">
              <a:lnSpc>
                <a:spcPct val="150000"/>
              </a:lnSpc>
              <a:buClr>
                <a:srgbClr val="0000CC"/>
              </a:buClr>
              <a:buFont typeface="Wingdings" pitchFamily="2" charset="2"/>
              <a:buChar char="Ø"/>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l-GR" sz="2400" b="0" dirty="0" smtClean="0">
                <a:latin typeface="Tahoma" pitchFamily="34" charset="0"/>
                <a:cs typeface="Tahoma" pitchFamily="34" charset="0"/>
              </a:rPr>
              <a:t> Υπάρχουν συγκεκριμένες προϋποθέσεις για να υπαχθεί κάποιος σε φορολόγηση με κλίμακα μισθωτών.  </a:t>
            </a:r>
          </a:p>
          <a:p>
            <a:pPr algn="ctr">
              <a:lnSpc>
                <a:spcPct val="150000"/>
              </a:lnSpc>
              <a:buClr>
                <a:srgbClr val="0000CC"/>
              </a:buClr>
              <a:buFont typeface="Wingdings" pitchFamily="2" charset="2"/>
              <a:buChar char="Ø"/>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l-GR" sz="2400" b="0" dirty="0" smtClean="0">
                <a:latin typeface="Tahoma" pitchFamily="34" charset="0"/>
                <a:cs typeface="Tahoma" pitchFamily="34" charset="0"/>
              </a:rPr>
              <a:t>Να μην είναι έμπορος και να μην έχει άλλα εισοδήματα από μισθωτές υπηρεσίες, από επιχειρηματική δραστηριότητα ή από γεωργική επιχειρηματική δραστηριότητα</a:t>
            </a:r>
          </a:p>
          <a:p>
            <a:pPr algn="ctr">
              <a:lnSpc>
                <a:spcPct val="150000"/>
              </a:lnSpc>
              <a:buClr>
                <a:srgbClr val="0000CC"/>
              </a:buClr>
              <a:buFont typeface="Wingdings" pitchFamily="2" charset="2"/>
              <a:buChar char="Ø"/>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l-GR" sz="2400" b="0" dirty="0" smtClean="0">
                <a:latin typeface="Tahoma" pitchFamily="34" charset="0"/>
                <a:cs typeface="Tahoma" pitchFamily="34" charset="0"/>
              </a:rPr>
              <a:t>Να παρέχει μόνο υπηρεσίες (εξαιρούνται επαγγέλματα όπως οι ασφαλιστές, μεσίτες, διαφημιστές, εκτελωνιστές κ.α.)με έδρα το σπίτι του, σε μέχρι τρείς εργοδότες ή αν οι εργοδότες είναι περισσότεροι ένας από αυτούς να συγκεντρώνει το 75% των εσόδων του.</a:t>
            </a:r>
          </a:p>
          <a:p>
            <a:pPr algn="ctr">
              <a:lnSpc>
                <a:spcPct val="150000"/>
              </a:lnSpc>
              <a:buClr>
                <a:srgbClr val="0000CC"/>
              </a:buClr>
              <a:buFont typeface="Wingdings" pitchFamily="2" charset="2"/>
              <a:buChar char="Ø"/>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sz="2400" b="0" dirty="0" smtClean="0">
              <a:latin typeface="Tahoma" pitchFamily="34" charset="0"/>
              <a:cs typeface="Tahoma" pitchFamily="34"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sz="2400" b="0" dirty="0" smtClean="0">
              <a:solidFill>
                <a:srgbClr val="0000CC"/>
              </a:solidFill>
              <a:latin typeface="Tahoma" pitchFamily="34" charset="0"/>
              <a:cs typeface="Tahoma" pitchFamily="34"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sz="2400" b="0" dirty="0" smtClean="0">
              <a:solidFill>
                <a:srgbClr val="0000CC"/>
              </a:solidFill>
              <a:latin typeface="Tahoma" pitchFamily="34" charset="0"/>
              <a:cs typeface="Tahoma" pitchFamily="34"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sz="2400" b="0" dirty="0" smtClean="0">
              <a:solidFill>
                <a:srgbClr val="0000CC"/>
              </a:solidFill>
              <a:latin typeface="Tahoma" pitchFamily="34" charset="0"/>
              <a:cs typeface="Tahoma" pitchFamily="34"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sz="2400" b="0" dirty="0" smtClean="0">
              <a:solidFill>
                <a:srgbClr val="0000CC"/>
              </a:solidFill>
              <a:latin typeface="Tahoma" pitchFamily="34" charset="0"/>
              <a:cs typeface="Tahoma" pitchFamily="34"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sz="2400" b="0" dirty="0" smtClean="0">
              <a:solidFill>
                <a:srgbClr val="0000CC"/>
              </a:solidFill>
              <a:latin typeface="Tahoma" pitchFamily="34" charset="0"/>
              <a:cs typeface="Tahoma" pitchFamily="34"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sz="2400" b="0" dirty="0" smtClean="0">
              <a:solidFill>
                <a:srgbClr val="0000CC"/>
              </a:solidFill>
              <a:latin typeface="Tahoma" pitchFamily="34" charset="0"/>
              <a:cs typeface="Tahoma" pitchFamily="34"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sz="2400" b="0" dirty="0" smtClean="0">
              <a:solidFill>
                <a:srgbClr val="333399"/>
              </a:solidFill>
              <a:latin typeface="Tahoma" pitchFamily="34" charset="0"/>
              <a:cs typeface="Tahoma" pitchFamily="34"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0"/>
          </p:nvPr>
        </p:nvSpPr>
        <p:spPr/>
        <p:txBody>
          <a:bodyPr/>
          <a:lstStyle/>
          <a:p>
            <a:pPr>
              <a:defRPr/>
            </a:pPr>
            <a:fld id="{C01632CB-C3BE-4B1A-BDB3-F64406B8CCB6}" type="slidenum">
              <a:rPr lang="en-GB" smtClean="0"/>
              <a:pPr>
                <a:defRPr/>
              </a:pPr>
              <a:t>2</a:t>
            </a:fld>
            <a:endParaRPr lang="en-GB" dirty="0"/>
          </a:p>
        </p:txBody>
      </p:sp>
      <p:sp>
        <p:nvSpPr>
          <p:cNvPr id="7" name="Rectangle 1"/>
          <p:cNvSpPr txBox="1">
            <a:spLocks noChangeArrowheads="1"/>
          </p:cNvSpPr>
          <p:nvPr/>
        </p:nvSpPr>
        <p:spPr bwMode="auto">
          <a:xfrm>
            <a:off x="848544" y="908720"/>
            <a:ext cx="8586787" cy="3384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5000" rIns="90000" bIns="45000" numCol="1" anchor="t" anchorCtr="0" compatLnSpc="1">
            <a:prstTxWarp prst="textNoShape">
              <a:avLst/>
            </a:prstTxWarp>
          </a:bodyPr>
          <a:lstStyle/>
          <a:p>
            <a:pPr marL="0" marR="0" lvl="0" indent="0" algn="ctr" defTabSz="1073150" rtl="0" eaLnBrk="1" fontAlgn="base" latinLnBrk="0" hangingPunct="0">
              <a:lnSpc>
                <a:spcPct val="100000"/>
              </a:lnSpc>
              <a:spcBef>
                <a:spcPct val="0"/>
              </a:spcBef>
              <a:spcAft>
                <a:spcPct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r>
              <a:rPr kumimoji="0" lang="el-GR" sz="3200" b="1" i="1" u="sng" strike="noStrike" kern="0" cap="none" spc="0" normalizeH="0" baseline="0" noProof="0" dirty="0" smtClean="0">
                <a:ln>
                  <a:noFill/>
                </a:ln>
                <a:solidFill>
                  <a:schemeClr val="tx1"/>
                </a:solidFill>
                <a:effectLst/>
                <a:uLnTx/>
                <a:uFillTx/>
                <a:latin typeface="Calibri"/>
                <a:ea typeface="ＭＳ Ｐゴシック" charset="0"/>
                <a:cs typeface="Calibri"/>
              </a:rPr>
              <a:t>Μεταβολές </a:t>
            </a:r>
          </a:p>
          <a:p>
            <a:pPr marL="0" marR="0" lvl="0" indent="0" algn="ctr" defTabSz="1073150" rtl="0" eaLnBrk="1" fontAlgn="base" latinLnBrk="0" hangingPunct="0">
              <a:lnSpc>
                <a:spcPct val="100000"/>
              </a:lnSpc>
              <a:spcBef>
                <a:spcPct val="0"/>
              </a:spcBef>
              <a:spcAft>
                <a:spcPct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r>
              <a:rPr kumimoji="0" lang="el-GR" sz="3200" b="1" i="1" u="sng" strike="noStrike" kern="0" cap="none" spc="0" normalizeH="0" baseline="0" noProof="0" dirty="0" smtClean="0">
                <a:ln>
                  <a:noFill/>
                </a:ln>
                <a:solidFill>
                  <a:schemeClr val="tx1"/>
                </a:solidFill>
                <a:effectLst/>
                <a:uLnTx/>
                <a:uFillTx/>
                <a:latin typeface="Calibri"/>
                <a:ea typeface="ＭＳ Ｐゴシック" charset="0"/>
                <a:cs typeface="Calibri"/>
              </a:rPr>
              <a:t>στην Φορολογία Φυσικών Προσώπων</a:t>
            </a:r>
            <a:br>
              <a:rPr kumimoji="0" lang="el-GR" sz="3200" b="1" i="1" u="sng" strike="noStrike" kern="0" cap="none" spc="0" normalizeH="0" baseline="0" noProof="0" dirty="0" smtClean="0">
                <a:ln>
                  <a:noFill/>
                </a:ln>
                <a:solidFill>
                  <a:schemeClr val="tx1"/>
                </a:solidFill>
                <a:effectLst/>
                <a:uLnTx/>
                <a:uFillTx/>
                <a:latin typeface="Calibri"/>
                <a:ea typeface="ＭＳ Ｐゴシック" charset="0"/>
                <a:cs typeface="Calibri"/>
              </a:rPr>
            </a:br>
            <a:r>
              <a:rPr kumimoji="0" lang="el-GR" sz="3200" b="1" i="1" u="sng" strike="noStrike" kern="0" cap="none" spc="0" normalizeH="0" baseline="0" noProof="0" dirty="0" smtClean="0">
                <a:ln>
                  <a:noFill/>
                </a:ln>
                <a:solidFill>
                  <a:schemeClr val="tx1"/>
                </a:solidFill>
                <a:effectLst/>
                <a:uLnTx/>
                <a:uFillTx/>
                <a:latin typeface="Calibri"/>
                <a:ea typeface="ＭＳ Ｐゴシック" charset="0"/>
                <a:cs typeface="Calibri"/>
              </a:rPr>
              <a:t/>
            </a:r>
            <a:br>
              <a:rPr kumimoji="0" lang="el-GR" sz="3200" b="1" i="1" u="sng" strike="noStrike" kern="0" cap="none" spc="0" normalizeH="0" baseline="0" noProof="0" dirty="0" smtClean="0">
                <a:ln>
                  <a:noFill/>
                </a:ln>
                <a:solidFill>
                  <a:schemeClr val="tx1"/>
                </a:solidFill>
                <a:effectLst/>
                <a:uLnTx/>
                <a:uFillTx/>
                <a:latin typeface="Calibri"/>
                <a:ea typeface="ＭＳ Ｐゴシック" charset="0"/>
                <a:cs typeface="Calibri"/>
              </a:rPr>
            </a:br>
            <a:r>
              <a:rPr kumimoji="0" lang="el-GR" sz="3200" b="1" i="1" u="sng" strike="noStrike" kern="0" cap="none" spc="0" normalizeH="0" baseline="0" noProof="0" dirty="0" smtClean="0">
                <a:ln>
                  <a:noFill/>
                </a:ln>
                <a:solidFill>
                  <a:schemeClr val="tx1"/>
                </a:solidFill>
                <a:effectLst/>
                <a:uLnTx/>
                <a:uFillTx/>
                <a:latin typeface="Calibri"/>
                <a:ea typeface="ＭＳ Ｐゴシック" charset="0"/>
                <a:cs typeface="Calibri"/>
              </a:rPr>
              <a:t>Έντυπα</a:t>
            </a:r>
            <a:r>
              <a:rPr kumimoji="0" lang="el-GR" sz="3200" b="1" i="1" u="sng" strike="noStrike" kern="0" cap="none" spc="0" normalizeH="0" noProof="0" dirty="0" smtClean="0">
                <a:ln>
                  <a:noFill/>
                </a:ln>
                <a:solidFill>
                  <a:schemeClr val="tx1"/>
                </a:solidFill>
                <a:effectLst/>
                <a:uLnTx/>
                <a:uFillTx/>
                <a:latin typeface="Calibri"/>
                <a:ea typeface="ＭＳ Ｐゴシック" charset="0"/>
                <a:cs typeface="Calibri"/>
              </a:rPr>
              <a:t> Φορολογίας </a:t>
            </a:r>
          </a:p>
          <a:p>
            <a:pPr marL="0" marR="0" lvl="0" indent="0" algn="ctr" defTabSz="1073150" rtl="0" eaLnBrk="1" fontAlgn="base" latinLnBrk="0" hangingPunct="0">
              <a:lnSpc>
                <a:spcPct val="100000"/>
              </a:lnSpc>
              <a:spcBef>
                <a:spcPct val="0"/>
              </a:spcBef>
              <a:spcAft>
                <a:spcPct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r>
              <a:rPr kumimoji="0" lang="el-GR" sz="3200" b="1" i="1" u="sng" strike="noStrike" kern="0" cap="none" spc="0" normalizeH="0" noProof="0" dirty="0" smtClean="0">
                <a:ln>
                  <a:noFill/>
                </a:ln>
                <a:solidFill>
                  <a:schemeClr val="tx1"/>
                </a:solidFill>
                <a:effectLst/>
                <a:uLnTx/>
                <a:uFillTx/>
                <a:latin typeface="Calibri"/>
                <a:ea typeface="ＭＳ Ｐゴシック" charset="0"/>
                <a:cs typeface="Calibri"/>
              </a:rPr>
              <a:t>(Κατάσταση </a:t>
            </a:r>
            <a:r>
              <a:rPr kumimoji="0" lang="el-GR" sz="3200" b="1" i="1" u="sng" strike="noStrike" kern="0" cap="none" spc="0" normalizeH="0" noProof="0" dirty="0" err="1" smtClean="0">
                <a:ln>
                  <a:noFill/>
                </a:ln>
                <a:solidFill>
                  <a:schemeClr val="tx1"/>
                </a:solidFill>
                <a:effectLst/>
                <a:uLnTx/>
                <a:uFillTx/>
                <a:latin typeface="Calibri"/>
                <a:ea typeface="ＭＳ Ｐゴシック" charset="0"/>
                <a:cs typeface="Calibri"/>
              </a:rPr>
              <a:t>Φορ.Αναμόρφωσης</a:t>
            </a:r>
            <a:r>
              <a:rPr kumimoji="0" lang="el-GR" sz="3200" b="1" i="1" u="sng" strike="noStrike" kern="0" cap="none" spc="0" normalizeH="0" noProof="0" dirty="0" smtClean="0">
                <a:ln>
                  <a:noFill/>
                </a:ln>
                <a:solidFill>
                  <a:schemeClr val="tx1"/>
                </a:solidFill>
                <a:effectLst/>
                <a:uLnTx/>
                <a:uFillTx/>
                <a:latin typeface="Calibri"/>
                <a:ea typeface="ＭＳ Ｐゴシック" charset="0"/>
                <a:cs typeface="Calibri"/>
              </a:rPr>
              <a:t> Ε2, Ε3, Ε1)</a:t>
            </a:r>
            <a:r>
              <a:rPr kumimoji="0" lang="el-GR" sz="3200" b="1" i="1" u="sng" strike="noStrike" kern="0" cap="none" spc="0" normalizeH="0" baseline="0" noProof="0" dirty="0" smtClean="0">
                <a:ln>
                  <a:noFill/>
                </a:ln>
                <a:solidFill>
                  <a:schemeClr val="tx1"/>
                </a:solidFill>
                <a:effectLst/>
                <a:uLnTx/>
                <a:uFillTx/>
                <a:latin typeface="Calibri"/>
                <a:ea typeface="ＭＳ Ｐゴシック" charset="0"/>
                <a:cs typeface="Calibri"/>
              </a:rPr>
              <a:t/>
            </a:r>
            <a:br>
              <a:rPr kumimoji="0" lang="el-GR" sz="3200" b="1" i="1" u="sng" strike="noStrike" kern="0" cap="none" spc="0" normalizeH="0" baseline="0" noProof="0" dirty="0" smtClean="0">
                <a:ln>
                  <a:noFill/>
                </a:ln>
                <a:solidFill>
                  <a:schemeClr val="tx1"/>
                </a:solidFill>
                <a:effectLst/>
                <a:uLnTx/>
                <a:uFillTx/>
                <a:latin typeface="Calibri"/>
                <a:ea typeface="ＭＳ Ｐゴシック" charset="0"/>
                <a:cs typeface="Calibri"/>
              </a:rPr>
            </a:br>
            <a:r>
              <a:rPr kumimoji="0" lang="el-GR" sz="3200" b="1" i="1" u="sng" strike="noStrike" kern="0" cap="none" spc="0" normalizeH="0" baseline="0" noProof="0" dirty="0" smtClean="0">
                <a:ln>
                  <a:noFill/>
                </a:ln>
                <a:solidFill>
                  <a:schemeClr val="tx1"/>
                </a:solidFill>
                <a:effectLst/>
                <a:uLnTx/>
                <a:uFillTx/>
                <a:latin typeface="Calibri"/>
                <a:ea typeface="ＭＳ Ｐゴシック" charset="0"/>
                <a:cs typeface="Calibri"/>
              </a:rPr>
              <a:t/>
            </a:r>
            <a:br>
              <a:rPr kumimoji="0" lang="el-GR" sz="3200" b="1" i="1" u="sng" strike="noStrike" kern="0" cap="none" spc="0" normalizeH="0" baseline="0" noProof="0" dirty="0" smtClean="0">
                <a:ln>
                  <a:noFill/>
                </a:ln>
                <a:solidFill>
                  <a:schemeClr val="tx1"/>
                </a:solidFill>
                <a:effectLst/>
                <a:uLnTx/>
                <a:uFillTx/>
                <a:latin typeface="Calibri"/>
                <a:ea typeface="ＭＳ Ｐゴシック" charset="0"/>
                <a:cs typeface="Calibri"/>
              </a:rPr>
            </a:br>
            <a:r>
              <a:rPr kumimoji="0" lang="el-GR" sz="3200" b="1" i="1" u="sng" strike="noStrike" kern="0" cap="none" spc="0" normalizeH="0" baseline="0" noProof="0" dirty="0" smtClean="0">
                <a:ln>
                  <a:noFill/>
                </a:ln>
                <a:solidFill>
                  <a:schemeClr val="tx1"/>
                </a:solidFill>
                <a:effectLst/>
                <a:uLnTx/>
                <a:uFillTx/>
                <a:latin typeface="Calibri"/>
                <a:ea typeface="ＭＳ Ｐゴシック" charset="0"/>
                <a:cs typeface="Calibri"/>
              </a:rPr>
              <a:t>Τι αλλάζει το </a:t>
            </a:r>
            <a:r>
              <a:rPr kumimoji="0" lang="el-GR" sz="3200" b="1" i="1" u="sng" strike="noStrike" kern="0" cap="none" spc="0" normalizeH="0" baseline="0" noProof="0" dirty="0" smtClean="0">
                <a:ln>
                  <a:noFill/>
                </a:ln>
                <a:solidFill>
                  <a:srgbClr val="0000FF"/>
                </a:solidFill>
                <a:effectLst/>
                <a:uLnTx/>
                <a:uFillTx/>
                <a:latin typeface="Calibri"/>
                <a:ea typeface="ＭＳ Ｐゴシック" charset="0"/>
                <a:cs typeface="Calibri"/>
              </a:rPr>
              <a:t>2015</a:t>
            </a:r>
            <a:r>
              <a:rPr kumimoji="0" lang="el-GR" sz="3200" b="1" i="0" u="sng" strike="noStrike" kern="0" cap="none" spc="0" normalizeH="0" baseline="0" noProof="0" dirty="0" smtClean="0">
                <a:ln>
                  <a:noFill/>
                </a:ln>
                <a:solidFill>
                  <a:srgbClr val="454545"/>
                </a:solidFill>
                <a:effectLst/>
                <a:uLnTx/>
                <a:uFillTx/>
                <a:latin typeface="Calibri"/>
                <a:ea typeface="ＭＳ Ｐゴシック" charset="0"/>
                <a:cs typeface="Calibri"/>
              </a:rPr>
              <a:t/>
            </a:r>
            <a:br>
              <a:rPr kumimoji="0" lang="el-GR" sz="3200" b="1" i="0" u="sng" strike="noStrike" kern="0" cap="none" spc="0" normalizeH="0" baseline="0" noProof="0" dirty="0" smtClean="0">
                <a:ln>
                  <a:noFill/>
                </a:ln>
                <a:solidFill>
                  <a:srgbClr val="454545"/>
                </a:solidFill>
                <a:effectLst/>
                <a:uLnTx/>
                <a:uFillTx/>
                <a:latin typeface="Calibri"/>
                <a:ea typeface="ＭＳ Ｐゴシック" charset="0"/>
                <a:cs typeface="Calibri"/>
              </a:rPr>
            </a:br>
            <a:r>
              <a:rPr kumimoji="0" lang="el-GR" sz="3200" b="1" i="0" u="sng" strike="noStrike" kern="0" cap="none" spc="0" normalizeH="0" baseline="0" noProof="0" dirty="0" smtClean="0">
                <a:ln>
                  <a:noFill/>
                </a:ln>
                <a:solidFill>
                  <a:srgbClr val="454545"/>
                </a:solidFill>
                <a:effectLst/>
                <a:uLnTx/>
                <a:uFillTx/>
                <a:latin typeface="Calibri"/>
                <a:ea typeface="ＭＳ Ｐゴシック" charset="0"/>
                <a:cs typeface="Calibri"/>
              </a:rPr>
              <a:t/>
            </a:r>
            <a:br>
              <a:rPr kumimoji="0" lang="el-GR" sz="3200" b="1" i="0" u="sng" strike="noStrike" kern="0" cap="none" spc="0" normalizeH="0" baseline="0" noProof="0" dirty="0" smtClean="0">
                <a:ln>
                  <a:noFill/>
                </a:ln>
                <a:solidFill>
                  <a:srgbClr val="454545"/>
                </a:solidFill>
                <a:effectLst/>
                <a:uLnTx/>
                <a:uFillTx/>
                <a:latin typeface="Calibri"/>
                <a:ea typeface="ＭＳ Ｐゴシック" charset="0"/>
                <a:cs typeface="Calibri"/>
              </a:rPr>
            </a:br>
            <a:r>
              <a:rPr kumimoji="0" lang="el-GR" sz="3200" b="1" i="0" u="sng" strike="noStrike" kern="0" cap="none" spc="0" normalizeH="0" baseline="0" noProof="0" dirty="0" smtClean="0">
                <a:ln>
                  <a:noFill/>
                </a:ln>
                <a:solidFill>
                  <a:srgbClr val="454545"/>
                </a:solidFill>
                <a:effectLst/>
                <a:uLnTx/>
                <a:uFillTx/>
                <a:latin typeface="Calibri"/>
                <a:ea typeface="ＭＳ Ｐゴシック" charset="0"/>
                <a:cs typeface="Calibri"/>
              </a:rPr>
              <a:t/>
            </a:r>
            <a:br>
              <a:rPr kumimoji="0" lang="el-GR" sz="3200" b="1" i="0" u="sng" strike="noStrike" kern="0" cap="none" spc="0" normalizeH="0" baseline="0" noProof="0" dirty="0" smtClean="0">
                <a:ln>
                  <a:noFill/>
                </a:ln>
                <a:solidFill>
                  <a:srgbClr val="454545"/>
                </a:solidFill>
                <a:effectLst/>
                <a:uLnTx/>
                <a:uFillTx/>
                <a:latin typeface="Calibri"/>
                <a:ea typeface="ＭＳ Ｐゴシック" charset="0"/>
                <a:cs typeface="Calibri"/>
              </a:rPr>
            </a:br>
            <a:r>
              <a:rPr kumimoji="0" lang="el-GR" sz="3200" b="1" i="0" u="sng" strike="noStrike" kern="0" cap="none" spc="0" normalizeH="0" baseline="0" noProof="0" dirty="0" smtClean="0">
                <a:ln>
                  <a:noFill/>
                </a:ln>
                <a:solidFill>
                  <a:srgbClr val="454545"/>
                </a:solidFill>
                <a:effectLst/>
                <a:uLnTx/>
                <a:uFillTx/>
                <a:latin typeface="Calibri"/>
                <a:ea typeface="ＭＳ Ｐゴシック" charset="0"/>
                <a:cs typeface="Calibri"/>
              </a:rPr>
              <a:t/>
            </a:r>
            <a:br>
              <a:rPr kumimoji="0" lang="el-GR" sz="3200" b="1" i="0" u="sng" strike="noStrike" kern="0" cap="none" spc="0" normalizeH="0" baseline="0" noProof="0" dirty="0" smtClean="0">
                <a:ln>
                  <a:noFill/>
                </a:ln>
                <a:solidFill>
                  <a:srgbClr val="454545"/>
                </a:solidFill>
                <a:effectLst/>
                <a:uLnTx/>
                <a:uFillTx/>
                <a:latin typeface="Calibri"/>
                <a:ea typeface="ＭＳ Ｐゴシック" charset="0"/>
                <a:cs typeface="Calibri"/>
              </a:rPr>
            </a:br>
            <a:r>
              <a:rPr kumimoji="0" lang="el-GR" sz="3200" b="1" i="0" u="sng" strike="noStrike" kern="0" cap="none" spc="0" normalizeH="0" baseline="0" noProof="0" dirty="0" smtClean="0">
                <a:ln>
                  <a:noFill/>
                </a:ln>
                <a:solidFill>
                  <a:srgbClr val="454545"/>
                </a:solidFill>
                <a:effectLst/>
                <a:uLnTx/>
                <a:uFillTx/>
                <a:latin typeface="Calibri"/>
                <a:ea typeface="ＭＳ Ｐゴシック" charset="0"/>
                <a:cs typeface="Calibri"/>
              </a:rPr>
              <a:t/>
            </a:r>
            <a:br>
              <a:rPr kumimoji="0" lang="el-GR" sz="3200" b="1" i="0" u="sng" strike="noStrike" kern="0" cap="none" spc="0" normalizeH="0" baseline="0" noProof="0" dirty="0" smtClean="0">
                <a:ln>
                  <a:noFill/>
                </a:ln>
                <a:solidFill>
                  <a:srgbClr val="454545"/>
                </a:solidFill>
                <a:effectLst/>
                <a:uLnTx/>
                <a:uFillTx/>
                <a:latin typeface="Calibri"/>
                <a:ea typeface="ＭＳ Ｐゴシック" charset="0"/>
                <a:cs typeface="Calibri"/>
              </a:rPr>
            </a:br>
            <a:r>
              <a:rPr kumimoji="0" lang="el-GR" sz="3200" b="1" i="0" u="sng" strike="noStrike" kern="0" cap="none" spc="0" normalizeH="0" baseline="0" noProof="0" dirty="0" smtClean="0">
                <a:ln>
                  <a:noFill/>
                </a:ln>
                <a:solidFill>
                  <a:srgbClr val="454545"/>
                </a:solidFill>
                <a:effectLst/>
                <a:uLnTx/>
                <a:uFillTx/>
                <a:latin typeface="Calibri"/>
                <a:ea typeface="ＭＳ Ｐゴシック" charset="0"/>
                <a:cs typeface="Calibri"/>
              </a:rPr>
              <a:t/>
            </a:r>
            <a:br>
              <a:rPr kumimoji="0" lang="el-GR" sz="3200" b="1" i="0" u="sng" strike="noStrike" kern="0" cap="none" spc="0" normalizeH="0" baseline="0" noProof="0" dirty="0" smtClean="0">
                <a:ln>
                  <a:noFill/>
                </a:ln>
                <a:solidFill>
                  <a:srgbClr val="454545"/>
                </a:solidFill>
                <a:effectLst/>
                <a:uLnTx/>
                <a:uFillTx/>
                <a:latin typeface="Calibri"/>
                <a:ea typeface="ＭＳ Ｐゴシック" charset="0"/>
                <a:cs typeface="Calibri"/>
              </a:rPr>
            </a:br>
            <a:r>
              <a:rPr kumimoji="0" lang="el-GR" sz="3200" b="1" i="0" u="sng" strike="noStrike" kern="0" cap="none" spc="0" normalizeH="0" baseline="0" noProof="0" dirty="0" smtClean="0">
                <a:ln>
                  <a:noFill/>
                </a:ln>
                <a:solidFill>
                  <a:srgbClr val="454545"/>
                </a:solidFill>
                <a:effectLst/>
                <a:uLnTx/>
                <a:uFillTx/>
                <a:latin typeface="Calibri"/>
                <a:ea typeface="ＭＳ Ｐゴシック" charset="0"/>
                <a:cs typeface="Calibri"/>
              </a:rPr>
              <a:t/>
            </a:r>
            <a:br>
              <a:rPr kumimoji="0" lang="el-GR" sz="3200" b="1" i="0" u="sng" strike="noStrike" kern="0" cap="none" spc="0" normalizeH="0" baseline="0" noProof="0" dirty="0" smtClean="0">
                <a:ln>
                  <a:noFill/>
                </a:ln>
                <a:solidFill>
                  <a:srgbClr val="454545"/>
                </a:solidFill>
                <a:effectLst/>
                <a:uLnTx/>
                <a:uFillTx/>
                <a:latin typeface="Calibri"/>
                <a:ea typeface="ＭＳ Ｐゴシック" charset="0"/>
                <a:cs typeface="Calibri"/>
              </a:rPr>
            </a:br>
            <a:endParaRPr kumimoji="0" lang="el-GR" sz="3200" b="1" i="0" u="sng" strike="noStrike" kern="0" cap="none" spc="0" normalizeH="0" baseline="0" noProof="0" dirty="0" smtClean="0">
              <a:ln>
                <a:noFill/>
              </a:ln>
              <a:solidFill>
                <a:srgbClr val="0070C0"/>
              </a:solidFill>
              <a:effectLst/>
              <a:uLnTx/>
              <a:uFillTx/>
              <a:latin typeface="Calibri"/>
              <a:ea typeface="ＭＳ Ｐゴシック" charset="0"/>
              <a:cs typeface="Calibri"/>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0"/>
          </p:nvPr>
        </p:nvSpPr>
        <p:spPr/>
        <p:txBody>
          <a:bodyPr/>
          <a:lstStyle/>
          <a:p>
            <a:pPr>
              <a:defRPr/>
            </a:pPr>
            <a:fld id="{8CAAC24B-3D26-4373-8486-ED12E00C9CA1}" type="slidenum">
              <a:rPr lang="en-GB" smtClean="0"/>
              <a:pPr>
                <a:defRPr/>
              </a:pPr>
              <a:t>20</a:t>
            </a:fld>
            <a:endParaRPr lang="en-GB" dirty="0"/>
          </a:p>
        </p:txBody>
      </p:sp>
      <p:sp>
        <p:nvSpPr>
          <p:cNvPr id="3" name="Text Box 2"/>
          <p:cNvSpPr txBox="1">
            <a:spLocks noChangeArrowheads="1"/>
          </p:cNvSpPr>
          <p:nvPr/>
        </p:nvSpPr>
        <p:spPr bwMode="auto">
          <a:xfrm>
            <a:off x="416496" y="-387424"/>
            <a:ext cx="8697416" cy="4176712"/>
          </a:xfrm>
          <a:prstGeom prst="rect">
            <a:avLst/>
          </a:prstGeom>
          <a:noFill/>
          <a:ln w="9360">
            <a:noFill/>
            <a:miter lim="800000"/>
            <a:headEnd/>
            <a:tailEnd/>
          </a:ln>
        </p:spPr>
        <p:txBody>
          <a:bodyPr lIns="90000" tIns="45000" rIns="90000" bIns="45000"/>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u="sng" dirty="0" smtClean="0">
              <a:solidFill>
                <a:srgbClr val="333399"/>
              </a:solidFill>
              <a:latin typeface="Tahoma" pitchFamily="32"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u="sng" dirty="0">
              <a:solidFill>
                <a:srgbClr val="333399"/>
              </a:solidFill>
              <a:latin typeface="Tahoma" pitchFamily="32"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l-GR" sz="2400" b="0" u="sng" dirty="0" smtClean="0">
                <a:solidFill>
                  <a:srgbClr val="0000CC"/>
                </a:solidFill>
                <a:latin typeface="Tahoma" pitchFamily="34" charset="0"/>
                <a:cs typeface="Tahoma" pitchFamily="34" charset="0"/>
              </a:rPr>
              <a:t>Εργαζόμενοι με μπλοκάκι </a:t>
            </a: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sz="2400" b="0" dirty="0" smtClean="0">
              <a:solidFill>
                <a:srgbClr val="0000CC"/>
              </a:solidFill>
              <a:latin typeface="Tahoma" pitchFamily="34" charset="0"/>
              <a:cs typeface="Tahoma" pitchFamily="34" charset="0"/>
            </a:endParaRPr>
          </a:p>
          <a:p>
            <a:pPr algn="ctr">
              <a:lnSpc>
                <a:spcPct val="150000"/>
              </a:lnSpc>
              <a:buClr>
                <a:srgbClr val="0000CC"/>
              </a:buClr>
              <a:buFont typeface="Wingdings" pitchFamily="2" charset="2"/>
              <a:buChar char="Ø"/>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l-GR" sz="2400" b="0" dirty="0" smtClean="0">
                <a:latin typeface="Tahoma" pitchFamily="34" charset="0"/>
                <a:cs typeface="Tahoma" pitchFamily="34" charset="0"/>
              </a:rPr>
              <a:t> Στον κωδικό 307-308  μεταφέρουμε το αποτέλεσμα από τον κωδικό 348 του εντύπου Ε3. Ο κωδικός 348 στο Ε23 υπολογίζεται ως καθαρό αποτέλεσμα που προκύπτει μετά την αφαίρεση από τα συνολικά έσοδα παροχής υπηρεσιών </a:t>
            </a:r>
          </a:p>
          <a:p>
            <a:pPr algn="ctr">
              <a:lnSpc>
                <a:spcPct val="150000"/>
              </a:lnSpc>
              <a:buClr>
                <a:srgbClr val="0000CC"/>
              </a:buCl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l-GR" sz="2400" b="0" dirty="0" smtClean="0">
                <a:latin typeface="Tahoma" pitchFamily="34" charset="0"/>
                <a:cs typeface="Tahoma" pitchFamily="34" charset="0"/>
              </a:rPr>
              <a:t>(</a:t>
            </a:r>
            <a:r>
              <a:rPr lang="el-GR" sz="2400" b="0" dirty="0" err="1" smtClean="0">
                <a:latin typeface="Tahoma" pitchFamily="34" charset="0"/>
                <a:cs typeface="Tahoma" pitchFamily="34" charset="0"/>
              </a:rPr>
              <a:t>κωδ</a:t>
            </a:r>
            <a:r>
              <a:rPr lang="el-GR" sz="2400" b="0" dirty="0" smtClean="0">
                <a:latin typeface="Tahoma" pitchFamily="34" charset="0"/>
                <a:cs typeface="Tahoma" pitchFamily="34" charset="0"/>
              </a:rPr>
              <a:t> 549) των ασφαλιστικών εισφορών (</a:t>
            </a:r>
            <a:r>
              <a:rPr lang="el-GR" sz="2400" b="0" dirty="0" err="1" smtClean="0">
                <a:latin typeface="Tahoma" pitchFamily="34" charset="0"/>
                <a:cs typeface="Tahoma" pitchFamily="34" charset="0"/>
              </a:rPr>
              <a:t>κωδ</a:t>
            </a:r>
            <a:r>
              <a:rPr lang="el-GR" sz="2400" b="0" dirty="0" smtClean="0">
                <a:latin typeface="Tahoma" pitchFamily="34" charset="0"/>
                <a:cs typeface="Tahoma" pitchFamily="34" charset="0"/>
              </a:rPr>
              <a:t> 517). Δεν αναγράφουμε στο Ε1 τα ακαθάριστα έσοδα  του Ε3</a:t>
            </a:r>
          </a:p>
          <a:p>
            <a:pPr algn="ctr">
              <a:lnSpc>
                <a:spcPct val="150000"/>
              </a:lnSpc>
              <a:buClr>
                <a:srgbClr val="0000CC"/>
              </a:buClr>
              <a:buFont typeface="Wingdings" pitchFamily="2" charset="2"/>
              <a:buChar char="Ø"/>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l-GR" sz="2400" b="0" dirty="0" smtClean="0">
                <a:solidFill>
                  <a:srgbClr val="0000CC"/>
                </a:solidFill>
                <a:latin typeface="Tahoma" pitchFamily="34" charset="0"/>
                <a:cs typeface="Tahoma" pitchFamily="34" charset="0"/>
              </a:rPr>
              <a:t>Αν δηλωθούν μη επιτρεπτά εισοδήματα στο Ε1</a:t>
            </a:r>
            <a:r>
              <a:rPr lang="el-GR" sz="2400" b="0" dirty="0" smtClean="0">
                <a:latin typeface="Tahoma" pitchFamily="34" charset="0"/>
                <a:cs typeface="Tahoma" pitchFamily="34" charset="0"/>
              </a:rPr>
              <a:t> το </a:t>
            </a:r>
            <a:r>
              <a:rPr lang="en-US" sz="2400" b="0" dirty="0" smtClean="0">
                <a:latin typeface="Tahoma" pitchFamily="34" charset="0"/>
                <a:cs typeface="Tahoma" pitchFamily="34" charset="0"/>
              </a:rPr>
              <a:t>TAXIS </a:t>
            </a:r>
            <a:r>
              <a:rPr lang="el-GR" sz="2400" b="0" dirty="0" smtClean="0">
                <a:latin typeface="Tahoma" pitchFamily="34" charset="0"/>
                <a:cs typeface="Tahoma" pitchFamily="34" charset="0"/>
              </a:rPr>
              <a:t>υπολογίζει τον φόρο που αναλογεί στους κωδικούς 307-308 με την </a:t>
            </a:r>
            <a:r>
              <a:rPr lang="el-GR" sz="2400" b="0" dirty="0" smtClean="0">
                <a:solidFill>
                  <a:srgbClr val="C00000"/>
                </a:solidFill>
                <a:latin typeface="Tahoma" pitchFamily="34" charset="0"/>
                <a:cs typeface="Tahoma" pitchFamily="34" charset="0"/>
              </a:rPr>
              <a:t>φορολογική κλίμακα της επιχειρηματικής δραστηριότητας </a:t>
            </a:r>
            <a:r>
              <a:rPr lang="el-GR" sz="2400" b="0" dirty="0" smtClean="0">
                <a:latin typeface="Tahoma" pitchFamily="34" charset="0"/>
                <a:cs typeface="Tahoma" pitchFamily="34" charset="0"/>
              </a:rPr>
              <a:t>(26% μέχρι 50.000 ευρώ κέρδη, 33% για το παραπάνω ποσό) </a:t>
            </a:r>
          </a:p>
          <a:p>
            <a:pPr algn="ctr">
              <a:lnSpc>
                <a:spcPct val="150000"/>
              </a:lnSpc>
              <a:buClr>
                <a:srgbClr val="0000CC"/>
              </a:buClr>
              <a:buFont typeface="Wingdings" pitchFamily="2" charset="2"/>
              <a:buChar char="Ø"/>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sz="2400" b="0" dirty="0" smtClean="0">
              <a:latin typeface="Tahoma" pitchFamily="34" charset="0"/>
              <a:cs typeface="Tahoma" pitchFamily="34"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sz="2400" b="0" dirty="0" smtClean="0">
              <a:solidFill>
                <a:srgbClr val="0000CC"/>
              </a:solidFill>
              <a:latin typeface="Tahoma" pitchFamily="34" charset="0"/>
              <a:cs typeface="Tahoma" pitchFamily="34"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sz="2400" b="0" dirty="0" smtClean="0">
              <a:solidFill>
                <a:srgbClr val="0000CC"/>
              </a:solidFill>
              <a:latin typeface="Tahoma" pitchFamily="34" charset="0"/>
              <a:cs typeface="Tahoma" pitchFamily="34"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sz="2400" b="0" dirty="0" smtClean="0">
              <a:solidFill>
                <a:srgbClr val="0000CC"/>
              </a:solidFill>
              <a:latin typeface="Tahoma" pitchFamily="34" charset="0"/>
              <a:cs typeface="Tahoma" pitchFamily="34"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sz="2400" b="0" dirty="0" smtClean="0">
              <a:solidFill>
                <a:srgbClr val="0000CC"/>
              </a:solidFill>
              <a:latin typeface="Tahoma" pitchFamily="34" charset="0"/>
              <a:cs typeface="Tahoma" pitchFamily="34"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sz="2400" b="0" dirty="0" smtClean="0">
              <a:solidFill>
                <a:srgbClr val="0000CC"/>
              </a:solidFill>
              <a:latin typeface="Tahoma" pitchFamily="34" charset="0"/>
              <a:cs typeface="Tahoma" pitchFamily="34"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sz="2400" b="0" dirty="0" smtClean="0">
              <a:solidFill>
                <a:srgbClr val="0000CC"/>
              </a:solidFill>
              <a:latin typeface="Tahoma" pitchFamily="34" charset="0"/>
              <a:cs typeface="Tahoma" pitchFamily="34"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sz="2400" b="0" dirty="0" smtClean="0">
              <a:solidFill>
                <a:srgbClr val="333399"/>
              </a:solidFill>
              <a:latin typeface="Tahoma" pitchFamily="34" charset="0"/>
              <a:cs typeface="Tahoma" pitchFamily="34"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0"/>
          </p:nvPr>
        </p:nvSpPr>
        <p:spPr/>
        <p:txBody>
          <a:bodyPr/>
          <a:lstStyle/>
          <a:p>
            <a:pPr>
              <a:defRPr/>
            </a:pPr>
            <a:fld id="{8CAAC24B-3D26-4373-8486-ED12E00C9CA1}" type="slidenum">
              <a:rPr lang="en-GB" smtClean="0"/>
              <a:pPr>
                <a:defRPr/>
              </a:pPr>
              <a:t>21</a:t>
            </a:fld>
            <a:endParaRPr lang="en-GB" dirty="0"/>
          </a:p>
        </p:txBody>
      </p:sp>
      <p:sp>
        <p:nvSpPr>
          <p:cNvPr id="3" name="Text Box 2"/>
          <p:cNvSpPr txBox="1">
            <a:spLocks noChangeArrowheads="1"/>
          </p:cNvSpPr>
          <p:nvPr/>
        </p:nvSpPr>
        <p:spPr bwMode="auto">
          <a:xfrm>
            <a:off x="488504" y="260648"/>
            <a:ext cx="8697416" cy="4176712"/>
          </a:xfrm>
          <a:prstGeom prst="rect">
            <a:avLst/>
          </a:prstGeom>
          <a:noFill/>
          <a:ln w="9360">
            <a:noFill/>
            <a:miter lim="800000"/>
            <a:headEnd/>
            <a:tailEnd/>
          </a:ln>
        </p:spPr>
        <p:txBody>
          <a:bodyPr lIns="90000" tIns="45000" rIns="90000" bIns="45000"/>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u="sng" dirty="0" smtClean="0">
              <a:solidFill>
                <a:srgbClr val="333399"/>
              </a:solidFill>
              <a:latin typeface="Tahoma" pitchFamily="32"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u="sng" dirty="0">
              <a:solidFill>
                <a:srgbClr val="333399"/>
              </a:solidFill>
              <a:latin typeface="Tahoma" pitchFamily="32"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l-GR" sz="2400" b="0" u="sng" dirty="0" smtClean="0">
                <a:solidFill>
                  <a:srgbClr val="0000CC"/>
                </a:solidFill>
                <a:latin typeface="Tahoma" pitchFamily="34" charset="0"/>
                <a:cs typeface="Tahoma" pitchFamily="34" charset="0"/>
              </a:rPr>
              <a:t>Επίδομα Ανεργίας ΟΑΕΔ</a:t>
            </a: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sz="2400" b="0" dirty="0" smtClean="0">
              <a:solidFill>
                <a:srgbClr val="0000CC"/>
              </a:solidFill>
              <a:latin typeface="Tahoma" pitchFamily="34" charset="0"/>
              <a:cs typeface="Tahoma" pitchFamily="34" charset="0"/>
            </a:endParaRPr>
          </a:p>
          <a:p>
            <a:pPr algn="ctr">
              <a:lnSpc>
                <a:spcPct val="150000"/>
              </a:lnSpc>
              <a:buClr>
                <a:srgbClr val="0000CC"/>
              </a:buClr>
              <a:buFont typeface="Wingdings" pitchFamily="2" charset="2"/>
              <a:buChar char="Ø"/>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l-GR" sz="2400" b="0" dirty="0" smtClean="0">
                <a:latin typeface="Tahoma" pitchFamily="34" charset="0"/>
                <a:cs typeface="Tahoma" pitchFamily="34" charset="0"/>
              </a:rPr>
              <a:t>   </a:t>
            </a:r>
            <a:r>
              <a:rPr lang="el-GR" sz="2400" b="0" dirty="0" smtClean="0">
                <a:solidFill>
                  <a:srgbClr val="0000CC"/>
                </a:solidFill>
                <a:latin typeface="Tahoma" pitchFamily="34" charset="0"/>
                <a:cs typeface="Tahoma" pitchFamily="34" charset="0"/>
              </a:rPr>
              <a:t>Αναγράφεται στον κωδικό 661-662 </a:t>
            </a:r>
          </a:p>
          <a:p>
            <a:pPr algn="ctr">
              <a:lnSpc>
                <a:spcPct val="150000"/>
              </a:lnSpc>
              <a:buClr>
                <a:srgbClr val="0000CC"/>
              </a:buCl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l-GR" sz="2400" b="0" dirty="0" smtClean="0">
                <a:latin typeface="Tahoma" pitchFamily="34" charset="0"/>
                <a:cs typeface="Tahoma" pitchFamily="34" charset="0"/>
              </a:rPr>
              <a:t>και δεν φορολογείται αν τα λοιπά ατομικά εισοδήματα του ανέργου </a:t>
            </a:r>
            <a:r>
              <a:rPr lang="el-GR" sz="2400" b="0" dirty="0" smtClean="0">
                <a:solidFill>
                  <a:srgbClr val="0000CC"/>
                </a:solidFill>
                <a:latin typeface="Tahoma" pitchFamily="34" charset="0"/>
                <a:cs typeface="Tahoma" pitchFamily="34" charset="0"/>
              </a:rPr>
              <a:t>δεν υπερβαίνουν τις 10.000 ευρώ</a:t>
            </a:r>
          </a:p>
          <a:p>
            <a:pPr algn="ctr">
              <a:lnSpc>
                <a:spcPct val="150000"/>
              </a:lnSpc>
              <a:buClr>
                <a:srgbClr val="0000CC"/>
              </a:buClr>
              <a:buFont typeface="Wingdings" pitchFamily="2" charset="2"/>
              <a:buChar char="Ø"/>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l-GR" sz="2400" b="0" dirty="0" smtClean="0">
                <a:solidFill>
                  <a:srgbClr val="0000CC"/>
                </a:solidFill>
                <a:latin typeface="Tahoma" pitchFamily="34" charset="0"/>
                <a:cs typeface="Tahoma" pitchFamily="34" charset="0"/>
              </a:rPr>
              <a:t> </a:t>
            </a:r>
            <a:r>
              <a:rPr lang="el-GR" sz="2400" b="0" dirty="0" smtClean="0">
                <a:latin typeface="Tahoma" pitchFamily="34" charset="0"/>
                <a:cs typeface="Tahoma" pitchFamily="34" charset="0"/>
              </a:rPr>
              <a:t>Αν δηλωθούν ατομικά εισοδήματα που φορολογούνται από οποιαδήποτε πηγή τα οποία μαζί με τα αφορολόγητα εισοδήματα του πίνακα 6 </a:t>
            </a:r>
            <a:r>
              <a:rPr lang="el-GR" sz="2400" b="0" dirty="0" smtClean="0">
                <a:solidFill>
                  <a:srgbClr val="0000CC"/>
                </a:solidFill>
                <a:latin typeface="Tahoma" pitchFamily="34" charset="0"/>
                <a:cs typeface="Tahoma" pitchFamily="34" charset="0"/>
              </a:rPr>
              <a:t>είναι πάνω από 10.000 ευρώ οι κωδικοί 661 – 662 προστίθενται στις μισθωτές υπηρεσίες και φορολογούνται με κλίμακα μισθωτών.</a:t>
            </a:r>
            <a:endParaRPr lang="el-GR" sz="2400" b="0" dirty="0" smtClean="0">
              <a:latin typeface="Tahoma" pitchFamily="34" charset="0"/>
              <a:cs typeface="Tahoma" pitchFamily="34" charset="0"/>
            </a:endParaRPr>
          </a:p>
          <a:p>
            <a:pPr algn="ctr">
              <a:lnSpc>
                <a:spcPct val="150000"/>
              </a:lnSpc>
              <a:buClr>
                <a:srgbClr val="0000CC"/>
              </a:buClr>
              <a:buFont typeface="Wingdings" pitchFamily="2" charset="2"/>
              <a:buChar char="Ø"/>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sz="2400" b="0" dirty="0" smtClean="0">
              <a:latin typeface="Tahoma" pitchFamily="34" charset="0"/>
              <a:cs typeface="Tahoma" pitchFamily="34"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sz="2400" b="0" dirty="0" smtClean="0">
              <a:solidFill>
                <a:srgbClr val="0000CC"/>
              </a:solidFill>
              <a:latin typeface="Tahoma" pitchFamily="34" charset="0"/>
              <a:cs typeface="Tahoma" pitchFamily="34"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sz="2400" b="0" dirty="0" smtClean="0">
              <a:solidFill>
                <a:srgbClr val="0000CC"/>
              </a:solidFill>
              <a:latin typeface="Tahoma" pitchFamily="34" charset="0"/>
              <a:cs typeface="Tahoma" pitchFamily="34"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sz="2400" b="0" dirty="0" smtClean="0">
              <a:solidFill>
                <a:srgbClr val="0000CC"/>
              </a:solidFill>
              <a:latin typeface="Tahoma" pitchFamily="34" charset="0"/>
              <a:cs typeface="Tahoma" pitchFamily="34"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sz="2400" b="0" dirty="0" smtClean="0">
              <a:solidFill>
                <a:srgbClr val="0000CC"/>
              </a:solidFill>
              <a:latin typeface="Tahoma" pitchFamily="34" charset="0"/>
              <a:cs typeface="Tahoma" pitchFamily="34"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sz="2400" b="0" dirty="0" smtClean="0">
              <a:solidFill>
                <a:srgbClr val="0000CC"/>
              </a:solidFill>
              <a:latin typeface="Tahoma" pitchFamily="34" charset="0"/>
              <a:cs typeface="Tahoma" pitchFamily="34"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sz="2400" b="0" dirty="0" smtClean="0">
              <a:solidFill>
                <a:srgbClr val="0000CC"/>
              </a:solidFill>
              <a:latin typeface="Tahoma" pitchFamily="34" charset="0"/>
              <a:cs typeface="Tahoma" pitchFamily="34"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sz="2400" b="0" dirty="0" smtClean="0">
              <a:solidFill>
                <a:srgbClr val="333399"/>
              </a:solidFill>
              <a:latin typeface="Tahoma" pitchFamily="34" charset="0"/>
              <a:cs typeface="Tahoma" pitchFamily="34"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0"/>
          </p:nvPr>
        </p:nvSpPr>
        <p:spPr/>
        <p:txBody>
          <a:bodyPr/>
          <a:lstStyle/>
          <a:p>
            <a:pPr>
              <a:defRPr/>
            </a:pPr>
            <a:fld id="{8CAAC24B-3D26-4373-8486-ED12E00C9CA1}" type="slidenum">
              <a:rPr lang="en-GB" smtClean="0"/>
              <a:pPr>
                <a:defRPr/>
              </a:pPr>
              <a:t>22</a:t>
            </a:fld>
            <a:endParaRPr lang="en-GB" dirty="0"/>
          </a:p>
        </p:txBody>
      </p:sp>
      <p:sp>
        <p:nvSpPr>
          <p:cNvPr id="3" name="Text Box 2"/>
          <p:cNvSpPr txBox="1">
            <a:spLocks noChangeArrowheads="1"/>
          </p:cNvSpPr>
          <p:nvPr/>
        </p:nvSpPr>
        <p:spPr bwMode="auto">
          <a:xfrm>
            <a:off x="632520" y="-243408"/>
            <a:ext cx="8697416" cy="4176712"/>
          </a:xfrm>
          <a:prstGeom prst="rect">
            <a:avLst/>
          </a:prstGeom>
          <a:noFill/>
          <a:ln w="9360">
            <a:noFill/>
            <a:miter lim="800000"/>
            <a:headEnd/>
            <a:tailEnd/>
          </a:ln>
        </p:spPr>
        <p:txBody>
          <a:bodyPr lIns="90000" tIns="45000" rIns="90000" bIns="45000"/>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u="sng" dirty="0" smtClean="0">
              <a:solidFill>
                <a:srgbClr val="333399"/>
              </a:solidFill>
              <a:latin typeface="Tahoma" pitchFamily="32"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u="sng" dirty="0">
              <a:solidFill>
                <a:srgbClr val="333399"/>
              </a:solidFill>
              <a:latin typeface="Tahoma" pitchFamily="32"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l-GR" sz="2400" b="0" u="sng" dirty="0" smtClean="0">
                <a:solidFill>
                  <a:srgbClr val="0000CC"/>
                </a:solidFill>
                <a:latin typeface="Tahoma" pitchFamily="34" charset="0"/>
                <a:cs typeface="Tahoma" pitchFamily="34" charset="0"/>
              </a:rPr>
              <a:t>Δαπάνες Αγαθών και Υπηρεσιών (</a:t>
            </a:r>
            <a:r>
              <a:rPr lang="el-GR" sz="2400" b="0" u="sng" dirty="0" err="1" smtClean="0">
                <a:solidFill>
                  <a:srgbClr val="0000CC"/>
                </a:solidFill>
                <a:latin typeface="Tahoma" pitchFamily="34" charset="0"/>
                <a:cs typeface="Tahoma" pitchFamily="34" charset="0"/>
              </a:rPr>
              <a:t>Κωδ</a:t>
            </a:r>
            <a:r>
              <a:rPr lang="el-GR" sz="2400" b="0" u="sng" dirty="0" smtClean="0">
                <a:solidFill>
                  <a:srgbClr val="0000CC"/>
                </a:solidFill>
                <a:latin typeface="Tahoma" pitchFamily="34" charset="0"/>
                <a:cs typeface="Tahoma" pitchFamily="34" charset="0"/>
              </a:rPr>
              <a:t> 049)</a:t>
            </a: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sz="2400" b="0" dirty="0" smtClean="0">
              <a:solidFill>
                <a:srgbClr val="0000CC"/>
              </a:solidFill>
              <a:latin typeface="Tahoma" pitchFamily="34" charset="0"/>
              <a:cs typeface="Tahoma" pitchFamily="34" charset="0"/>
            </a:endParaRPr>
          </a:p>
          <a:p>
            <a:pPr algn="ctr">
              <a:lnSpc>
                <a:spcPct val="150000"/>
              </a:lnSpc>
              <a:buClr>
                <a:srgbClr val="0000CC"/>
              </a:buClr>
              <a:buFont typeface="Wingdings" pitchFamily="2" charset="2"/>
              <a:buChar char="Ø"/>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sz="2400" b="0" dirty="0" smtClean="0">
              <a:latin typeface="Tahoma" pitchFamily="34" charset="0"/>
              <a:cs typeface="Tahoma" pitchFamily="34" charset="0"/>
            </a:endParaRPr>
          </a:p>
          <a:p>
            <a:pPr algn="ctr">
              <a:lnSpc>
                <a:spcPct val="150000"/>
              </a:lnSpc>
              <a:buClr>
                <a:srgbClr val="0000CC"/>
              </a:buCl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sz="2400" b="0" dirty="0" smtClean="0">
              <a:latin typeface="Tahoma" pitchFamily="34" charset="0"/>
              <a:cs typeface="Tahoma" pitchFamily="34" charset="0"/>
            </a:endParaRPr>
          </a:p>
          <a:p>
            <a:pPr algn="ctr">
              <a:lnSpc>
                <a:spcPct val="150000"/>
              </a:lnSpc>
              <a:buClr>
                <a:srgbClr val="0000CC"/>
              </a:buCl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l-GR" sz="2400" b="0" dirty="0" smtClean="0">
                <a:latin typeface="Tahoma" pitchFamily="34" charset="0"/>
                <a:cs typeface="Tahoma" pitchFamily="34" charset="0"/>
              </a:rPr>
              <a:t>Αν υπάρχουν πραγματικά ή τεκμαρτά εισοδήματα που φορολογούνται με την κλίμακα των μισθωτών απαιτείται η συμπλήρωση στην εμπρόθεσμη δήλωση ποσού στον κωδ. 049 ίσο με το 10% του εισοδήματος κάθε συζύγου με ανώτατο όριο ατομικού εισοδήματος τα 105.000 ευρώ</a:t>
            </a:r>
          </a:p>
          <a:p>
            <a:pPr algn="ctr">
              <a:lnSpc>
                <a:spcPct val="150000"/>
              </a:lnSpc>
              <a:buClr>
                <a:srgbClr val="0000CC"/>
              </a:buCl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l-GR" sz="2400" b="0" dirty="0" smtClean="0">
                <a:latin typeface="Tahoma" pitchFamily="34" charset="0"/>
                <a:cs typeface="Tahoma" pitchFamily="34" charset="0"/>
              </a:rPr>
              <a:t> (μέχρι 10.500 ευρώ αποδείξεις ανά υπόχρεο)</a:t>
            </a:r>
            <a:endParaRPr lang="el-GR" sz="2400" b="0" dirty="0" smtClean="0">
              <a:solidFill>
                <a:srgbClr val="0000CC"/>
              </a:solidFill>
              <a:latin typeface="Tahoma" pitchFamily="34" charset="0"/>
              <a:cs typeface="Tahoma" pitchFamily="34" charset="0"/>
            </a:endParaRPr>
          </a:p>
          <a:p>
            <a:pPr algn="ctr">
              <a:lnSpc>
                <a:spcPct val="150000"/>
              </a:lnSpc>
              <a:buClr>
                <a:srgbClr val="0000CC"/>
              </a:buClr>
              <a:buFont typeface="Wingdings" pitchFamily="2" charset="2"/>
              <a:buChar char="Ø"/>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l-GR" sz="2400" b="0" dirty="0" smtClean="0">
                <a:solidFill>
                  <a:srgbClr val="0000CC"/>
                </a:solidFill>
                <a:latin typeface="Tahoma" pitchFamily="34" charset="0"/>
                <a:cs typeface="Tahoma" pitchFamily="34" charset="0"/>
              </a:rPr>
              <a:t> Στο ποσό που λείπει από αποδείξεις δεν περιλήφθηκαν στον κωδικό 049 επιβάλλεται </a:t>
            </a:r>
            <a:r>
              <a:rPr lang="el-GR" sz="2400" b="0" dirty="0" smtClean="0">
                <a:solidFill>
                  <a:srgbClr val="C00000"/>
                </a:solidFill>
                <a:latin typeface="Tahoma" pitchFamily="34" charset="0"/>
                <a:cs typeface="Tahoma" pitchFamily="34" charset="0"/>
              </a:rPr>
              <a:t>πρόσθετος φόρος 22%.</a:t>
            </a:r>
          </a:p>
          <a:p>
            <a:pPr algn="ctr">
              <a:lnSpc>
                <a:spcPct val="150000"/>
              </a:lnSpc>
              <a:buClr>
                <a:srgbClr val="0000CC"/>
              </a:buClr>
              <a:buFont typeface="Wingdings" pitchFamily="2" charset="2"/>
              <a:buChar char="Ø"/>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sz="2400" b="0" dirty="0" smtClean="0">
              <a:latin typeface="Tahoma" pitchFamily="34" charset="0"/>
              <a:cs typeface="Tahoma" pitchFamily="34"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sz="2400" b="0" dirty="0" smtClean="0">
              <a:solidFill>
                <a:srgbClr val="0000CC"/>
              </a:solidFill>
              <a:latin typeface="Tahoma" pitchFamily="34" charset="0"/>
              <a:cs typeface="Tahoma" pitchFamily="34"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sz="2400" b="0" dirty="0" smtClean="0">
              <a:solidFill>
                <a:srgbClr val="0000CC"/>
              </a:solidFill>
              <a:latin typeface="Tahoma" pitchFamily="34" charset="0"/>
              <a:cs typeface="Tahoma" pitchFamily="34"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sz="2400" b="0" dirty="0" smtClean="0">
              <a:solidFill>
                <a:srgbClr val="0000CC"/>
              </a:solidFill>
              <a:latin typeface="Tahoma" pitchFamily="34" charset="0"/>
              <a:cs typeface="Tahoma" pitchFamily="34"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sz="2400" b="0" dirty="0" smtClean="0">
              <a:solidFill>
                <a:srgbClr val="0000CC"/>
              </a:solidFill>
              <a:latin typeface="Tahoma" pitchFamily="34" charset="0"/>
              <a:cs typeface="Tahoma" pitchFamily="34"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sz="2400" b="0" dirty="0" smtClean="0">
              <a:solidFill>
                <a:srgbClr val="0000CC"/>
              </a:solidFill>
              <a:latin typeface="Tahoma" pitchFamily="34" charset="0"/>
              <a:cs typeface="Tahoma" pitchFamily="34"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sz="2400" b="0" dirty="0" smtClean="0">
              <a:solidFill>
                <a:srgbClr val="0000CC"/>
              </a:solidFill>
              <a:latin typeface="Tahoma" pitchFamily="34" charset="0"/>
              <a:cs typeface="Tahoma" pitchFamily="34"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sz="2400" b="0" dirty="0" smtClean="0">
              <a:solidFill>
                <a:srgbClr val="333399"/>
              </a:solidFill>
              <a:latin typeface="Tahoma" pitchFamily="34" charset="0"/>
              <a:cs typeface="Tahoma" pitchFamily="34" charset="0"/>
            </a:endParaRPr>
          </a:p>
        </p:txBody>
      </p:sp>
      <p:pic>
        <p:nvPicPr>
          <p:cNvPr id="7170" name="Picture 2"/>
          <p:cNvPicPr>
            <a:picLocks noChangeAspect="1" noChangeArrowheads="1"/>
          </p:cNvPicPr>
          <p:nvPr/>
        </p:nvPicPr>
        <p:blipFill>
          <a:blip r:embed="rId2" cstate="print"/>
          <a:srcRect/>
          <a:stretch>
            <a:fillRect/>
          </a:stretch>
        </p:blipFill>
        <p:spPr bwMode="auto">
          <a:xfrm>
            <a:off x="344488" y="1340768"/>
            <a:ext cx="9220200" cy="4286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0"/>
          </p:nvPr>
        </p:nvSpPr>
        <p:spPr/>
        <p:txBody>
          <a:bodyPr/>
          <a:lstStyle/>
          <a:p>
            <a:pPr>
              <a:defRPr/>
            </a:pPr>
            <a:fld id="{8CAAC24B-3D26-4373-8486-ED12E00C9CA1}" type="slidenum">
              <a:rPr lang="en-GB" smtClean="0"/>
              <a:pPr>
                <a:defRPr/>
              </a:pPr>
              <a:t>23</a:t>
            </a:fld>
            <a:endParaRPr lang="en-GB" dirty="0"/>
          </a:p>
        </p:txBody>
      </p:sp>
      <p:pic>
        <p:nvPicPr>
          <p:cNvPr id="5122" name="Picture 2"/>
          <p:cNvPicPr>
            <a:picLocks noChangeAspect="1" noChangeArrowheads="1"/>
          </p:cNvPicPr>
          <p:nvPr/>
        </p:nvPicPr>
        <p:blipFill>
          <a:blip r:embed="rId2" cstate="print"/>
          <a:srcRect/>
          <a:stretch>
            <a:fillRect/>
          </a:stretch>
        </p:blipFill>
        <p:spPr bwMode="auto">
          <a:xfrm>
            <a:off x="344488" y="1556792"/>
            <a:ext cx="9270655" cy="936104"/>
          </a:xfrm>
          <a:prstGeom prst="rect">
            <a:avLst/>
          </a:prstGeom>
          <a:noFill/>
          <a:ln w="9525">
            <a:noFill/>
            <a:miter lim="800000"/>
            <a:headEnd/>
            <a:tailEnd/>
          </a:ln>
        </p:spPr>
      </p:pic>
      <p:sp>
        <p:nvSpPr>
          <p:cNvPr id="4" name="3 - Ορθογώνιο"/>
          <p:cNvSpPr/>
          <p:nvPr/>
        </p:nvSpPr>
        <p:spPr>
          <a:xfrm>
            <a:off x="1496616" y="0"/>
            <a:ext cx="5713423" cy="830997"/>
          </a:xfrm>
          <a:prstGeom prst="rect">
            <a:avLst/>
          </a:prstGeom>
        </p:spPr>
        <p:txBody>
          <a:bodyPr wrap="none">
            <a:spAutoFit/>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l-GR" sz="2400" b="0" u="sng" dirty="0" smtClean="0">
                <a:solidFill>
                  <a:srgbClr val="0000CC"/>
                </a:solidFill>
                <a:latin typeface="Tahoma" pitchFamily="34" charset="0"/>
                <a:cs typeface="Tahoma" pitchFamily="34" charset="0"/>
              </a:rPr>
              <a:t>Εισόδημα Αλλοδαπής Προέλευσης και </a:t>
            </a: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l-GR" sz="2400" b="0" u="sng" dirty="0" smtClean="0">
                <a:solidFill>
                  <a:srgbClr val="0000CC"/>
                </a:solidFill>
                <a:latin typeface="Tahoma" pitchFamily="34" charset="0"/>
                <a:cs typeface="Tahoma" pitchFamily="34" charset="0"/>
              </a:rPr>
              <a:t>Φόρος που καταβλήθηκε στην Αλλοδαπή</a:t>
            </a:r>
          </a:p>
        </p:txBody>
      </p:sp>
      <p:sp>
        <p:nvSpPr>
          <p:cNvPr id="6" name="5 - Ορθογώνιο"/>
          <p:cNvSpPr/>
          <p:nvPr/>
        </p:nvSpPr>
        <p:spPr>
          <a:xfrm>
            <a:off x="4016896" y="2420888"/>
            <a:ext cx="1435008" cy="461665"/>
          </a:xfrm>
          <a:prstGeom prst="rect">
            <a:avLst/>
          </a:prstGeom>
        </p:spPr>
        <p:txBody>
          <a:bodyPr wrap="none">
            <a:spAutoFit/>
          </a:bodyPr>
          <a:lstStyle/>
          <a:p>
            <a:r>
              <a:rPr lang="el-GR" sz="2400" b="0" u="sng" dirty="0" smtClean="0">
                <a:solidFill>
                  <a:srgbClr val="0000CC"/>
                </a:solidFill>
                <a:latin typeface="+mn-lt"/>
                <a:cs typeface="Tahoma" pitchFamily="34" charset="0"/>
              </a:rPr>
              <a:t>Ναυτικοί</a:t>
            </a:r>
            <a:r>
              <a:rPr lang="el-GR" sz="2400" b="0" u="sng" dirty="0" smtClean="0">
                <a:solidFill>
                  <a:srgbClr val="0000CC"/>
                </a:solidFill>
                <a:latin typeface="Tahoma" pitchFamily="34" charset="0"/>
                <a:cs typeface="Tahoma" pitchFamily="34" charset="0"/>
              </a:rPr>
              <a:t> </a:t>
            </a:r>
            <a:endParaRPr lang="el-GR" sz="2400" dirty="0"/>
          </a:p>
        </p:txBody>
      </p:sp>
      <p:sp>
        <p:nvSpPr>
          <p:cNvPr id="7" name="6 - Ορθογώνιο"/>
          <p:cNvSpPr/>
          <p:nvPr/>
        </p:nvSpPr>
        <p:spPr>
          <a:xfrm>
            <a:off x="3944888" y="1124744"/>
            <a:ext cx="1544012" cy="461665"/>
          </a:xfrm>
          <a:prstGeom prst="rect">
            <a:avLst/>
          </a:prstGeom>
        </p:spPr>
        <p:txBody>
          <a:bodyPr wrap="none">
            <a:spAutoFit/>
          </a:bodyPr>
          <a:lstStyle/>
          <a:p>
            <a:r>
              <a:rPr lang="el-GR" sz="2400" b="0" u="sng" dirty="0" smtClean="0">
                <a:solidFill>
                  <a:srgbClr val="0000CC"/>
                </a:solidFill>
                <a:latin typeface="+mn-lt"/>
                <a:cs typeface="Tahoma" pitchFamily="34" charset="0"/>
              </a:rPr>
              <a:t>Μισθωτοί </a:t>
            </a:r>
            <a:endParaRPr lang="el-GR" sz="2400" b="0" dirty="0">
              <a:latin typeface="+mn-lt"/>
            </a:endParaRPr>
          </a:p>
        </p:txBody>
      </p:sp>
      <p:sp>
        <p:nvSpPr>
          <p:cNvPr id="9" name="8 - Ορθογώνιο"/>
          <p:cNvSpPr/>
          <p:nvPr/>
        </p:nvSpPr>
        <p:spPr>
          <a:xfrm>
            <a:off x="2792760" y="3356992"/>
            <a:ext cx="4184800" cy="461665"/>
          </a:xfrm>
          <a:prstGeom prst="rect">
            <a:avLst/>
          </a:prstGeom>
        </p:spPr>
        <p:txBody>
          <a:bodyPr wrap="none">
            <a:spAutoFit/>
          </a:bodyPr>
          <a:lstStyle/>
          <a:p>
            <a:r>
              <a:rPr lang="el-GR" sz="2400" b="0" u="sng" dirty="0" smtClean="0">
                <a:solidFill>
                  <a:srgbClr val="0000CC"/>
                </a:solidFill>
                <a:latin typeface="+mn-lt"/>
                <a:cs typeface="Tahoma" pitchFamily="34" charset="0"/>
              </a:rPr>
              <a:t>Επιχειρηματική Δραστηριότητα </a:t>
            </a:r>
            <a:endParaRPr lang="el-GR" sz="2400" b="0" dirty="0">
              <a:latin typeface="+mn-lt"/>
            </a:endParaRPr>
          </a:p>
        </p:txBody>
      </p:sp>
      <p:pic>
        <p:nvPicPr>
          <p:cNvPr id="5124" name="Picture 4"/>
          <p:cNvPicPr>
            <a:picLocks noChangeAspect="1" noChangeArrowheads="1"/>
          </p:cNvPicPr>
          <p:nvPr/>
        </p:nvPicPr>
        <p:blipFill>
          <a:blip r:embed="rId3" cstate="print"/>
          <a:srcRect/>
          <a:stretch>
            <a:fillRect/>
          </a:stretch>
        </p:blipFill>
        <p:spPr bwMode="auto">
          <a:xfrm>
            <a:off x="560512" y="4149080"/>
            <a:ext cx="9217024" cy="239201"/>
          </a:xfrm>
          <a:prstGeom prst="rect">
            <a:avLst/>
          </a:prstGeom>
          <a:noFill/>
          <a:ln w="9525">
            <a:noFill/>
            <a:miter lim="800000"/>
            <a:headEnd/>
            <a:tailEnd/>
          </a:ln>
        </p:spPr>
      </p:pic>
      <p:pic>
        <p:nvPicPr>
          <p:cNvPr id="5125" name="Picture 5"/>
          <p:cNvPicPr>
            <a:picLocks noChangeAspect="1" noChangeArrowheads="1"/>
          </p:cNvPicPr>
          <p:nvPr/>
        </p:nvPicPr>
        <p:blipFill>
          <a:blip r:embed="rId4" cstate="print"/>
          <a:srcRect/>
          <a:stretch>
            <a:fillRect/>
          </a:stretch>
        </p:blipFill>
        <p:spPr bwMode="auto">
          <a:xfrm>
            <a:off x="488504" y="3861048"/>
            <a:ext cx="9239250" cy="257175"/>
          </a:xfrm>
          <a:prstGeom prst="rect">
            <a:avLst/>
          </a:prstGeom>
          <a:noFill/>
          <a:ln w="9525">
            <a:noFill/>
            <a:miter lim="800000"/>
            <a:headEnd/>
            <a:tailEnd/>
          </a:ln>
        </p:spPr>
      </p:pic>
      <p:sp>
        <p:nvSpPr>
          <p:cNvPr id="12" name="11 - Ορθογώνιο"/>
          <p:cNvSpPr/>
          <p:nvPr/>
        </p:nvSpPr>
        <p:spPr>
          <a:xfrm>
            <a:off x="3080792" y="4581128"/>
            <a:ext cx="3413435" cy="461665"/>
          </a:xfrm>
          <a:prstGeom prst="rect">
            <a:avLst/>
          </a:prstGeom>
        </p:spPr>
        <p:txBody>
          <a:bodyPr wrap="none">
            <a:spAutoFit/>
          </a:bodyPr>
          <a:lstStyle/>
          <a:p>
            <a:r>
              <a:rPr lang="el-GR" sz="2400" b="0" u="sng" dirty="0" smtClean="0">
                <a:solidFill>
                  <a:srgbClr val="0000CC"/>
                </a:solidFill>
                <a:latin typeface="+mn-lt"/>
                <a:cs typeface="Tahoma" pitchFamily="34" charset="0"/>
              </a:rPr>
              <a:t>Αγροτική Δραστηριότητα </a:t>
            </a:r>
            <a:endParaRPr lang="el-GR" sz="2400" b="0" dirty="0">
              <a:latin typeface="+mn-lt"/>
            </a:endParaRPr>
          </a:p>
        </p:txBody>
      </p:sp>
      <p:pic>
        <p:nvPicPr>
          <p:cNvPr id="5126" name="Picture 6"/>
          <p:cNvPicPr>
            <a:picLocks noChangeAspect="1" noChangeArrowheads="1"/>
          </p:cNvPicPr>
          <p:nvPr/>
        </p:nvPicPr>
        <p:blipFill>
          <a:blip r:embed="rId5" cstate="print"/>
          <a:srcRect/>
          <a:stretch>
            <a:fillRect/>
          </a:stretch>
        </p:blipFill>
        <p:spPr bwMode="auto">
          <a:xfrm>
            <a:off x="272480" y="5517232"/>
            <a:ext cx="9401175" cy="304800"/>
          </a:xfrm>
          <a:prstGeom prst="rect">
            <a:avLst/>
          </a:prstGeom>
          <a:noFill/>
          <a:ln w="9525">
            <a:noFill/>
            <a:miter lim="800000"/>
            <a:headEnd/>
            <a:tailEnd/>
          </a:ln>
        </p:spPr>
      </p:pic>
      <p:pic>
        <p:nvPicPr>
          <p:cNvPr id="5127" name="Picture 7"/>
          <p:cNvPicPr>
            <a:picLocks noChangeAspect="1" noChangeArrowheads="1"/>
          </p:cNvPicPr>
          <p:nvPr/>
        </p:nvPicPr>
        <p:blipFill>
          <a:blip r:embed="rId6" cstate="print"/>
          <a:srcRect/>
          <a:stretch>
            <a:fillRect/>
          </a:stretch>
        </p:blipFill>
        <p:spPr bwMode="auto">
          <a:xfrm>
            <a:off x="488504" y="5157192"/>
            <a:ext cx="9153525" cy="257175"/>
          </a:xfrm>
          <a:prstGeom prst="rect">
            <a:avLst/>
          </a:prstGeom>
          <a:noFill/>
          <a:ln w="9525">
            <a:noFill/>
            <a:miter lim="800000"/>
            <a:headEnd/>
            <a:tailEnd/>
          </a:ln>
        </p:spPr>
      </p:pic>
      <p:pic>
        <p:nvPicPr>
          <p:cNvPr id="5128" name="Picture 8"/>
          <p:cNvPicPr>
            <a:picLocks noChangeAspect="1" noChangeArrowheads="1"/>
          </p:cNvPicPr>
          <p:nvPr/>
        </p:nvPicPr>
        <p:blipFill>
          <a:blip r:embed="rId7" cstate="print"/>
          <a:srcRect/>
          <a:stretch>
            <a:fillRect/>
          </a:stretch>
        </p:blipFill>
        <p:spPr bwMode="auto">
          <a:xfrm>
            <a:off x="416496" y="2996952"/>
            <a:ext cx="9220200" cy="3905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0"/>
          </p:nvPr>
        </p:nvSpPr>
        <p:spPr/>
        <p:txBody>
          <a:bodyPr/>
          <a:lstStyle/>
          <a:p>
            <a:pPr>
              <a:defRPr/>
            </a:pPr>
            <a:fld id="{8CAAC24B-3D26-4373-8486-ED12E00C9CA1}" type="slidenum">
              <a:rPr lang="en-GB" smtClean="0"/>
              <a:pPr>
                <a:defRPr/>
              </a:pPr>
              <a:t>24</a:t>
            </a:fld>
            <a:endParaRPr lang="en-GB" dirty="0"/>
          </a:p>
        </p:txBody>
      </p:sp>
      <p:sp>
        <p:nvSpPr>
          <p:cNvPr id="3" name="2 - Ορθογώνιο"/>
          <p:cNvSpPr/>
          <p:nvPr/>
        </p:nvSpPr>
        <p:spPr>
          <a:xfrm>
            <a:off x="1496616" y="0"/>
            <a:ext cx="5713423" cy="830997"/>
          </a:xfrm>
          <a:prstGeom prst="rect">
            <a:avLst/>
          </a:prstGeom>
        </p:spPr>
        <p:txBody>
          <a:bodyPr wrap="none">
            <a:spAutoFit/>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l-GR" sz="2400" b="0" u="sng" dirty="0" smtClean="0">
                <a:solidFill>
                  <a:srgbClr val="0000CC"/>
                </a:solidFill>
                <a:latin typeface="Tahoma" pitchFamily="34" charset="0"/>
                <a:cs typeface="Tahoma" pitchFamily="34" charset="0"/>
              </a:rPr>
              <a:t>Εισόδημα Αλλοδαπής Προέλευσης και </a:t>
            </a: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l-GR" sz="2400" b="0" u="sng" dirty="0" smtClean="0">
                <a:solidFill>
                  <a:srgbClr val="0000CC"/>
                </a:solidFill>
                <a:latin typeface="Tahoma" pitchFamily="34" charset="0"/>
                <a:cs typeface="Tahoma" pitchFamily="34" charset="0"/>
              </a:rPr>
              <a:t>Φόρος που καταβλήθηκε στην Αλλοδαπή</a:t>
            </a:r>
          </a:p>
        </p:txBody>
      </p:sp>
      <p:sp>
        <p:nvSpPr>
          <p:cNvPr id="4" name="Text Box 2"/>
          <p:cNvSpPr txBox="1">
            <a:spLocks noChangeArrowheads="1"/>
          </p:cNvSpPr>
          <p:nvPr/>
        </p:nvSpPr>
        <p:spPr bwMode="auto">
          <a:xfrm>
            <a:off x="488504" y="260648"/>
            <a:ext cx="8697416" cy="4176712"/>
          </a:xfrm>
          <a:prstGeom prst="rect">
            <a:avLst/>
          </a:prstGeom>
          <a:noFill/>
          <a:ln w="9360">
            <a:noFill/>
            <a:miter lim="800000"/>
            <a:headEnd/>
            <a:tailEnd/>
          </a:ln>
        </p:spPr>
        <p:txBody>
          <a:bodyPr lIns="90000" tIns="45000" rIns="90000" bIns="45000"/>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u="sng" dirty="0" smtClean="0">
              <a:solidFill>
                <a:srgbClr val="333399"/>
              </a:solidFill>
              <a:latin typeface="Tahoma" pitchFamily="32"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u="sng" dirty="0">
              <a:solidFill>
                <a:srgbClr val="333399"/>
              </a:solidFill>
              <a:latin typeface="Tahoma" pitchFamily="32"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sz="2400" b="0" dirty="0" smtClean="0">
              <a:solidFill>
                <a:srgbClr val="0000CC"/>
              </a:solidFill>
              <a:latin typeface="Tahoma" pitchFamily="34" charset="0"/>
              <a:cs typeface="Tahoma" pitchFamily="34" charset="0"/>
            </a:endParaRPr>
          </a:p>
          <a:p>
            <a:pPr algn="ctr">
              <a:lnSpc>
                <a:spcPct val="150000"/>
              </a:lnSpc>
              <a:buClr>
                <a:srgbClr val="0000CC"/>
              </a:buClr>
              <a:buFont typeface="Wingdings" pitchFamily="2" charset="2"/>
              <a:buChar char="Ø"/>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l-GR" sz="2400" b="0" dirty="0" smtClean="0">
                <a:latin typeface="Tahoma" pitchFamily="34" charset="0"/>
                <a:cs typeface="Tahoma" pitchFamily="34" charset="0"/>
              </a:rPr>
              <a:t>    Οι Έλληνες Φορολογικοί κάτοικοι Φορολογούνται στην Ελλάδα για το σύνολο του παγκόσμιου εισοδήματος τους με την επιφύλαξη όμως των </a:t>
            </a:r>
          </a:p>
          <a:p>
            <a:pPr algn="ctr">
              <a:lnSpc>
                <a:spcPct val="150000"/>
              </a:lnSpc>
              <a:buClr>
                <a:srgbClr val="0000CC"/>
              </a:buCl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l-GR" sz="2400" b="0" dirty="0" smtClean="0">
                <a:latin typeface="Tahoma" pitchFamily="34" charset="0"/>
                <a:cs typeface="Tahoma" pitchFamily="34" charset="0"/>
              </a:rPr>
              <a:t>διακρατικών συμβάσεων αποφυγής διπλής φορολογίας </a:t>
            </a:r>
          </a:p>
          <a:p>
            <a:pPr algn="ctr">
              <a:lnSpc>
                <a:spcPct val="150000"/>
              </a:lnSpc>
              <a:buClr>
                <a:srgbClr val="0000CC"/>
              </a:buClr>
              <a:buFont typeface="Wingdings" pitchFamily="2" charset="2"/>
              <a:buChar char="Ø"/>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l-GR" sz="2400" b="0" dirty="0" smtClean="0">
                <a:latin typeface="Tahoma" pitchFamily="34" charset="0"/>
                <a:cs typeface="Tahoma" pitchFamily="34" charset="0"/>
              </a:rPr>
              <a:t> Στους παραπάνω κωδικούς εισοδήματος αλλοδαπής δηλώνεται το σύνολο των εισοδημάτων που προέρχεται από</a:t>
            </a:r>
          </a:p>
          <a:p>
            <a:pPr algn="ctr">
              <a:lnSpc>
                <a:spcPct val="150000"/>
              </a:lnSpc>
              <a:buClr>
                <a:srgbClr val="C00000"/>
              </a:buClr>
              <a:buFont typeface="Wingdings" pitchFamily="2" charset="2"/>
              <a:buChar char="ü"/>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l-GR" sz="2400" b="0" dirty="0" smtClean="0">
                <a:latin typeface="Tahoma" pitchFamily="34" charset="0"/>
                <a:cs typeface="Tahoma" pitchFamily="34" charset="0"/>
              </a:rPr>
              <a:t>χώρες με τις οποίες δεν υπάρχει διακρατική σύμβαση </a:t>
            </a:r>
          </a:p>
          <a:p>
            <a:pPr>
              <a:lnSpc>
                <a:spcPct val="150000"/>
              </a:lnSpc>
              <a:buClr>
                <a:srgbClr val="C00000"/>
              </a:buClr>
              <a:buFont typeface="Wingdings" pitchFamily="2" charset="2"/>
              <a:buChar char="ü"/>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l-GR" sz="2400" b="0" dirty="0" smtClean="0">
                <a:latin typeface="Tahoma" pitchFamily="34" charset="0"/>
                <a:cs typeface="Tahoma" pitchFamily="34" charset="0"/>
              </a:rPr>
              <a:t> χώρες με τις οποίες υπάρχει σύμβαση η οποία προβλέπει ότι τα συγκεκριμένα εισοδήματα φορολογούνται μόνο στην Ελλάδα ή υπόκεινται σε φορολογία και στις δύο χώρες  </a:t>
            </a:r>
            <a:endParaRPr lang="el-GR" sz="2400" b="0" dirty="0" smtClean="0">
              <a:solidFill>
                <a:srgbClr val="0000CC"/>
              </a:solidFill>
              <a:latin typeface="Tahoma" pitchFamily="34" charset="0"/>
              <a:cs typeface="Tahoma" pitchFamily="34"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sz="2400" b="0" dirty="0" smtClean="0">
              <a:solidFill>
                <a:srgbClr val="0000CC"/>
              </a:solidFill>
              <a:latin typeface="Tahoma" pitchFamily="34" charset="0"/>
              <a:cs typeface="Tahoma" pitchFamily="34"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sz="2400" b="0" dirty="0" smtClean="0">
              <a:solidFill>
                <a:srgbClr val="0000CC"/>
              </a:solidFill>
              <a:latin typeface="Tahoma" pitchFamily="34" charset="0"/>
              <a:cs typeface="Tahoma" pitchFamily="34"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sz="2400" b="0" dirty="0" smtClean="0">
              <a:solidFill>
                <a:srgbClr val="0000CC"/>
              </a:solidFill>
              <a:latin typeface="Tahoma" pitchFamily="34" charset="0"/>
              <a:cs typeface="Tahoma" pitchFamily="34"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sz="2400" b="0" dirty="0" smtClean="0">
              <a:solidFill>
                <a:srgbClr val="0000CC"/>
              </a:solidFill>
              <a:latin typeface="Tahoma" pitchFamily="34" charset="0"/>
              <a:cs typeface="Tahoma" pitchFamily="34"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sz="2400" b="0" dirty="0" smtClean="0">
              <a:solidFill>
                <a:srgbClr val="0000CC"/>
              </a:solidFill>
              <a:latin typeface="Tahoma" pitchFamily="34" charset="0"/>
              <a:cs typeface="Tahoma" pitchFamily="34"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sz="2400" b="0" dirty="0" smtClean="0">
              <a:solidFill>
                <a:srgbClr val="0000CC"/>
              </a:solidFill>
              <a:latin typeface="Tahoma" pitchFamily="34" charset="0"/>
              <a:cs typeface="Tahoma" pitchFamily="34"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sz="2400" b="0" dirty="0" smtClean="0">
              <a:solidFill>
                <a:srgbClr val="333399"/>
              </a:solidFill>
              <a:latin typeface="Tahoma" pitchFamily="34" charset="0"/>
              <a:cs typeface="Tahoma" pitchFamily="34"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0"/>
          </p:nvPr>
        </p:nvSpPr>
        <p:spPr/>
        <p:txBody>
          <a:bodyPr/>
          <a:lstStyle/>
          <a:p>
            <a:pPr>
              <a:defRPr/>
            </a:pPr>
            <a:fld id="{8CAAC24B-3D26-4373-8486-ED12E00C9CA1}" type="slidenum">
              <a:rPr lang="en-GB" smtClean="0"/>
              <a:pPr>
                <a:defRPr/>
              </a:pPr>
              <a:t>25</a:t>
            </a:fld>
            <a:endParaRPr lang="en-GB" dirty="0"/>
          </a:p>
        </p:txBody>
      </p:sp>
      <p:sp>
        <p:nvSpPr>
          <p:cNvPr id="3" name="2 - Ορθογώνιο"/>
          <p:cNvSpPr/>
          <p:nvPr/>
        </p:nvSpPr>
        <p:spPr>
          <a:xfrm>
            <a:off x="1496616" y="0"/>
            <a:ext cx="5713423" cy="830997"/>
          </a:xfrm>
          <a:prstGeom prst="rect">
            <a:avLst/>
          </a:prstGeom>
        </p:spPr>
        <p:txBody>
          <a:bodyPr wrap="none">
            <a:spAutoFit/>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l-GR" sz="2400" b="0" u="sng" dirty="0" smtClean="0">
                <a:solidFill>
                  <a:srgbClr val="0000CC"/>
                </a:solidFill>
                <a:latin typeface="Tahoma" pitchFamily="34" charset="0"/>
                <a:cs typeface="Tahoma" pitchFamily="34" charset="0"/>
              </a:rPr>
              <a:t>Εισόδημα Αλλοδαπής Προέλευσης και </a:t>
            </a: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l-GR" sz="2400" b="0" u="sng" dirty="0" smtClean="0">
                <a:solidFill>
                  <a:srgbClr val="0000CC"/>
                </a:solidFill>
                <a:latin typeface="Tahoma" pitchFamily="34" charset="0"/>
                <a:cs typeface="Tahoma" pitchFamily="34" charset="0"/>
              </a:rPr>
              <a:t>Φόρος που καταβλήθηκε στην Αλλοδαπή</a:t>
            </a:r>
          </a:p>
        </p:txBody>
      </p:sp>
      <p:sp>
        <p:nvSpPr>
          <p:cNvPr id="4" name="Text Box 2"/>
          <p:cNvSpPr txBox="1">
            <a:spLocks noChangeArrowheads="1"/>
          </p:cNvSpPr>
          <p:nvPr/>
        </p:nvSpPr>
        <p:spPr bwMode="auto">
          <a:xfrm>
            <a:off x="488504" y="260648"/>
            <a:ext cx="8697416" cy="4176712"/>
          </a:xfrm>
          <a:prstGeom prst="rect">
            <a:avLst/>
          </a:prstGeom>
          <a:noFill/>
          <a:ln w="9360">
            <a:noFill/>
            <a:miter lim="800000"/>
            <a:headEnd/>
            <a:tailEnd/>
          </a:ln>
        </p:spPr>
        <p:txBody>
          <a:bodyPr lIns="90000" tIns="45000" rIns="90000" bIns="45000"/>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u="sng" dirty="0" smtClean="0">
              <a:solidFill>
                <a:srgbClr val="333399"/>
              </a:solidFill>
              <a:latin typeface="Tahoma" pitchFamily="32"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u="sng" dirty="0">
              <a:solidFill>
                <a:srgbClr val="333399"/>
              </a:solidFill>
              <a:latin typeface="Tahoma" pitchFamily="32"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sz="2400" b="0" dirty="0" smtClean="0">
              <a:solidFill>
                <a:srgbClr val="0000CC"/>
              </a:solidFill>
              <a:latin typeface="Tahoma" pitchFamily="34" charset="0"/>
              <a:cs typeface="Tahoma" pitchFamily="34" charset="0"/>
            </a:endParaRPr>
          </a:p>
          <a:p>
            <a:pPr algn="ctr">
              <a:lnSpc>
                <a:spcPct val="150000"/>
              </a:lnSpc>
              <a:buClr>
                <a:srgbClr val="0000CC"/>
              </a:buClr>
              <a:buFont typeface="Wingdings" pitchFamily="2" charset="2"/>
              <a:buChar char="Ø"/>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l-GR" sz="2400" b="0" dirty="0" smtClean="0">
                <a:latin typeface="Tahoma" pitchFamily="34" charset="0"/>
                <a:cs typeface="Tahoma" pitchFamily="34" charset="0"/>
              </a:rPr>
              <a:t>    Αν τα αλλοδαπά εισοδήματα δεν φορολογούνται στην Ελλάδα τότε μπαίνουν  στον κωδικό 659-660. </a:t>
            </a:r>
          </a:p>
          <a:p>
            <a:pPr algn="ctr">
              <a:lnSpc>
                <a:spcPct val="150000"/>
              </a:lnSpc>
              <a:buClr>
                <a:srgbClr val="0000CC"/>
              </a:buCl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l-GR" sz="2400" b="0" dirty="0" smtClean="0">
                <a:latin typeface="Tahoma" pitchFamily="34" charset="0"/>
                <a:cs typeface="Tahoma" pitchFamily="34" charset="0"/>
              </a:rPr>
              <a:t>Ο φόρος που καταβλήθηκε στο εξωτερικό για τέτοια εισοδήματα </a:t>
            </a:r>
            <a:r>
              <a:rPr lang="el-GR" sz="2400" b="0" dirty="0" smtClean="0">
                <a:solidFill>
                  <a:srgbClr val="C00000"/>
                </a:solidFill>
                <a:latin typeface="Tahoma" pitchFamily="34" charset="0"/>
                <a:cs typeface="Tahoma" pitchFamily="34" charset="0"/>
              </a:rPr>
              <a:t>δεν μπαίνει στους κωδικούς 433-434</a:t>
            </a:r>
          </a:p>
          <a:p>
            <a:pPr algn="ctr">
              <a:lnSpc>
                <a:spcPct val="150000"/>
              </a:lnSpc>
              <a:buClr>
                <a:srgbClr val="0000CC"/>
              </a:buCl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sz="2400" b="0" dirty="0" smtClean="0">
              <a:solidFill>
                <a:srgbClr val="C00000"/>
              </a:solidFill>
              <a:latin typeface="Tahoma" pitchFamily="34" charset="0"/>
              <a:cs typeface="Tahoma" pitchFamily="34" charset="0"/>
            </a:endParaRPr>
          </a:p>
          <a:p>
            <a:pPr algn="ctr">
              <a:lnSpc>
                <a:spcPct val="150000"/>
              </a:lnSpc>
              <a:buClr>
                <a:srgbClr val="0000CC"/>
              </a:buClr>
              <a:buFont typeface="Wingdings" pitchFamily="2" charset="2"/>
              <a:buChar char="Ø"/>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l-GR" sz="2400" b="0" dirty="0" smtClean="0">
                <a:latin typeface="Tahoma" pitchFamily="34" charset="0"/>
                <a:cs typeface="Tahoma" pitchFamily="34" charset="0"/>
              </a:rPr>
              <a:t>Ο φόρος αλλοδαπής εκπίπτει από την φορολογική δήλωση μέχρι το ποσό του Ελληνικού φόρου που αναλογεί στα εισοδήματα αυτά. </a:t>
            </a:r>
          </a:p>
          <a:p>
            <a:pPr algn="ctr">
              <a:lnSpc>
                <a:spcPct val="150000"/>
              </a:lnSpc>
              <a:buClr>
                <a:srgbClr val="0000CC"/>
              </a:buClr>
              <a:buFont typeface="Wingdings" pitchFamily="2" charset="2"/>
              <a:buChar char="Ø"/>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l-GR" sz="2400" b="0" dirty="0" smtClean="0">
                <a:latin typeface="Tahoma" pitchFamily="34" charset="0"/>
                <a:cs typeface="Tahoma" pitchFamily="34" charset="0"/>
              </a:rPr>
              <a:t>Δεν υπάρχει επιστροφή φόρου για φόρο που πληρώθηκε στην αλλοδαπή  </a:t>
            </a:r>
            <a:endParaRPr lang="el-GR" sz="2400" b="0" dirty="0" smtClean="0">
              <a:solidFill>
                <a:srgbClr val="0000CC"/>
              </a:solidFill>
              <a:latin typeface="Tahoma" pitchFamily="34" charset="0"/>
              <a:cs typeface="Tahoma" pitchFamily="34"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sz="2400" b="0" dirty="0" smtClean="0">
              <a:solidFill>
                <a:srgbClr val="0000CC"/>
              </a:solidFill>
              <a:latin typeface="Tahoma" pitchFamily="34" charset="0"/>
              <a:cs typeface="Tahoma" pitchFamily="34"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sz="2400" b="0" dirty="0" smtClean="0">
              <a:solidFill>
                <a:srgbClr val="0000CC"/>
              </a:solidFill>
              <a:latin typeface="Tahoma" pitchFamily="34" charset="0"/>
              <a:cs typeface="Tahoma" pitchFamily="34"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sz="2400" b="0" dirty="0" smtClean="0">
              <a:solidFill>
                <a:srgbClr val="0000CC"/>
              </a:solidFill>
              <a:latin typeface="Tahoma" pitchFamily="34" charset="0"/>
              <a:cs typeface="Tahoma" pitchFamily="34"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sz="2400" b="0" dirty="0" smtClean="0">
              <a:solidFill>
                <a:srgbClr val="0000CC"/>
              </a:solidFill>
              <a:latin typeface="Tahoma" pitchFamily="34" charset="0"/>
              <a:cs typeface="Tahoma" pitchFamily="34"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sz="2400" b="0" dirty="0" smtClean="0">
              <a:solidFill>
                <a:srgbClr val="0000CC"/>
              </a:solidFill>
              <a:latin typeface="Tahoma" pitchFamily="34" charset="0"/>
              <a:cs typeface="Tahoma" pitchFamily="34"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sz="2400" b="0" dirty="0" smtClean="0">
              <a:solidFill>
                <a:srgbClr val="0000CC"/>
              </a:solidFill>
              <a:latin typeface="Tahoma" pitchFamily="34" charset="0"/>
              <a:cs typeface="Tahoma" pitchFamily="34"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sz="2400" b="0" dirty="0" smtClean="0">
              <a:solidFill>
                <a:srgbClr val="333399"/>
              </a:solidFill>
              <a:latin typeface="Tahoma" pitchFamily="34" charset="0"/>
              <a:cs typeface="Tahoma" pitchFamily="34"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0"/>
          </p:nvPr>
        </p:nvSpPr>
        <p:spPr/>
        <p:txBody>
          <a:bodyPr/>
          <a:lstStyle/>
          <a:p>
            <a:pPr>
              <a:defRPr/>
            </a:pPr>
            <a:fld id="{8CAAC24B-3D26-4373-8486-ED12E00C9CA1}" type="slidenum">
              <a:rPr lang="en-GB" smtClean="0"/>
              <a:pPr>
                <a:defRPr/>
              </a:pPr>
              <a:t>26</a:t>
            </a:fld>
            <a:endParaRPr lang="en-GB" dirty="0"/>
          </a:p>
        </p:txBody>
      </p:sp>
      <p:sp>
        <p:nvSpPr>
          <p:cNvPr id="3" name="2 - Ορθογώνιο"/>
          <p:cNvSpPr/>
          <p:nvPr/>
        </p:nvSpPr>
        <p:spPr>
          <a:xfrm>
            <a:off x="1971908" y="0"/>
            <a:ext cx="4762842" cy="461665"/>
          </a:xfrm>
          <a:prstGeom prst="rect">
            <a:avLst/>
          </a:prstGeom>
        </p:spPr>
        <p:txBody>
          <a:bodyPr wrap="none">
            <a:spAutoFit/>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l-GR" sz="2400" b="0" u="sng" dirty="0" smtClean="0">
                <a:solidFill>
                  <a:srgbClr val="0000CC"/>
                </a:solidFill>
                <a:latin typeface="Tahoma" pitchFamily="34" charset="0"/>
                <a:cs typeface="Tahoma" pitchFamily="34" charset="0"/>
              </a:rPr>
              <a:t>Φορολογική αντιμετώπιση Ζημιών</a:t>
            </a:r>
          </a:p>
        </p:txBody>
      </p:sp>
      <p:sp>
        <p:nvSpPr>
          <p:cNvPr id="4" name="Text Box 2"/>
          <p:cNvSpPr txBox="1">
            <a:spLocks noChangeArrowheads="1"/>
          </p:cNvSpPr>
          <p:nvPr/>
        </p:nvSpPr>
        <p:spPr bwMode="auto">
          <a:xfrm>
            <a:off x="488504" y="260648"/>
            <a:ext cx="8697416" cy="4176712"/>
          </a:xfrm>
          <a:prstGeom prst="rect">
            <a:avLst/>
          </a:prstGeom>
          <a:noFill/>
          <a:ln w="9360">
            <a:noFill/>
            <a:miter lim="800000"/>
            <a:headEnd/>
            <a:tailEnd/>
          </a:ln>
        </p:spPr>
        <p:txBody>
          <a:bodyPr lIns="90000" tIns="45000" rIns="90000" bIns="45000"/>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u="sng" dirty="0" smtClean="0">
              <a:solidFill>
                <a:srgbClr val="333399"/>
              </a:solidFill>
              <a:latin typeface="Tahoma" pitchFamily="32"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u="sng" dirty="0">
              <a:solidFill>
                <a:srgbClr val="333399"/>
              </a:solidFill>
              <a:latin typeface="Tahoma" pitchFamily="32"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sz="2400" b="0" dirty="0" smtClean="0">
              <a:solidFill>
                <a:srgbClr val="0000CC"/>
              </a:solidFill>
              <a:latin typeface="Tahoma" pitchFamily="34" charset="0"/>
              <a:cs typeface="Tahoma" pitchFamily="34" charset="0"/>
            </a:endParaRPr>
          </a:p>
          <a:p>
            <a:pPr algn="ctr">
              <a:lnSpc>
                <a:spcPct val="150000"/>
              </a:lnSpc>
              <a:buClr>
                <a:srgbClr val="0000CC"/>
              </a:buClr>
              <a:buFont typeface="Wingdings" pitchFamily="2" charset="2"/>
              <a:buChar char="Ø"/>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l-GR" sz="2400" b="0" dirty="0" smtClean="0">
                <a:latin typeface="Tahoma" pitchFamily="34" charset="0"/>
                <a:cs typeface="Tahoma" pitchFamily="34" charset="0"/>
              </a:rPr>
              <a:t>    Ζημιές από μια κατηγορία εισοδήματος δεν συμψηφίζονται με θετικά εισοδήματα από άλλη κατηγορία εισοδήματος. Μεταφέρονται για συμψηφισμό με ομοειδή εισοδήματα στην επόμενη χρήση. </a:t>
            </a:r>
          </a:p>
          <a:p>
            <a:pPr algn="ctr">
              <a:lnSpc>
                <a:spcPct val="150000"/>
              </a:lnSpc>
              <a:buClr>
                <a:srgbClr val="0000CC"/>
              </a:buClr>
              <a:buFont typeface="Wingdings" pitchFamily="2" charset="2"/>
              <a:buChar char="Ø"/>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l-GR" sz="2400" b="0" dirty="0" err="1" smtClean="0">
                <a:latin typeface="Tahoma" pitchFamily="34" charset="0"/>
                <a:cs typeface="Tahoma" pitchFamily="34" charset="0"/>
              </a:rPr>
              <a:t>Π.χ</a:t>
            </a:r>
            <a:r>
              <a:rPr lang="el-GR" sz="2400" b="0" dirty="0" smtClean="0">
                <a:latin typeface="Tahoma" pitchFamily="34" charset="0"/>
                <a:cs typeface="Tahoma" pitchFamily="34" charset="0"/>
              </a:rPr>
              <a:t> αν υπάρχουν ζημιές από επιχειρηματική δραστηριότητα δεν αφαιρούνται από εισόδημα από μισθούς και συντάξεις.</a:t>
            </a:r>
          </a:p>
          <a:p>
            <a:pPr algn="ctr">
              <a:lnSpc>
                <a:spcPct val="150000"/>
              </a:lnSpc>
              <a:buClr>
                <a:srgbClr val="0000CC"/>
              </a:buClr>
              <a:buFont typeface="Wingdings" pitchFamily="2" charset="2"/>
              <a:buChar char="Ø"/>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l-GR" sz="2400" b="0" dirty="0" smtClean="0">
                <a:latin typeface="Tahoma" pitchFamily="34" charset="0"/>
                <a:cs typeface="Tahoma" pitchFamily="34" charset="0"/>
              </a:rPr>
              <a:t>Ζημιές του ενός συζύγου δεν αφαιρούνται από θετικά εισοδήματα του άλλου</a:t>
            </a:r>
          </a:p>
          <a:p>
            <a:pPr algn="ctr">
              <a:lnSpc>
                <a:spcPct val="150000"/>
              </a:lnSpc>
              <a:buClr>
                <a:srgbClr val="0000CC"/>
              </a:buClr>
              <a:buFont typeface="Wingdings" pitchFamily="2" charset="2"/>
              <a:buChar char="Ø"/>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l-GR" sz="2400" b="0" dirty="0" smtClean="0">
                <a:latin typeface="Tahoma" pitchFamily="34" charset="0"/>
                <a:cs typeface="Tahoma" pitchFamily="34" charset="0"/>
              </a:rPr>
              <a:t> Αν υπάρχει τεκμαρτό εισόδημα οι ζημιές δεν το μειώνουν  </a:t>
            </a:r>
            <a:endParaRPr lang="el-GR" sz="2400" b="0" dirty="0" smtClean="0">
              <a:solidFill>
                <a:srgbClr val="0000CC"/>
              </a:solidFill>
              <a:latin typeface="Tahoma" pitchFamily="34" charset="0"/>
              <a:cs typeface="Tahoma" pitchFamily="34"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sz="2400" b="0" dirty="0" smtClean="0">
              <a:solidFill>
                <a:srgbClr val="0000CC"/>
              </a:solidFill>
              <a:latin typeface="Tahoma" pitchFamily="34" charset="0"/>
              <a:cs typeface="Tahoma" pitchFamily="34"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sz="2400" b="0" dirty="0" smtClean="0">
              <a:solidFill>
                <a:srgbClr val="0000CC"/>
              </a:solidFill>
              <a:latin typeface="Tahoma" pitchFamily="34" charset="0"/>
              <a:cs typeface="Tahoma" pitchFamily="34"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sz="2400" b="0" dirty="0" smtClean="0">
              <a:solidFill>
                <a:srgbClr val="0000CC"/>
              </a:solidFill>
              <a:latin typeface="Tahoma" pitchFamily="34" charset="0"/>
              <a:cs typeface="Tahoma" pitchFamily="34"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sz="2400" b="0" dirty="0" smtClean="0">
              <a:solidFill>
                <a:srgbClr val="0000CC"/>
              </a:solidFill>
              <a:latin typeface="Tahoma" pitchFamily="34" charset="0"/>
              <a:cs typeface="Tahoma" pitchFamily="34"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sz="2400" b="0" dirty="0" smtClean="0">
              <a:solidFill>
                <a:srgbClr val="0000CC"/>
              </a:solidFill>
              <a:latin typeface="Tahoma" pitchFamily="34" charset="0"/>
              <a:cs typeface="Tahoma" pitchFamily="34"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sz="2400" b="0" dirty="0" smtClean="0">
              <a:solidFill>
                <a:srgbClr val="0000CC"/>
              </a:solidFill>
              <a:latin typeface="Tahoma" pitchFamily="34" charset="0"/>
              <a:cs typeface="Tahoma" pitchFamily="34"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sz="2400" b="0" dirty="0" smtClean="0">
              <a:solidFill>
                <a:srgbClr val="333399"/>
              </a:solidFill>
              <a:latin typeface="Tahoma" pitchFamily="34" charset="0"/>
              <a:cs typeface="Tahoma" pitchFamily="34"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0"/>
          </p:nvPr>
        </p:nvSpPr>
        <p:spPr/>
        <p:txBody>
          <a:bodyPr/>
          <a:lstStyle/>
          <a:p>
            <a:pPr>
              <a:defRPr/>
            </a:pPr>
            <a:fld id="{8CAAC24B-3D26-4373-8486-ED12E00C9CA1}" type="slidenum">
              <a:rPr lang="en-GB" smtClean="0"/>
              <a:pPr>
                <a:defRPr/>
              </a:pPr>
              <a:t>27</a:t>
            </a:fld>
            <a:endParaRPr lang="en-GB" dirty="0"/>
          </a:p>
        </p:txBody>
      </p:sp>
      <p:pic>
        <p:nvPicPr>
          <p:cNvPr id="6146" name="Picture 2"/>
          <p:cNvPicPr>
            <a:picLocks noChangeAspect="1" noChangeArrowheads="1"/>
          </p:cNvPicPr>
          <p:nvPr/>
        </p:nvPicPr>
        <p:blipFill>
          <a:blip r:embed="rId2" cstate="print"/>
          <a:srcRect/>
          <a:stretch>
            <a:fillRect/>
          </a:stretch>
        </p:blipFill>
        <p:spPr bwMode="auto">
          <a:xfrm>
            <a:off x="416496" y="1700808"/>
            <a:ext cx="9239250" cy="3752850"/>
          </a:xfrm>
          <a:prstGeom prst="rect">
            <a:avLst/>
          </a:prstGeom>
          <a:noFill/>
          <a:ln w="9525">
            <a:noFill/>
            <a:miter lim="800000"/>
            <a:headEnd/>
            <a:tailEnd/>
          </a:ln>
        </p:spPr>
      </p:pic>
      <p:sp>
        <p:nvSpPr>
          <p:cNvPr id="4" name="3 - Ορθογώνιο"/>
          <p:cNvSpPr/>
          <p:nvPr/>
        </p:nvSpPr>
        <p:spPr>
          <a:xfrm>
            <a:off x="1023987" y="404664"/>
            <a:ext cx="6370655" cy="830997"/>
          </a:xfrm>
          <a:prstGeom prst="rect">
            <a:avLst/>
          </a:prstGeom>
        </p:spPr>
        <p:txBody>
          <a:bodyPr wrap="none">
            <a:spAutoFit/>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l-GR" sz="2400" b="0" u="sng" dirty="0" smtClean="0">
                <a:solidFill>
                  <a:srgbClr val="0000CC"/>
                </a:solidFill>
                <a:latin typeface="Tahoma" pitchFamily="34" charset="0"/>
                <a:cs typeface="Tahoma" pitchFamily="34" charset="0"/>
              </a:rPr>
              <a:t>Εισόδημα από επιχειρηματική δραστηριότητα </a:t>
            </a: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l-GR" sz="2400" b="0" u="sng" dirty="0" smtClean="0">
                <a:solidFill>
                  <a:srgbClr val="0000CC"/>
                </a:solidFill>
                <a:latin typeface="Tahoma" pitchFamily="34" charset="0"/>
                <a:cs typeface="Tahoma" pitchFamily="34" charset="0"/>
              </a:rPr>
              <a:t>και από αγροτική δραστηριότητα</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ctrTitle" idx="4294967295"/>
          </p:nvPr>
        </p:nvSpPr>
        <p:spPr>
          <a:xfrm>
            <a:off x="0" y="-7101"/>
            <a:ext cx="9906000" cy="1074653"/>
          </a:xfrm>
          <a:solidFill>
            <a:srgbClr val="294263"/>
          </a:solidFill>
        </p:spPr>
        <p:txBody>
          <a:bodyPr lIns="90488" tIns="44450" rIns="90488" bIns="44450">
            <a:spAutoFit/>
          </a:bodyPr>
          <a:lstStyle/>
          <a:p>
            <a:pPr algn="ctr"/>
            <a:r>
              <a:rPr lang="el-GR" sz="3200" b="1" dirty="0" smtClean="0">
                <a:solidFill>
                  <a:schemeClr val="bg1"/>
                </a:solidFill>
              </a:rPr>
              <a:t>Φορολογικός συντελεστής</a:t>
            </a:r>
            <a:br>
              <a:rPr lang="el-GR" sz="3200" b="1" dirty="0" smtClean="0">
                <a:solidFill>
                  <a:schemeClr val="bg1"/>
                </a:solidFill>
              </a:rPr>
            </a:br>
            <a:r>
              <a:rPr lang="el-GR" sz="3200" b="1" dirty="0" smtClean="0">
                <a:solidFill>
                  <a:schemeClr val="bg1"/>
                </a:solidFill>
              </a:rPr>
              <a:t>Άρθρο 29</a:t>
            </a:r>
            <a:endParaRPr lang="el-GR" sz="3200" dirty="0" smtClean="0">
              <a:solidFill>
                <a:schemeClr val="bg1"/>
              </a:solidFill>
            </a:endParaRPr>
          </a:p>
        </p:txBody>
      </p:sp>
      <p:sp>
        <p:nvSpPr>
          <p:cNvPr id="5" name="4 - Ορθογώνιο"/>
          <p:cNvSpPr/>
          <p:nvPr/>
        </p:nvSpPr>
        <p:spPr>
          <a:xfrm>
            <a:off x="776536" y="1340768"/>
            <a:ext cx="8640960" cy="1754326"/>
          </a:xfrm>
          <a:prstGeom prst="rect">
            <a:avLst/>
          </a:prstGeom>
        </p:spPr>
        <p:txBody>
          <a:bodyPr wrap="square">
            <a:spAutoFit/>
          </a:bodyPr>
          <a:lstStyle/>
          <a:p>
            <a:pPr marL="180975" lvl="0" indent="-180975" eaLnBrk="1" fontAlgn="auto" hangingPunct="1">
              <a:lnSpc>
                <a:spcPct val="150000"/>
              </a:lnSpc>
              <a:spcAft>
                <a:spcPts val="0"/>
              </a:spcAft>
              <a:buFont typeface="Arial" pitchFamily="34" charset="0"/>
              <a:buChar char="•"/>
              <a:tabLst>
                <a:tab pos="180975" algn="l"/>
              </a:tabLst>
              <a:defRPr/>
            </a:pPr>
            <a:r>
              <a:rPr lang="el-GR" sz="2400" b="0" dirty="0" smtClean="0">
                <a:latin typeface="Tahoma" pitchFamily="34" charset="0"/>
                <a:cs typeface="Tahoma" pitchFamily="34" charset="0"/>
              </a:rPr>
              <a:t>Τα κέρδη από επιχειρηματική δραστηριότητα των φυσικών προσώπων</a:t>
            </a:r>
            <a:r>
              <a:rPr lang="el-GR" sz="2400" b="0" dirty="0" smtClean="0">
                <a:solidFill>
                  <a:srgbClr val="0000FF"/>
                </a:solidFill>
                <a:latin typeface="Tahoma" pitchFamily="34" charset="0"/>
                <a:cs typeface="Tahoma" pitchFamily="34" charset="0"/>
              </a:rPr>
              <a:t> </a:t>
            </a:r>
            <a:r>
              <a:rPr lang="el-GR" sz="2400" b="0" dirty="0" smtClean="0">
                <a:latin typeface="Tahoma" pitchFamily="34" charset="0"/>
                <a:cs typeface="Tahoma" pitchFamily="34" charset="0"/>
              </a:rPr>
              <a:t>φορολογούνται σύμφωνα με την ακόλουθη κλίμακα</a:t>
            </a:r>
            <a:r>
              <a:rPr lang="el-GR" sz="2400" dirty="0" smtClean="0">
                <a:latin typeface="Tahoma" pitchFamily="34" charset="0"/>
                <a:cs typeface="Tahoma" pitchFamily="34" charset="0"/>
              </a:rPr>
              <a:t>:</a:t>
            </a:r>
          </a:p>
        </p:txBody>
      </p:sp>
      <p:graphicFrame>
        <p:nvGraphicFramePr>
          <p:cNvPr id="6" name="5 - Πίνακας"/>
          <p:cNvGraphicFramePr>
            <a:graphicFrameLocks noGrp="1"/>
          </p:cNvGraphicFramePr>
          <p:nvPr/>
        </p:nvGraphicFramePr>
        <p:xfrm>
          <a:off x="616966" y="2996952"/>
          <a:ext cx="9289034" cy="2319338"/>
        </p:xfrm>
        <a:graphic>
          <a:graphicData uri="http://schemas.openxmlformats.org/drawingml/2006/table">
            <a:tbl>
              <a:tblPr/>
              <a:tblGrid>
                <a:gridCol w="1858495"/>
                <a:gridCol w="2079893"/>
                <a:gridCol w="1635376"/>
                <a:gridCol w="1856775"/>
                <a:gridCol w="1858495"/>
              </a:tblGrid>
              <a:tr h="61227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dirty="0" smtClean="0">
                          <a:ln>
                            <a:noFill/>
                          </a:ln>
                          <a:solidFill>
                            <a:srgbClr val="FFFFFF"/>
                          </a:solidFill>
                          <a:effectLst/>
                          <a:latin typeface="+mn-lt"/>
                          <a:cs typeface="Times New Roman" pitchFamily="18" charset="0"/>
                        </a:rPr>
                        <a:t>Κλιμάκιο εισοδήματος</a:t>
                      </a:r>
                      <a:endParaRPr kumimoji="0" lang="el-GR" sz="2400" b="0" i="0" u="none" strike="noStrike" cap="none" normalizeH="0" baseline="0" dirty="0" smtClean="0">
                        <a:ln>
                          <a:noFill/>
                        </a:ln>
                        <a:solidFill>
                          <a:srgbClr val="FFFFFF"/>
                        </a:solidFill>
                        <a:effectLst/>
                        <a:latin typeface="+mn-lt"/>
                        <a:ea typeface="Calibri" pitchFamily="34" charset="0"/>
                        <a:cs typeface="Times New Roman" pitchFamily="18" charset="0"/>
                      </a:endParaRP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66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dirty="0" smtClean="0">
                          <a:ln>
                            <a:noFill/>
                          </a:ln>
                          <a:solidFill>
                            <a:srgbClr val="FFFFFF"/>
                          </a:solidFill>
                          <a:effectLst/>
                          <a:latin typeface="+mn-lt"/>
                          <a:cs typeface="Times New Roman" pitchFamily="18" charset="0"/>
                        </a:rPr>
                        <a:t>Φορολογικός συντελεστής</a:t>
                      </a:r>
                      <a:endParaRPr kumimoji="0" lang="el-GR" sz="2400" b="0" i="0" u="none" strike="noStrike" cap="none" normalizeH="0" baseline="0" dirty="0" smtClean="0">
                        <a:ln>
                          <a:noFill/>
                        </a:ln>
                        <a:solidFill>
                          <a:srgbClr val="FFFFFF"/>
                        </a:solidFill>
                        <a:effectLst/>
                        <a:latin typeface="+mn-lt"/>
                        <a:ea typeface="Calibri" pitchFamily="34" charset="0"/>
                        <a:cs typeface="Times New Roman" pitchFamily="18" charset="0"/>
                      </a:endParaRP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66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dirty="0" smtClean="0">
                          <a:ln>
                            <a:noFill/>
                          </a:ln>
                          <a:solidFill>
                            <a:srgbClr val="FFFFFF"/>
                          </a:solidFill>
                          <a:effectLst/>
                          <a:latin typeface="+mn-lt"/>
                          <a:cs typeface="Times New Roman" pitchFamily="18" charset="0"/>
                        </a:rPr>
                        <a:t>Φόρος κλιμακίου</a:t>
                      </a:r>
                      <a:endParaRPr kumimoji="0" lang="el-GR" sz="2400" b="0" i="0" u="none" strike="noStrike" cap="none" normalizeH="0" baseline="0" dirty="0" smtClean="0">
                        <a:ln>
                          <a:noFill/>
                        </a:ln>
                        <a:solidFill>
                          <a:srgbClr val="FFFFFF"/>
                        </a:solidFill>
                        <a:effectLst/>
                        <a:latin typeface="+mn-lt"/>
                        <a:ea typeface="Calibri" pitchFamily="34" charset="0"/>
                        <a:cs typeface="Times New Roman" pitchFamily="18" charset="0"/>
                      </a:endParaRP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6600"/>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dirty="0" smtClean="0">
                          <a:ln>
                            <a:noFill/>
                          </a:ln>
                          <a:solidFill>
                            <a:srgbClr val="FFFFFF"/>
                          </a:solidFill>
                          <a:effectLst/>
                          <a:latin typeface="+mn-lt"/>
                          <a:cs typeface="Times New Roman" pitchFamily="18" charset="0"/>
                        </a:rPr>
                        <a:t>Σύνολο</a:t>
                      </a:r>
                      <a:endParaRPr kumimoji="0" lang="el-GR" sz="2400" b="0" i="0" u="none" strike="noStrike" cap="none" normalizeH="0" baseline="0" dirty="0" smtClean="0">
                        <a:ln>
                          <a:noFill/>
                        </a:ln>
                        <a:solidFill>
                          <a:srgbClr val="FFFFFF"/>
                        </a:solidFill>
                        <a:effectLst/>
                        <a:latin typeface="+mn-lt"/>
                        <a:ea typeface="Calibri" pitchFamily="34" charset="0"/>
                        <a:cs typeface="Times New Roman" pitchFamily="18" charset="0"/>
                      </a:endParaRP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6600"/>
                    </a:solidFill>
                  </a:tcPr>
                </a:tc>
                <a:tc hMerge="1">
                  <a:txBody>
                    <a:bodyPr/>
                    <a:lstStyle/>
                    <a:p>
                      <a:endParaRPr lang="el-GR"/>
                    </a:p>
                  </a:txBody>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dirty="0" smtClean="0">
                          <a:ln>
                            <a:noFill/>
                          </a:ln>
                          <a:solidFill>
                            <a:srgbClr val="000000"/>
                          </a:solidFill>
                          <a:effectLst/>
                          <a:latin typeface="+mn-lt"/>
                          <a:cs typeface="Times New Roman" pitchFamily="18" charset="0"/>
                        </a:rPr>
                        <a:t>(ευρώ)</a:t>
                      </a:r>
                      <a:endParaRPr kumimoji="0" lang="el-GR" sz="2400" b="0" i="0" u="none" strike="noStrike" cap="none" normalizeH="0" baseline="0" dirty="0" smtClean="0">
                        <a:ln>
                          <a:noFill/>
                        </a:ln>
                        <a:solidFill>
                          <a:srgbClr val="000000"/>
                        </a:solidFill>
                        <a:effectLst/>
                        <a:latin typeface="+mn-lt"/>
                        <a:ea typeface="Calibri" pitchFamily="34" charset="0"/>
                        <a:cs typeface="Times New Roman" pitchFamily="18" charset="0"/>
                      </a:endParaRP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dirty="0" smtClean="0">
                          <a:ln>
                            <a:noFill/>
                          </a:ln>
                          <a:solidFill>
                            <a:srgbClr val="000000"/>
                          </a:solidFill>
                          <a:effectLst/>
                          <a:latin typeface="+mn-lt"/>
                          <a:cs typeface="Times New Roman" pitchFamily="18" charset="0"/>
                        </a:rPr>
                        <a:t>%</a:t>
                      </a:r>
                      <a:endParaRPr kumimoji="0" lang="el-GR" sz="2400" b="0" i="0" u="none" strike="noStrike" cap="none" normalizeH="0" baseline="0" dirty="0" smtClean="0">
                        <a:ln>
                          <a:noFill/>
                        </a:ln>
                        <a:solidFill>
                          <a:srgbClr val="000000"/>
                        </a:solidFill>
                        <a:effectLst/>
                        <a:latin typeface="+mn-lt"/>
                        <a:ea typeface="Calibri" pitchFamily="34" charset="0"/>
                        <a:cs typeface="Times New Roman" pitchFamily="18" charset="0"/>
                      </a:endParaRP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dirty="0" smtClean="0">
                          <a:ln>
                            <a:noFill/>
                          </a:ln>
                          <a:solidFill>
                            <a:srgbClr val="000000"/>
                          </a:solidFill>
                          <a:effectLst/>
                          <a:latin typeface="+mn-lt"/>
                          <a:cs typeface="Times New Roman" pitchFamily="18" charset="0"/>
                        </a:rPr>
                        <a:t>(ευρώ)</a:t>
                      </a:r>
                      <a:endParaRPr kumimoji="0" lang="el-GR" sz="2400" b="0" i="0" u="none" strike="noStrike" cap="none" normalizeH="0" baseline="0" dirty="0" smtClean="0">
                        <a:ln>
                          <a:noFill/>
                        </a:ln>
                        <a:solidFill>
                          <a:srgbClr val="000000"/>
                        </a:solidFill>
                        <a:effectLst/>
                        <a:latin typeface="+mn-lt"/>
                        <a:ea typeface="Calibri" pitchFamily="34" charset="0"/>
                        <a:cs typeface="Times New Roman" pitchFamily="18" charset="0"/>
                      </a:endParaRP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dirty="0" smtClean="0">
                          <a:ln>
                            <a:noFill/>
                          </a:ln>
                          <a:solidFill>
                            <a:srgbClr val="000000"/>
                          </a:solidFill>
                          <a:effectLst/>
                          <a:latin typeface="+mn-lt"/>
                          <a:cs typeface="Times New Roman" pitchFamily="18" charset="0"/>
                        </a:rPr>
                        <a:t>Εισοδήματος</a:t>
                      </a:r>
                      <a:endParaRPr kumimoji="0" lang="el-GR" sz="2400" b="0" i="0" u="none" strike="noStrike" cap="none" normalizeH="0" baseline="0" dirty="0" smtClean="0">
                        <a:ln>
                          <a:noFill/>
                        </a:ln>
                        <a:solidFill>
                          <a:srgbClr val="000000"/>
                        </a:solidFill>
                        <a:effectLst/>
                        <a:latin typeface="+mn-lt"/>
                        <a:ea typeface="Calibri" pitchFamily="34" charset="0"/>
                        <a:cs typeface="Times New Roman" pitchFamily="18" charset="0"/>
                      </a:endParaRP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dirty="0" smtClean="0">
                          <a:ln>
                            <a:noFill/>
                          </a:ln>
                          <a:solidFill>
                            <a:srgbClr val="000000"/>
                          </a:solidFill>
                          <a:effectLst/>
                          <a:latin typeface="+mn-lt"/>
                          <a:cs typeface="Times New Roman" pitchFamily="18" charset="0"/>
                        </a:rPr>
                        <a:t>Φόρου</a:t>
                      </a:r>
                      <a:endParaRPr kumimoji="0" lang="el-GR" sz="2400" b="0" i="0" u="none" strike="noStrike" cap="none" normalizeH="0" baseline="0" dirty="0" smtClean="0">
                        <a:ln>
                          <a:noFill/>
                        </a:ln>
                        <a:solidFill>
                          <a:srgbClr val="000000"/>
                        </a:solidFill>
                        <a:effectLst/>
                        <a:latin typeface="+mn-lt"/>
                        <a:ea typeface="Calibri" pitchFamily="34" charset="0"/>
                        <a:cs typeface="Times New Roman" pitchFamily="18" charset="0"/>
                      </a:endParaRP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D050"/>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2400" b="0" i="0" u="none" strike="noStrike" cap="none" normalizeH="0" baseline="0" dirty="0" smtClean="0">
                        <a:ln>
                          <a:noFill/>
                        </a:ln>
                        <a:solidFill>
                          <a:srgbClr val="000000"/>
                        </a:solidFill>
                        <a:effectLst/>
                        <a:latin typeface="+mn-lt"/>
                        <a:cs typeface="Times New Roman" pitchFamily="18" charset="0"/>
                      </a:endParaRP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2400" b="0" i="0" u="none" strike="noStrike" cap="none" normalizeH="0" baseline="0" dirty="0" smtClean="0">
                        <a:ln>
                          <a:noFill/>
                        </a:ln>
                        <a:solidFill>
                          <a:srgbClr val="000000"/>
                        </a:solidFill>
                        <a:effectLst/>
                        <a:latin typeface="+mn-lt"/>
                        <a:cs typeface="Times New Roman" pitchFamily="18" charset="0"/>
                      </a:endParaRP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2400" b="0" i="0" u="none" strike="noStrike" cap="none" normalizeH="0" baseline="0" dirty="0" smtClean="0">
                        <a:ln>
                          <a:noFill/>
                        </a:ln>
                        <a:solidFill>
                          <a:srgbClr val="000000"/>
                        </a:solidFill>
                        <a:effectLst/>
                        <a:latin typeface="+mn-lt"/>
                        <a:cs typeface="Times New Roman" pitchFamily="18" charset="0"/>
                      </a:endParaRP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dirty="0" smtClean="0">
                          <a:ln>
                            <a:noFill/>
                          </a:ln>
                          <a:solidFill>
                            <a:srgbClr val="000000"/>
                          </a:solidFill>
                          <a:effectLst/>
                          <a:latin typeface="+mn-lt"/>
                          <a:cs typeface="Times New Roman" pitchFamily="18" charset="0"/>
                        </a:rPr>
                        <a:t>(ευρώ)</a:t>
                      </a:r>
                      <a:endParaRPr kumimoji="0" lang="el-GR" sz="2400" b="0" i="0" u="none" strike="noStrike" cap="none" normalizeH="0" baseline="0" dirty="0" smtClean="0">
                        <a:ln>
                          <a:noFill/>
                        </a:ln>
                        <a:solidFill>
                          <a:srgbClr val="000000"/>
                        </a:solidFill>
                        <a:effectLst/>
                        <a:latin typeface="+mn-lt"/>
                        <a:ea typeface="Calibri" pitchFamily="34" charset="0"/>
                        <a:cs typeface="Times New Roman" pitchFamily="18" charset="0"/>
                      </a:endParaRP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dirty="0" smtClean="0">
                          <a:ln>
                            <a:noFill/>
                          </a:ln>
                          <a:solidFill>
                            <a:srgbClr val="000000"/>
                          </a:solidFill>
                          <a:effectLst/>
                          <a:latin typeface="+mn-lt"/>
                          <a:cs typeface="Times New Roman" pitchFamily="18" charset="0"/>
                        </a:rPr>
                        <a:t>(ευρώ)</a:t>
                      </a:r>
                      <a:endParaRPr kumimoji="0" lang="el-GR" sz="2400" b="0" i="0" u="none" strike="noStrike" cap="none" normalizeH="0" baseline="0" dirty="0" smtClean="0">
                        <a:ln>
                          <a:noFill/>
                        </a:ln>
                        <a:solidFill>
                          <a:srgbClr val="000000"/>
                        </a:solidFill>
                        <a:effectLst/>
                        <a:latin typeface="+mn-lt"/>
                        <a:ea typeface="Calibri" pitchFamily="34" charset="0"/>
                        <a:cs typeface="Times New Roman" pitchFamily="18" charset="0"/>
                      </a:endParaRP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FF99"/>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dirty="0" smtClean="0">
                          <a:ln>
                            <a:noFill/>
                          </a:ln>
                          <a:solidFill>
                            <a:srgbClr val="000000"/>
                          </a:solidFill>
                          <a:effectLst/>
                          <a:latin typeface="+mn-lt"/>
                          <a:cs typeface="Times New Roman" pitchFamily="18" charset="0"/>
                        </a:rPr>
                        <a:t>50.000</a:t>
                      </a:r>
                      <a:endParaRPr kumimoji="0" lang="el-GR" sz="2400" b="0" i="0" u="none" strike="noStrike" cap="none" normalizeH="0" baseline="0" dirty="0" smtClean="0">
                        <a:ln>
                          <a:noFill/>
                        </a:ln>
                        <a:solidFill>
                          <a:srgbClr val="000000"/>
                        </a:solidFill>
                        <a:effectLst/>
                        <a:latin typeface="+mn-lt"/>
                        <a:ea typeface="Calibri" pitchFamily="34" charset="0"/>
                        <a:cs typeface="Times New Roman" pitchFamily="18" charset="0"/>
                      </a:endParaRP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dirty="0" smtClean="0">
                          <a:ln>
                            <a:noFill/>
                          </a:ln>
                          <a:solidFill>
                            <a:srgbClr val="000000"/>
                          </a:solidFill>
                          <a:effectLst/>
                          <a:latin typeface="+mn-lt"/>
                          <a:cs typeface="Times New Roman" pitchFamily="18" charset="0"/>
                        </a:rPr>
                        <a:t>26%</a:t>
                      </a:r>
                      <a:endParaRPr kumimoji="0" lang="el-GR" sz="2400" b="0" i="0" u="none" strike="noStrike" cap="none" normalizeH="0" baseline="0" dirty="0" smtClean="0">
                        <a:ln>
                          <a:noFill/>
                        </a:ln>
                        <a:solidFill>
                          <a:srgbClr val="000000"/>
                        </a:solidFill>
                        <a:effectLst/>
                        <a:latin typeface="+mn-lt"/>
                        <a:ea typeface="Calibri" pitchFamily="34" charset="0"/>
                        <a:cs typeface="Times New Roman" pitchFamily="18" charset="0"/>
                      </a:endParaRP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dirty="0" smtClean="0">
                          <a:ln>
                            <a:noFill/>
                          </a:ln>
                          <a:solidFill>
                            <a:srgbClr val="000000"/>
                          </a:solidFill>
                          <a:effectLst/>
                          <a:latin typeface="+mn-lt"/>
                          <a:cs typeface="Times New Roman" pitchFamily="18" charset="0"/>
                        </a:rPr>
                        <a:t>13.000</a:t>
                      </a:r>
                      <a:endParaRPr kumimoji="0" lang="el-GR" sz="2400" b="0" i="0" u="none" strike="noStrike" cap="none" normalizeH="0" baseline="0" dirty="0" smtClean="0">
                        <a:ln>
                          <a:noFill/>
                        </a:ln>
                        <a:solidFill>
                          <a:srgbClr val="000000"/>
                        </a:solidFill>
                        <a:effectLst/>
                        <a:latin typeface="+mn-lt"/>
                        <a:ea typeface="Calibri" pitchFamily="34" charset="0"/>
                        <a:cs typeface="Times New Roman" pitchFamily="18" charset="0"/>
                      </a:endParaRP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dirty="0" smtClean="0">
                          <a:ln>
                            <a:noFill/>
                          </a:ln>
                          <a:solidFill>
                            <a:srgbClr val="000000"/>
                          </a:solidFill>
                          <a:effectLst/>
                          <a:latin typeface="+mn-lt"/>
                          <a:cs typeface="Times New Roman" pitchFamily="18" charset="0"/>
                        </a:rPr>
                        <a:t>50.000</a:t>
                      </a:r>
                      <a:endParaRPr kumimoji="0" lang="el-GR" sz="2400" b="0" i="0" u="none" strike="noStrike" cap="none" normalizeH="0" baseline="0" dirty="0" smtClean="0">
                        <a:ln>
                          <a:noFill/>
                        </a:ln>
                        <a:solidFill>
                          <a:srgbClr val="000000"/>
                        </a:solidFill>
                        <a:effectLst/>
                        <a:latin typeface="+mn-lt"/>
                        <a:ea typeface="Calibri" pitchFamily="34" charset="0"/>
                        <a:cs typeface="Times New Roman" pitchFamily="18" charset="0"/>
                      </a:endParaRP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dirty="0" smtClean="0">
                          <a:ln>
                            <a:noFill/>
                          </a:ln>
                          <a:solidFill>
                            <a:srgbClr val="000000"/>
                          </a:solidFill>
                          <a:effectLst/>
                          <a:latin typeface="+mn-lt"/>
                          <a:cs typeface="Times New Roman" pitchFamily="18" charset="0"/>
                        </a:rPr>
                        <a:t>13.000</a:t>
                      </a:r>
                      <a:endParaRPr kumimoji="0" lang="el-GR" sz="2400" b="0" i="0" u="none" strike="noStrike" cap="none" normalizeH="0" baseline="0" dirty="0" smtClean="0">
                        <a:ln>
                          <a:noFill/>
                        </a:ln>
                        <a:solidFill>
                          <a:srgbClr val="000000"/>
                        </a:solidFill>
                        <a:effectLst/>
                        <a:latin typeface="+mn-lt"/>
                        <a:ea typeface="Calibri" pitchFamily="34" charset="0"/>
                        <a:cs typeface="Times New Roman" pitchFamily="18" charset="0"/>
                      </a:endParaRP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D050"/>
                    </a:solidFill>
                  </a:tcPr>
                </a:tc>
              </a:tr>
              <a:tr h="4143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dirty="0" smtClean="0">
                          <a:ln>
                            <a:noFill/>
                          </a:ln>
                          <a:solidFill>
                            <a:srgbClr val="000000"/>
                          </a:solidFill>
                          <a:effectLst/>
                          <a:latin typeface="+mn-lt"/>
                          <a:cs typeface="Times New Roman" pitchFamily="18" charset="0"/>
                        </a:rPr>
                        <a:t>Υπερβάλλον</a:t>
                      </a:r>
                      <a:endParaRPr kumimoji="0" lang="el-GR" sz="1600" b="0" i="0" u="none" strike="noStrike" cap="none" normalizeH="0" baseline="0" dirty="0" smtClean="0">
                        <a:ln>
                          <a:noFill/>
                        </a:ln>
                        <a:solidFill>
                          <a:srgbClr val="000000"/>
                        </a:solidFill>
                        <a:effectLst/>
                        <a:latin typeface="+mn-lt"/>
                        <a:ea typeface="Calibri" pitchFamily="34" charset="0"/>
                        <a:cs typeface="Times New Roman" pitchFamily="18" charset="0"/>
                      </a:endParaRP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dirty="0" smtClean="0">
                          <a:ln>
                            <a:noFill/>
                          </a:ln>
                          <a:solidFill>
                            <a:srgbClr val="000000"/>
                          </a:solidFill>
                          <a:effectLst/>
                          <a:latin typeface="+mn-lt"/>
                          <a:cs typeface="Times New Roman" pitchFamily="18" charset="0"/>
                        </a:rPr>
                        <a:t>33%</a:t>
                      </a:r>
                      <a:endParaRPr kumimoji="0" lang="el-GR" sz="1600" b="0" i="0" u="none" strike="noStrike" cap="none" normalizeH="0" baseline="0" dirty="0" smtClean="0">
                        <a:ln>
                          <a:noFill/>
                        </a:ln>
                        <a:solidFill>
                          <a:srgbClr val="000000"/>
                        </a:solidFill>
                        <a:effectLst/>
                        <a:latin typeface="+mn-lt"/>
                        <a:ea typeface="Calibri" pitchFamily="34" charset="0"/>
                        <a:cs typeface="Times New Roman" pitchFamily="18" charset="0"/>
                      </a:endParaRP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600" b="0" i="0" u="none" strike="noStrike" cap="none" normalizeH="0" baseline="0" dirty="0" smtClean="0">
                        <a:ln>
                          <a:noFill/>
                        </a:ln>
                        <a:solidFill>
                          <a:srgbClr val="000000"/>
                        </a:solidFill>
                        <a:effectLst/>
                        <a:latin typeface="+mn-lt"/>
                        <a:cs typeface="Times New Roman" pitchFamily="18" charset="0"/>
                      </a:endParaRP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600" b="0" i="0" u="none" strike="noStrike" cap="none" normalizeH="0" baseline="0" dirty="0" smtClean="0">
                        <a:ln>
                          <a:noFill/>
                        </a:ln>
                        <a:solidFill>
                          <a:srgbClr val="000000"/>
                        </a:solidFill>
                        <a:effectLst/>
                        <a:latin typeface="+mn-lt"/>
                        <a:cs typeface="Times New Roman" pitchFamily="18" charset="0"/>
                      </a:endParaRP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600" b="0" i="0" u="none" strike="noStrike" cap="none" normalizeH="0" baseline="0" dirty="0" smtClean="0">
                        <a:ln>
                          <a:noFill/>
                        </a:ln>
                        <a:solidFill>
                          <a:srgbClr val="000000"/>
                        </a:solidFill>
                        <a:effectLst/>
                        <a:latin typeface="+mn-lt"/>
                        <a:cs typeface="Times New Roman" pitchFamily="18" charset="0"/>
                      </a:endParaRP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FF99"/>
                    </a:solidFill>
                  </a:tcPr>
                </a:tc>
              </a:tr>
            </a:tbl>
          </a:graphicData>
        </a:graphic>
      </p:graphicFrame>
      <p:sp>
        <p:nvSpPr>
          <p:cNvPr id="7" name="6 - Ορθογώνιο"/>
          <p:cNvSpPr/>
          <p:nvPr/>
        </p:nvSpPr>
        <p:spPr>
          <a:xfrm>
            <a:off x="992560" y="5517232"/>
            <a:ext cx="8913440" cy="830997"/>
          </a:xfrm>
          <a:prstGeom prst="rect">
            <a:avLst/>
          </a:prstGeom>
        </p:spPr>
        <p:txBody>
          <a:bodyPr wrap="square">
            <a:spAutoFit/>
          </a:bodyPr>
          <a:lstStyle/>
          <a:p>
            <a:r>
              <a:rPr lang="el-GR" sz="2400" b="0" dirty="0" smtClean="0">
                <a:latin typeface="Tahoma" pitchFamily="34" charset="0"/>
                <a:cs typeface="Tahoma" pitchFamily="34" charset="0"/>
              </a:rPr>
              <a:t>Η προκαταβολή φόρου για την επιχειρηματική δραστηριότητα ανέρχεται σε 55%</a:t>
            </a:r>
            <a:endParaRPr lang="el-GR" sz="2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0"/>
          </p:nvPr>
        </p:nvSpPr>
        <p:spPr/>
        <p:txBody>
          <a:bodyPr/>
          <a:lstStyle/>
          <a:p>
            <a:pPr>
              <a:defRPr/>
            </a:pPr>
            <a:fld id="{8CAAC24B-3D26-4373-8486-ED12E00C9CA1}" type="slidenum">
              <a:rPr lang="en-GB" smtClean="0"/>
              <a:pPr>
                <a:defRPr/>
              </a:pPr>
              <a:t>29</a:t>
            </a:fld>
            <a:endParaRPr lang="en-GB" dirty="0"/>
          </a:p>
        </p:txBody>
      </p:sp>
      <p:sp>
        <p:nvSpPr>
          <p:cNvPr id="4" name="3 - Ορθογώνιο"/>
          <p:cNvSpPr/>
          <p:nvPr/>
        </p:nvSpPr>
        <p:spPr>
          <a:xfrm>
            <a:off x="632520" y="1124744"/>
            <a:ext cx="8856984" cy="4616648"/>
          </a:xfrm>
          <a:prstGeom prst="rect">
            <a:avLst/>
          </a:prstGeom>
        </p:spPr>
        <p:txBody>
          <a:bodyPr wrap="square">
            <a:spAutoFit/>
          </a:bodyPr>
          <a:lstStyle/>
          <a:p>
            <a:pPr algn="ctr">
              <a:lnSpc>
                <a:spcPct val="150000"/>
              </a:lnSpc>
            </a:pPr>
            <a:endParaRPr lang="el-GR" sz="2800" b="0" dirty="0" smtClean="0">
              <a:solidFill>
                <a:srgbClr val="0000FF"/>
              </a:solidFill>
              <a:latin typeface="Tahoma" pitchFamily="34" charset="0"/>
              <a:cs typeface="Tahoma" pitchFamily="34" charset="0"/>
            </a:endParaRPr>
          </a:p>
          <a:p>
            <a:pPr algn="ctr">
              <a:lnSpc>
                <a:spcPct val="150000"/>
              </a:lnSpc>
            </a:pPr>
            <a:r>
              <a:rPr lang="el-GR" sz="2800" b="0" dirty="0" smtClean="0">
                <a:latin typeface="Tahoma" pitchFamily="34" charset="0"/>
                <a:cs typeface="Tahoma" pitchFamily="34" charset="0"/>
              </a:rPr>
              <a:t>Αν έχει επιλεγεί </a:t>
            </a:r>
            <a:r>
              <a:rPr lang="el-GR" sz="2800" b="0" dirty="0" smtClean="0">
                <a:solidFill>
                  <a:srgbClr val="0000FF"/>
                </a:solidFill>
                <a:latin typeface="Tahoma" pitchFamily="34" charset="0"/>
                <a:cs typeface="Tahoma" pitchFamily="34" charset="0"/>
              </a:rPr>
              <a:t>ο κωδικός 017-018 (έναρξη εμπορικού επαγγέλματος μετά την 1/1/13) </a:t>
            </a:r>
          </a:p>
          <a:p>
            <a:pPr algn="ctr">
              <a:lnSpc>
                <a:spcPct val="150000"/>
              </a:lnSpc>
            </a:pPr>
            <a:r>
              <a:rPr lang="el-GR" sz="2800" b="0" dirty="0" smtClean="0">
                <a:latin typeface="Tahoma" pitchFamily="34" charset="0"/>
                <a:cs typeface="Tahoma" pitchFamily="34" charset="0"/>
              </a:rPr>
              <a:t>ο συντελεστής φόρου αν τα συνολικά ακαθάριστα έσοδα</a:t>
            </a:r>
            <a:r>
              <a:rPr lang="el-GR" sz="2800" b="0" dirty="0" smtClean="0">
                <a:solidFill>
                  <a:srgbClr val="0000FF"/>
                </a:solidFill>
                <a:latin typeface="Tahoma" pitchFamily="34" charset="0"/>
                <a:cs typeface="Tahoma" pitchFamily="34" charset="0"/>
              </a:rPr>
              <a:t>  δεν υπερβαίνουν τα 10.000 ευρώ </a:t>
            </a:r>
          </a:p>
          <a:p>
            <a:pPr algn="ctr">
              <a:lnSpc>
                <a:spcPct val="150000"/>
              </a:lnSpc>
            </a:pPr>
            <a:r>
              <a:rPr lang="el-GR" sz="2800" b="0" dirty="0" smtClean="0">
                <a:solidFill>
                  <a:srgbClr val="C00000"/>
                </a:solidFill>
                <a:latin typeface="Tahoma" pitchFamily="34" charset="0"/>
                <a:cs typeface="Tahoma" pitchFamily="34" charset="0"/>
              </a:rPr>
              <a:t>αντί για 26% </a:t>
            </a:r>
            <a:r>
              <a:rPr lang="el-GR" sz="2800" b="0" dirty="0" smtClean="0">
                <a:solidFill>
                  <a:srgbClr val="0000FF"/>
                </a:solidFill>
                <a:latin typeface="Tahoma" pitchFamily="34" charset="0"/>
                <a:cs typeface="Tahoma" pitchFamily="34" charset="0"/>
              </a:rPr>
              <a:t>γίνεται 13%</a:t>
            </a:r>
          </a:p>
          <a:p>
            <a:pPr algn="ctr">
              <a:lnSpc>
                <a:spcPct val="150000"/>
              </a:lnSpc>
            </a:pPr>
            <a:r>
              <a:rPr lang="el-GR" sz="2800" b="0" dirty="0" smtClean="0">
                <a:solidFill>
                  <a:srgbClr val="0000FF"/>
                </a:solidFill>
                <a:latin typeface="Tahoma" pitchFamily="34" charset="0"/>
                <a:cs typeface="Tahoma" pitchFamily="34" charset="0"/>
              </a:rPr>
              <a:t>  </a:t>
            </a:r>
            <a:endParaRPr lang="el-GR" dirty="0" smtClean="0">
              <a:solidFill>
                <a:srgbClr val="0000FF"/>
              </a:solidFill>
            </a:endParaRPr>
          </a:p>
        </p:txBody>
      </p:sp>
      <p:sp>
        <p:nvSpPr>
          <p:cNvPr id="5" name="Text Box 1"/>
          <p:cNvSpPr txBox="1">
            <a:spLocks noChangeArrowheads="1"/>
          </p:cNvSpPr>
          <p:nvPr/>
        </p:nvSpPr>
        <p:spPr bwMode="auto">
          <a:xfrm>
            <a:off x="560512" y="332656"/>
            <a:ext cx="8586787" cy="936625"/>
          </a:xfrm>
          <a:prstGeom prst="rect">
            <a:avLst/>
          </a:prstGeom>
          <a:noFill/>
          <a:ln w="9360">
            <a:noFill/>
            <a:miter lim="800000"/>
            <a:headEnd/>
            <a:tailEnd/>
          </a:ln>
        </p:spPr>
        <p:txBody>
          <a:bodyPr lIns="90000" tIns="45000" rIns="90000" bIns="45000"/>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l-GR" sz="3200" b="0" u="sng" dirty="0" smtClean="0">
                <a:solidFill>
                  <a:srgbClr val="0000CC"/>
                </a:solidFill>
                <a:latin typeface="Tahoma" pitchFamily="32" charset="0"/>
              </a:rPr>
              <a:t>Μείωση Φόρου Νέων Επαγγελματιών</a:t>
            </a:r>
            <a:endParaRPr lang="el-GR" sz="3200" b="0" u="sng" dirty="0">
              <a:solidFill>
                <a:srgbClr val="0000CC"/>
              </a:solidFill>
              <a:latin typeface="Tahoma" pitchFamily="32"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6 - Εικόνα" descr="86be934942f0ee64ad249f946377e09e.800x400x1.jpg"/>
          <p:cNvPicPr>
            <a:picLocks noChangeAspect="1"/>
          </p:cNvPicPr>
          <p:nvPr/>
        </p:nvPicPr>
        <p:blipFill>
          <a:blip r:embed="rId2" cstate="print"/>
          <a:stretch>
            <a:fillRect/>
          </a:stretch>
        </p:blipFill>
        <p:spPr>
          <a:xfrm>
            <a:off x="0" y="620688"/>
            <a:ext cx="9906000" cy="4953000"/>
          </a:xfrm>
          <a:prstGeom prst="rect">
            <a:avLst/>
          </a:prstGeom>
        </p:spPr>
      </p:pic>
      <p:pic>
        <p:nvPicPr>
          <p:cNvPr id="6" name="5 - Εικόνα" descr="keep-calm-because-we-are-in-our-busy-tax-season.png"/>
          <p:cNvPicPr>
            <a:picLocks noChangeAspect="1"/>
          </p:cNvPicPr>
          <p:nvPr/>
        </p:nvPicPr>
        <p:blipFill>
          <a:blip r:embed="rId3" cstate="print"/>
          <a:stretch>
            <a:fillRect/>
          </a:stretch>
        </p:blipFill>
        <p:spPr>
          <a:xfrm>
            <a:off x="3224808" y="0"/>
            <a:ext cx="6681192" cy="68580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0"/>
          </p:nvPr>
        </p:nvSpPr>
        <p:spPr/>
        <p:txBody>
          <a:bodyPr/>
          <a:lstStyle/>
          <a:p>
            <a:pPr>
              <a:defRPr/>
            </a:pPr>
            <a:fld id="{8CAAC24B-3D26-4373-8486-ED12E00C9CA1}" type="slidenum">
              <a:rPr lang="en-GB" smtClean="0"/>
              <a:pPr>
                <a:defRPr/>
              </a:pPr>
              <a:t>30</a:t>
            </a:fld>
            <a:endParaRPr lang="en-GB" dirty="0"/>
          </a:p>
        </p:txBody>
      </p:sp>
      <p:sp>
        <p:nvSpPr>
          <p:cNvPr id="3" name="2 - Ορθογώνιο"/>
          <p:cNvSpPr/>
          <p:nvPr/>
        </p:nvSpPr>
        <p:spPr>
          <a:xfrm>
            <a:off x="560512" y="1196752"/>
            <a:ext cx="9001000" cy="4524315"/>
          </a:xfrm>
          <a:prstGeom prst="rect">
            <a:avLst/>
          </a:prstGeom>
        </p:spPr>
        <p:txBody>
          <a:bodyPr wrap="square">
            <a:spAutoFit/>
          </a:bodyPr>
          <a:lstStyle/>
          <a:p>
            <a:pPr lvl="1">
              <a:lnSpc>
                <a:spcPct val="150000"/>
              </a:lnSpc>
            </a:pPr>
            <a:r>
              <a:rPr lang="el-GR" sz="2400" b="0" dirty="0" smtClean="0"/>
              <a:t>Τα κέρδη από επιχειρηματική δραστηριότητα που αποκτούν φυσικά πρόσωπα </a:t>
            </a:r>
            <a:r>
              <a:rPr lang="el-GR" sz="2400" b="0" dirty="0" smtClean="0">
                <a:solidFill>
                  <a:srgbClr val="C00000"/>
                </a:solidFill>
              </a:rPr>
              <a:t>μόνο</a:t>
            </a:r>
            <a:r>
              <a:rPr lang="el-GR" sz="2400" b="0" dirty="0" smtClean="0"/>
              <a:t> </a:t>
            </a:r>
            <a:r>
              <a:rPr lang="el-GR" sz="2400" dirty="0" smtClean="0"/>
              <a:t> </a:t>
            </a:r>
            <a:r>
              <a:rPr lang="el-GR" sz="2400" dirty="0" smtClean="0">
                <a:solidFill>
                  <a:srgbClr val="0000CC"/>
                </a:solidFill>
              </a:rPr>
              <a:t>από αγροτική δραστηριότητα και διάθεση μη επεξεργασμένων αγροτικών </a:t>
            </a:r>
            <a:r>
              <a:rPr lang="el-GR" sz="2400" dirty="0" err="1" smtClean="0">
                <a:solidFill>
                  <a:srgbClr val="0000CC"/>
                </a:solidFill>
              </a:rPr>
              <a:t>προιόντων</a:t>
            </a:r>
            <a:r>
              <a:rPr lang="el-GR" sz="2400" dirty="0" smtClean="0">
                <a:solidFill>
                  <a:srgbClr val="0000CC"/>
                </a:solidFill>
              </a:rPr>
              <a:t> </a:t>
            </a:r>
            <a:r>
              <a:rPr lang="el-GR" sz="2400" dirty="0" smtClean="0"/>
              <a:t>( η συσκευασία δεν θεωρείται επεξεργασία) </a:t>
            </a:r>
            <a:r>
              <a:rPr lang="el-GR" sz="2400" b="0" dirty="0" smtClean="0"/>
              <a:t>φορολογούνται</a:t>
            </a:r>
            <a:r>
              <a:rPr lang="el-GR" sz="2400" dirty="0" smtClean="0"/>
              <a:t> με συντελεστή </a:t>
            </a:r>
            <a:r>
              <a:rPr lang="el-GR" sz="2400" dirty="0" smtClean="0">
                <a:solidFill>
                  <a:srgbClr val="0000CC"/>
                </a:solidFill>
              </a:rPr>
              <a:t>δεκατρία τοις εκατό (13%)</a:t>
            </a:r>
          </a:p>
          <a:p>
            <a:pPr lvl="1">
              <a:lnSpc>
                <a:spcPct val="150000"/>
              </a:lnSpc>
            </a:pPr>
            <a:r>
              <a:rPr lang="el-GR" sz="2400" dirty="0" smtClean="0"/>
              <a:t>Η προκαταβολή φόρου για τα αγροτικά εισοδήματα υπολογίζεται με συντελεστή είναι </a:t>
            </a:r>
            <a:r>
              <a:rPr lang="el-GR" sz="2400" dirty="0" smtClean="0">
                <a:solidFill>
                  <a:srgbClr val="0000CC"/>
                </a:solidFill>
              </a:rPr>
              <a:t>27,5%</a:t>
            </a:r>
          </a:p>
        </p:txBody>
      </p:sp>
      <p:sp>
        <p:nvSpPr>
          <p:cNvPr id="4" name="Rectangle 2"/>
          <p:cNvSpPr txBox="1">
            <a:spLocks noChangeArrowheads="1"/>
          </p:cNvSpPr>
          <p:nvPr/>
        </p:nvSpPr>
        <p:spPr bwMode="auto">
          <a:xfrm>
            <a:off x="0" y="-7101"/>
            <a:ext cx="9906000" cy="572336"/>
          </a:xfrm>
          <a:prstGeom prst="rect">
            <a:avLst/>
          </a:prstGeom>
          <a:solidFill>
            <a:srgbClr val="2942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0488" tIns="44450" rIns="90488" bIns="44450" numCol="1" anchor="t" anchorCtr="0" compatLnSpc="1">
            <a:prstTxWarp prst="textNoShape">
              <a:avLst/>
            </a:prstTxWarp>
            <a:spAutoFit/>
          </a:bodyPr>
          <a:lstStyle/>
          <a:p>
            <a:pPr marL="0" marR="0" lvl="0" indent="0" algn="ctr" defTabSz="1073150" rtl="0" eaLnBrk="0" fontAlgn="base" latinLnBrk="0" hangingPunct="0">
              <a:lnSpc>
                <a:spcPct val="98000"/>
              </a:lnSpc>
              <a:spcBef>
                <a:spcPct val="0"/>
              </a:spcBef>
              <a:spcAft>
                <a:spcPct val="0"/>
              </a:spcAft>
              <a:buClrTx/>
              <a:buSzTx/>
              <a:buFontTx/>
              <a:buNone/>
              <a:tabLst/>
              <a:defRPr/>
            </a:pPr>
            <a:r>
              <a:rPr kumimoji="0" lang="el-GR" sz="3200" b="1" i="0" u="none" strike="noStrike" kern="0" cap="none" spc="0" normalizeH="0" baseline="0" noProof="0" dirty="0" smtClean="0">
                <a:ln>
                  <a:noFill/>
                </a:ln>
                <a:solidFill>
                  <a:schemeClr val="bg1"/>
                </a:solidFill>
                <a:effectLst/>
                <a:uLnTx/>
                <a:uFillTx/>
                <a:latin typeface="Calibri"/>
                <a:ea typeface="ＭＳ Ｐゴシック" charset="0"/>
                <a:cs typeface="Calibri"/>
              </a:rPr>
              <a:t>Φορολογικός συντελεστής για Αγροτικά Εισοδήματα </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0"/>
          </p:nvPr>
        </p:nvSpPr>
        <p:spPr/>
        <p:txBody>
          <a:bodyPr/>
          <a:lstStyle/>
          <a:p>
            <a:pPr>
              <a:defRPr/>
            </a:pPr>
            <a:fld id="{8CAAC24B-3D26-4373-8486-ED12E00C9CA1}" type="slidenum">
              <a:rPr lang="en-GB" smtClean="0"/>
              <a:pPr>
                <a:defRPr/>
              </a:pPr>
              <a:t>31</a:t>
            </a:fld>
            <a:endParaRPr lang="en-GB" dirty="0"/>
          </a:p>
        </p:txBody>
      </p:sp>
      <p:sp>
        <p:nvSpPr>
          <p:cNvPr id="3" name="2 - Ορθογώνιο"/>
          <p:cNvSpPr/>
          <p:nvPr/>
        </p:nvSpPr>
        <p:spPr>
          <a:xfrm>
            <a:off x="560512" y="1196752"/>
            <a:ext cx="9001000" cy="4524315"/>
          </a:xfrm>
          <a:prstGeom prst="rect">
            <a:avLst/>
          </a:prstGeom>
        </p:spPr>
        <p:txBody>
          <a:bodyPr wrap="square">
            <a:spAutoFit/>
          </a:bodyPr>
          <a:lstStyle/>
          <a:p>
            <a:pPr lvl="1">
              <a:lnSpc>
                <a:spcPct val="150000"/>
              </a:lnSpc>
            </a:pPr>
            <a:r>
              <a:rPr lang="el-GR" sz="2400" b="0" dirty="0" smtClean="0"/>
              <a:t>Δεν υπάρχουν πλέον τεκμαρτά κέρδη για τους αγρότες. Τυχόν εισοδήματα προκύπτουν μόνο από επιχειρηματικές συναλλαγές, άρα δεν φορολογείται π.χ. η παραγωγή ελαιολάδου για ίδια χρήση στο σπίτι του φορολογούμενου.</a:t>
            </a:r>
          </a:p>
          <a:p>
            <a:pPr lvl="1">
              <a:lnSpc>
                <a:spcPct val="150000"/>
              </a:lnSpc>
            </a:pPr>
            <a:r>
              <a:rPr lang="el-GR" sz="2400" b="0" dirty="0" smtClean="0"/>
              <a:t>Όσοι δηλώνουν αγροτικά εισοδήματα, είτε ανήκουν στο κανονικό καθεστώς ΦΠΑ, είτε στο ειδικό καθεστώς, είτε είναι ιδιώτες που δεν έχουν κάνει έναρξη επαγγέλματος στο μητρώο  </a:t>
            </a:r>
            <a:r>
              <a:rPr lang="el-GR" sz="2400" b="0" dirty="0" smtClean="0">
                <a:solidFill>
                  <a:srgbClr val="0000CC"/>
                </a:solidFill>
              </a:rPr>
              <a:t>θα συμπληρώσουν Ε3</a:t>
            </a:r>
            <a:r>
              <a:rPr lang="el-GR" sz="2400" b="0" dirty="0" smtClean="0"/>
              <a:t>.</a:t>
            </a:r>
          </a:p>
        </p:txBody>
      </p:sp>
      <p:sp>
        <p:nvSpPr>
          <p:cNvPr id="4" name="Rectangle 2"/>
          <p:cNvSpPr txBox="1">
            <a:spLocks noChangeArrowheads="1"/>
          </p:cNvSpPr>
          <p:nvPr/>
        </p:nvSpPr>
        <p:spPr bwMode="auto">
          <a:xfrm>
            <a:off x="0" y="-7101"/>
            <a:ext cx="9906000" cy="572336"/>
          </a:xfrm>
          <a:prstGeom prst="rect">
            <a:avLst/>
          </a:prstGeom>
          <a:solidFill>
            <a:srgbClr val="2942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0488" tIns="44450" rIns="90488" bIns="44450" numCol="1" anchor="t" anchorCtr="0" compatLnSpc="1">
            <a:prstTxWarp prst="textNoShape">
              <a:avLst/>
            </a:prstTxWarp>
            <a:spAutoFit/>
          </a:bodyPr>
          <a:lstStyle/>
          <a:p>
            <a:pPr marL="0" marR="0" lvl="0" indent="0" algn="ctr" defTabSz="1073150" rtl="0" eaLnBrk="0" fontAlgn="base" latinLnBrk="0" hangingPunct="0">
              <a:lnSpc>
                <a:spcPct val="98000"/>
              </a:lnSpc>
              <a:spcBef>
                <a:spcPct val="0"/>
              </a:spcBef>
              <a:spcAft>
                <a:spcPct val="0"/>
              </a:spcAft>
              <a:buClrTx/>
              <a:buSzTx/>
              <a:buFontTx/>
              <a:buNone/>
              <a:tabLst/>
              <a:defRPr/>
            </a:pPr>
            <a:r>
              <a:rPr kumimoji="0" lang="el-GR" sz="3200" b="1" i="0" u="none" strike="noStrike" kern="0" cap="none" spc="0" normalizeH="0" baseline="0" noProof="0" dirty="0" smtClean="0">
                <a:ln>
                  <a:noFill/>
                </a:ln>
                <a:solidFill>
                  <a:schemeClr val="bg1"/>
                </a:solidFill>
                <a:effectLst/>
                <a:uLnTx/>
                <a:uFillTx/>
                <a:latin typeface="Calibri"/>
                <a:ea typeface="ＭＳ Ｐゴシック" charset="0"/>
                <a:cs typeface="Calibri"/>
              </a:rPr>
              <a:t>Αγροτικά Εισοδήματα 2015</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0"/>
          </p:nvPr>
        </p:nvSpPr>
        <p:spPr/>
        <p:txBody>
          <a:bodyPr/>
          <a:lstStyle/>
          <a:p>
            <a:pPr>
              <a:defRPr/>
            </a:pPr>
            <a:fld id="{8CAAC24B-3D26-4373-8486-ED12E00C9CA1}" type="slidenum">
              <a:rPr lang="en-GB" smtClean="0"/>
              <a:pPr>
                <a:defRPr/>
              </a:pPr>
              <a:t>32</a:t>
            </a:fld>
            <a:endParaRPr lang="en-GB" dirty="0"/>
          </a:p>
        </p:txBody>
      </p:sp>
      <p:sp>
        <p:nvSpPr>
          <p:cNvPr id="3" name="2 - Ορθογώνιο"/>
          <p:cNvSpPr/>
          <p:nvPr/>
        </p:nvSpPr>
        <p:spPr>
          <a:xfrm>
            <a:off x="704528" y="692696"/>
            <a:ext cx="9001000" cy="5632311"/>
          </a:xfrm>
          <a:prstGeom prst="rect">
            <a:avLst/>
          </a:prstGeom>
        </p:spPr>
        <p:txBody>
          <a:bodyPr wrap="square">
            <a:spAutoFit/>
          </a:bodyPr>
          <a:lstStyle/>
          <a:p>
            <a:pPr lvl="1">
              <a:lnSpc>
                <a:spcPct val="150000"/>
              </a:lnSpc>
            </a:pPr>
            <a:r>
              <a:rPr lang="el-GR" sz="2400" b="0" dirty="0" smtClean="0"/>
              <a:t>Οι αγρότες πρέπει να δηλώσουν έσοδο από ιδιόχρηση των αγρών και να έχουν  </a:t>
            </a:r>
            <a:r>
              <a:rPr lang="el-GR" sz="2400" b="0" dirty="0" smtClean="0">
                <a:solidFill>
                  <a:srgbClr val="0000CC"/>
                </a:solidFill>
              </a:rPr>
              <a:t>τεκμαρτό εισόδημα από ακίνητα.</a:t>
            </a:r>
          </a:p>
          <a:p>
            <a:pPr lvl="1">
              <a:lnSpc>
                <a:spcPct val="150000"/>
              </a:lnSpc>
            </a:pPr>
            <a:endParaRPr lang="el-GR" sz="2400" b="0" dirty="0" smtClean="0">
              <a:solidFill>
                <a:srgbClr val="0000CC"/>
              </a:solidFill>
            </a:endParaRPr>
          </a:p>
          <a:p>
            <a:pPr lvl="1">
              <a:lnSpc>
                <a:spcPct val="150000"/>
              </a:lnSpc>
            </a:pPr>
            <a:r>
              <a:rPr lang="el-GR" sz="2400" b="0" dirty="0" smtClean="0">
                <a:solidFill>
                  <a:srgbClr val="0000CC"/>
                </a:solidFill>
              </a:rPr>
              <a:t>Οι αποζημιώσεις για καταστροφές αγροτικών προϊόντων δεν φορολογούνται. Οι αγροτικές επιδοτήσεις είναι αφορολόγητες και δεν περιλαμβάνονται στα έσοδα που καταχωρούνται στο Ε3 μέχρι το ποσό των 12.000 ευρώ, αν υπερβαίνουν τα 12.000 ευρώ καταχωρείται στον κωδικό 644 μόνο η διαφορά. </a:t>
            </a:r>
          </a:p>
          <a:p>
            <a:pPr lvl="1">
              <a:lnSpc>
                <a:spcPct val="150000"/>
              </a:lnSpc>
            </a:pPr>
            <a:r>
              <a:rPr lang="el-GR" sz="2400" b="0" dirty="0" smtClean="0">
                <a:solidFill>
                  <a:srgbClr val="0000CC"/>
                </a:solidFill>
              </a:rPr>
              <a:t>Στους κωδικούς 905-907-908 καταχωρείται όμως το σύνολο των αγροτικών επιδοτήσεων – αποζημιώσεων.</a:t>
            </a:r>
          </a:p>
        </p:txBody>
      </p:sp>
      <p:sp>
        <p:nvSpPr>
          <p:cNvPr id="4" name="Rectangle 2"/>
          <p:cNvSpPr txBox="1">
            <a:spLocks noChangeArrowheads="1"/>
          </p:cNvSpPr>
          <p:nvPr/>
        </p:nvSpPr>
        <p:spPr bwMode="auto">
          <a:xfrm>
            <a:off x="0" y="-7101"/>
            <a:ext cx="9906000" cy="572336"/>
          </a:xfrm>
          <a:prstGeom prst="rect">
            <a:avLst/>
          </a:prstGeom>
          <a:solidFill>
            <a:srgbClr val="2942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0488" tIns="44450" rIns="90488" bIns="44450" numCol="1" anchor="t" anchorCtr="0" compatLnSpc="1">
            <a:prstTxWarp prst="textNoShape">
              <a:avLst/>
            </a:prstTxWarp>
            <a:spAutoFit/>
          </a:bodyPr>
          <a:lstStyle/>
          <a:p>
            <a:pPr marL="0" marR="0" lvl="0" indent="0" algn="ctr" defTabSz="1073150" rtl="0" eaLnBrk="0" fontAlgn="base" latinLnBrk="0" hangingPunct="0">
              <a:lnSpc>
                <a:spcPct val="98000"/>
              </a:lnSpc>
              <a:spcBef>
                <a:spcPct val="0"/>
              </a:spcBef>
              <a:spcAft>
                <a:spcPct val="0"/>
              </a:spcAft>
              <a:buClrTx/>
              <a:buSzTx/>
              <a:buFontTx/>
              <a:buNone/>
              <a:tabLst/>
              <a:defRPr/>
            </a:pPr>
            <a:r>
              <a:rPr kumimoji="0" lang="el-GR" sz="3200" b="1" i="0" u="none" strike="noStrike" kern="0" cap="none" spc="0" normalizeH="0" baseline="0" noProof="0" dirty="0" smtClean="0">
                <a:ln>
                  <a:noFill/>
                </a:ln>
                <a:solidFill>
                  <a:schemeClr val="bg1"/>
                </a:solidFill>
                <a:effectLst/>
                <a:uLnTx/>
                <a:uFillTx/>
                <a:latin typeface="Calibri"/>
                <a:ea typeface="ＭＳ Ｐゴシック" charset="0"/>
                <a:cs typeface="Calibri"/>
              </a:rPr>
              <a:t>Αγροτικά Εισοδήματα 2015</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352600" y="1628800"/>
            <a:ext cx="7704856" cy="5478423"/>
          </a:xfrm>
          <a:prstGeom prst="rect">
            <a:avLst/>
          </a:prstGeom>
        </p:spPr>
        <p:txBody>
          <a:bodyPr wrap="square">
            <a:spAutoFit/>
          </a:bodyPr>
          <a:lstStyle/>
          <a:p>
            <a:pPr>
              <a:lnSpc>
                <a:spcPct val="150000"/>
              </a:lnSpc>
            </a:pPr>
            <a:r>
              <a:rPr lang="el-GR" sz="2800" b="0" dirty="0" smtClean="0"/>
              <a:t>Το εισόδημα από </a:t>
            </a:r>
            <a:r>
              <a:rPr lang="el-GR" sz="2800" b="0" dirty="0" err="1" smtClean="0"/>
              <a:t>ιδιοχρησιμοποίηση</a:t>
            </a:r>
            <a:r>
              <a:rPr lang="el-GR" sz="2800" b="0" dirty="0" smtClean="0"/>
              <a:t> ή δωρεάν παραχώρηση ακινήτου τεκμαίρεται ότι συνίσταται στο </a:t>
            </a:r>
            <a:r>
              <a:rPr lang="el-GR" sz="2800" b="0" dirty="0" smtClean="0">
                <a:solidFill>
                  <a:srgbClr val="0000CC"/>
                </a:solidFill>
              </a:rPr>
              <a:t>τρία τοις εκατό (3%) </a:t>
            </a:r>
            <a:r>
              <a:rPr lang="el-GR" sz="2800" b="0" dirty="0" smtClean="0"/>
              <a:t>της αντικειμενικής αξίας του ακινήτου.</a:t>
            </a:r>
          </a:p>
          <a:p>
            <a:pPr>
              <a:lnSpc>
                <a:spcPct val="150000"/>
              </a:lnSpc>
            </a:pPr>
            <a:r>
              <a:rPr lang="el-GR" sz="2800" b="0" dirty="0" smtClean="0"/>
              <a:t>Εξαιρείται η </a:t>
            </a:r>
            <a:r>
              <a:rPr lang="el-GR" sz="2800" b="0" dirty="0" err="1" smtClean="0"/>
              <a:t>ιδιοχρησιμοποίηση</a:t>
            </a:r>
            <a:r>
              <a:rPr lang="el-GR" sz="2800" b="0" dirty="0" smtClean="0"/>
              <a:t>  κατοικίας και η δωρεάν παραχώρηση οικίας έως 200τμ σε ανιόντες ή κατιόντες συγγενείς</a:t>
            </a:r>
          </a:p>
          <a:p>
            <a:pPr>
              <a:lnSpc>
                <a:spcPct val="200000"/>
              </a:lnSpc>
            </a:pPr>
            <a:endParaRPr lang="el-GR" sz="2800" b="0" dirty="0"/>
          </a:p>
        </p:txBody>
      </p:sp>
      <p:sp>
        <p:nvSpPr>
          <p:cNvPr id="3" name="2 - Ορθογώνιο"/>
          <p:cNvSpPr/>
          <p:nvPr/>
        </p:nvSpPr>
        <p:spPr>
          <a:xfrm>
            <a:off x="200472" y="692696"/>
            <a:ext cx="9705528" cy="830997"/>
          </a:xfrm>
          <a:prstGeom prst="rect">
            <a:avLst/>
          </a:prstGeom>
        </p:spPr>
        <p:txBody>
          <a:bodyPr wrap="square">
            <a:spAutoFit/>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l-GR" sz="2400" b="0" dirty="0" smtClean="0">
                <a:solidFill>
                  <a:srgbClr val="0000CC"/>
                </a:solidFill>
                <a:latin typeface="Tahoma" pitchFamily="32" charset="0"/>
              </a:rPr>
              <a:t>ΦΟΡΟΛΟΓΙΑ ΕΙΣΟΔΗΜΑΤΟΣ </a:t>
            </a: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l-GR" sz="2400" b="0" dirty="0" smtClean="0">
                <a:solidFill>
                  <a:srgbClr val="0000CC"/>
                </a:solidFill>
                <a:latin typeface="Tahoma" pitchFamily="32" charset="0"/>
              </a:rPr>
              <a:t>ΑΠΟ ΙΔΙΟΧΡΗΣΙΜΟΠΟΙΗΣΗ &amp; ΔΩΡΕΑΝ ΠΑΡΑΧΩΡΗΣΗ ΑΚΙΝΗΤΩΝ</a:t>
            </a:r>
            <a:endParaRPr lang="el-GR" sz="2400" b="0" dirty="0">
              <a:solidFill>
                <a:srgbClr val="0000CC"/>
              </a:solidFill>
              <a:latin typeface="Tahoma" pitchFamily="32"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488" y="116632"/>
            <a:ext cx="9282236" cy="1143000"/>
          </a:xfrm>
        </p:spPr>
        <p:txBody>
          <a:bodyPr/>
          <a:lstStyle/>
          <a:p>
            <a:pPr algn="ctr"/>
            <a:r>
              <a:rPr lang="el-GR" sz="3200" dirty="0" smtClean="0">
                <a:solidFill>
                  <a:srgbClr val="0000CC"/>
                </a:solidFill>
              </a:rPr>
              <a:t/>
            </a:r>
            <a:br>
              <a:rPr lang="el-GR" sz="3200" dirty="0" smtClean="0">
                <a:solidFill>
                  <a:srgbClr val="0000CC"/>
                </a:solidFill>
              </a:rPr>
            </a:br>
            <a:r>
              <a:rPr lang="el-GR" sz="2800" b="1" dirty="0" smtClean="0">
                <a:solidFill>
                  <a:srgbClr val="0000CC"/>
                </a:solidFill>
              </a:rPr>
              <a:t>Φορολογικοί συντελεστές για εισοδήματα από ακίνητα</a:t>
            </a:r>
            <a:r>
              <a:rPr lang="el-GR" sz="3200" b="1" dirty="0" smtClean="0">
                <a:solidFill>
                  <a:srgbClr val="0000CC"/>
                </a:solidFill>
              </a:rPr>
              <a:t/>
            </a:r>
            <a:br>
              <a:rPr lang="el-GR" sz="3200" b="1" dirty="0" smtClean="0">
                <a:solidFill>
                  <a:srgbClr val="0000CC"/>
                </a:solidFill>
              </a:rPr>
            </a:br>
            <a:endParaRPr lang="el-GR" dirty="0"/>
          </a:p>
        </p:txBody>
      </p:sp>
      <p:sp>
        <p:nvSpPr>
          <p:cNvPr id="3" name="Content Placeholder 2"/>
          <p:cNvSpPr>
            <a:spLocks noGrp="1"/>
          </p:cNvSpPr>
          <p:nvPr>
            <p:ph idx="1"/>
          </p:nvPr>
        </p:nvSpPr>
        <p:spPr>
          <a:xfrm>
            <a:off x="200472" y="1340768"/>
            <a:ext cx="9906000" cy="5328592"/>
          </a:xfrm>
        </p:spPr>
        <p:txBody>
          <a:bodyPr/>
          <a:lstStyle/>
          <a:p>
            <a:r>
              <a:rPr lang="el-GR" sz="2400" dirty="0" smtClean="0"/>
              <a:t> </a:t>
            </a:r>
            <a:r>
              <a:rPr lang="el-GR" sz="2400" dirty="0" smtClean="0">
                <a:solidFill>
                  <a:srgbClr val="0000CC"/>
                </a:solidFill>
              </a:rPr>
              <a:t>Το εισόδημα από ακίνητη περιουσία φορολογείται σύμφωνα με την ακόλουθη κλίμακα:</a:t>
            </a:r>
          </a:p>
          <a:p>
            <a:endParaRPr lang="el-GR" dirty="0">
              <a:solidFill>
                <a:srgbClr val="0000CC"/>
              </a:solidFill>
            </a:endParaRPr>
          </a:p>
        </p:txBody>
      </p:sp>
      <p:graphicFrame>
        <p:nvGraphicFramePr>
          <p:cNvPr id="4" name="Table 3"/>
          <p:cNvGraphicFramePr>
            <a:graphicFrameLocks noGrp="1"/>
          </p:cNvGraphicFramePr>
          <p:nvPr/>
        </p:nvGraphicFramePr>
        <p:xfrm>
          <a:off x="992560" y="2420888"/>
          <a:ext cx="8136904" cy="2232144"/>
        </p:xfrm>
        <a:graphic>
          <a:graphicData uri="http://schemas.openxmlformats.org/drawingml/2006/table">
            <a:tbl>
              <a:tblPr firstRow="1" bandRow="1">
                <a:tableStyleId>{5C22544A-7EE6-4342-B048-85BDC9FD1C3A}</a:tableStyleId>
              </a:tblPr>
              <a:tblGrid>
                <a:gridCol w="4068452"/>
                <a:gridCol w="4068452"/>
              </a:tblGrid>
              <a:tr h="1490464">
                <a:tc>
                  <a:txBody>
                    <a:bodyPr/>
                    <a:lstStyle/>
                    <a:p>
                      <a:pPr marR="3810" algn="ctr">
                        <a:spcAft>
                          <a:spcPts val="0"/>
                        </a:spcAft>
                      </a:pPr>
                      <a:r>
                        <a:rPr lang="el-GR" sz="2000" dirty="0">
                          <a:latin typeface="Arial"/>
                          <a:ea typeface="MgHelveticaUCPol"/>
                        </a:rPr>
                        <a:t>Εισόδημα από ακίνητη περιουσία</a:t>
                      </a:r>
                      <a:endParaRPr lang="el-GR" sz="2000" dirty="0">
                        <a:latin typeface="Times New Roman"/>
                        <a:ea typeface="Times New Roman"/>
                      </a:endParaRPr>
                    </a:p>
                    <a:p>
                      <a:pPr marR="3810" algn="ctr">
                        <a:spcAft>
                          <a:spcPts val="0"/>
                        </a:spcAft>
                      </a:pPr>
                      <a:r>
                        <a:rPr lang="el-GR" sz="2000" dirty="0">
                          <a:latin typeface="Arial"/>
                          <a:ea typeface="MgHelveticaUCPol"/>
                        </a:rPr>
                        <a:t>(ευρώ)</a:t>
                      </a:r>
                      <a:endParaRPr lang="el-GR" sz="2000" dirty="0">
                        <a:latin typeface="Times New Roman"/>
                        <a:ea typeface="Times New Roman"/>
                      </a:endParaRPr>
                    </a:p>
                  </a:txBody>
                  <a:tcPr marL="68580" marR="68580" marT="0" marB="0">
                    <a:solidFill>
                      <a:srgbClr val="0000CC"/>
                    </a:solidFill>
                  </a:tcPr>
                </a:tc>
                <a:tc>
                  <a:txBody>
                    <a:bodyPr/>
                    <a:lstStyle/>
                    <a:p>
                      <a:pPr marR="3810" algn="ctr">
                        <a:spcAft>
                          <a:spcPts val="0"/>
                        </a:spcAft>
                      </a:pPr>
                      <a:r>
                        <a:rPr lang="el-GR" sz="2000" dirty="0">
                          <a:latin typeface="Arial"/>
                          <a:ea typeface="MgHelveticaUCPol"/>
                        </a:rPr>
                        <a:t>Συντελεστής</a:t>
                      </a:r>
                      <a:endParaRPr lang="el-GR" sz="2000" dirty="0">
                        <a:latin typeface="Times New Roman"/>
                        <a:ea typeface="Times New Roman"/>
                      </a:endParaRPr>
                    </a:p>
                    <a:p>
                      <a:pPr marR="3810" algn="ctr">
                        <a:spcAft>
                          <a:spcPts val="0"/>
                        </a:spcAft>
                      </a:pPr>
                      <a:r>
                        <a:rPr lang="el-GR" sz="2000" dirty="0">
                          <a:latin typeface="Arial"/>
                          <a:ea typeface="MgHelveticaUCPol"/>
                        </a:rPr>
                        <a:t>(%)</a:t>
                      </a:r>
                      <a:endParaRPr lang="el-GR" sz="2000" dirty="0">
                        <a:latin typeface="Times New Roman"/>
                        <a:ea typeface="Times New Roman"/>
                      </a:endParaRPr>
                    </a:p>
                  </a:txBody>
                  <a:tcPr marL="68580" marR="68580" marT="0" marB="0">
                    <a:solidFill>
                      <a:srgbClr val="0000CC"/>
                    </a:solidFill>
                  </a:tcPr>
                </a:tc>
              </a:tr>
              <a:tr h="370840">
                <a:tc>
                  <a:txBody>
                    <a:bodyPr/>
                    <a:lstStyle/>
                    <a:p>
                      <a:pPr marR="3810" algn="ctr">
                        <a:spcAft>
                          <a:spcPts val="0"/>
                        </a:spcAft>
                      </a:pPr>
                      <a:r>
                        <a:rPr lang="el-GR" sz="2000" dirty="0">
                          <a:latin typeface="Arial"/>
                          <a:ea typeface="MgHelveticaUCPol"/>
                        </a:rPr>
                        <a:t>≤12.000 </a:t>
                      </a:r>
                      <a:endParaRPr lang="el-GR" sz="2000" dirty="0">
                        <a:latin typeface="Times New Roman"/>
                        <a:ea typeface="Times New Roman"/>
                      </a:endParaRPr>
                    </a:p>
                  </a:txBody>
                  <a:tcPr marL="68580" marR="68580" marT="0" marB="0">
                    <a:solidFill>
                      <a:srgbClr val="00CCFF"/>
                    </a:solidFill>
                  </a:tcPr>
                </a:tc>
                <a:tc>
                  <a:txBody>
                    <a:bodyPr/>
                    <a:lstStyle/>
                    <a:p>
                      <a:pPr marR="3810" algn="ctr">
                        <a:spcAft>
                          <a:spcPts val="0"/>
                        </a:spcAft>
                      </a:pPr>
                      <a:r>
                        <a:rPr lang="el-GR" sz="2000" dirty="0">
                          <a:latin typeface="Arial"/>
                          <a:ea typeface="MgHelveticaUCPol"/>
                        </a:rPr>
                        <a:t>11%</a:t>
                      </a:r>
                      <a:endParaRPr lang="el-GR" sz="2000" dirty="0">
                        <a:latin typeface="Times New Roman"/>
                        <a:ea typeface="Times New Roman"/>
                      </a:endParaRPr>
                    </a:p>
                  </a:txBody>
                  <a:tcPr marL="68580" marR="68580" marT="0" marB="0">
                    <a:solidFill>
                      <a:srgbClr val="00CCFF"/>
                    </a:solidFill>
                  </a:tcPr>
                </a:tc>
              </a:tr>
              <a:tr h="370840">
                <a:tc>
                  <a:txBody>
                    <a:bodyPr/>
                    <a:lstStyle/>
                    <a:p>
                      <a:pPr marR="3810" algn="ctr">
                        <a:spcAft>
                          <a:spcPts val="0"/>
                        </a:spcAft>
                      </a:pPr>
                      <a:r>
                        <a:rPr lang="el-GR" sz="2000" dirty="0">
                          <a:latin typeface="Arial"/>
                          <a:ea typeface="MgHelveticaUCPol"/>
                        </a:rPr>
                        <a:t>&gt;12.000</a:t>
                      </a:r>
                      <a:endParaRPr lang="el-GR" sz="2000" dirty="0">
                        <a:latin typeface="Times New Roman"/>
                        <a:ea typeface="Times New Roman"/>
                      </a:endParaRPr>
                    </a:p>
                  </a:txBody>
                  <a:tcPr marL="68580" marR="68580" marT="0" marB="0">
                    <a:solidFill>
                      <a:srgbClr val="CCFFFF"/>
                    </a:solidFill>
                  </a:tcPr>
                </a:tc>
                <a:tc>
                  <a:txBody>
                    <a:bodyPr/>
                    <a:lstStyle/>
                    <a:p>
                      <a:pPr marR="3810" algn="ctr">
                        <a:spcAft>
                          <a:spcPts val="0"/>
                        </a:spcAft>
                      </a:pPr>
                      <a:r>
                        <a:rPr lang="el-GR" sz="2000" dirty="0">
                          <a:latin typeface="Arial"/>
                          <a:ea typeface="MgHelveticaUCPol"/>
                        </a:rPr>
                        <a:t>33%</a:t>
                      </a:r>
                      <a:endParaRPr lang="el-GR" sz="2000" dirty="0">
                        <a:latin typeface="Times New Roman"/>
                        <a:ea typeface="Times New Roman"/>
                      </a:endParaRPr>
                    </a:p>
                  </a:txBody>
                  <a:tcPr marL="68580" marR="68580" marT="0" marB="0">
                    <a:solidFill>
                      <a:srgbClr val="CCFFFF"/>
                    </a:solidFill>
                  </a:tcPr>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0"/>
          </p:nvPr>
        </p:nvSpPr>
        <p:spPr/>
        <p:txBody>
          <a:bodyPr/>
          <a:lstStyle/>
          <a:p>
            <a:pPr>
              <a:defRPr/>
            </a:pPr>
            <a:fld id="{8CAAC24B-3D26-4373-8486-ED12E00C9CA1}" type="slidenum">
              <a:rPr lang="en-GB" smtClean="0"/>
              <a:pPr>
                <a:defRPr/>
              </a:pPr>
              <a:t>35</a:t>
            </a:fld>
            <a:endParaRPr lang="en-GB" dirty="0"/>
          </a:p>
        </p:txBody>
      </p:sp>
      <p:sp>
        <p:nvSpPr>
          <p:cNvPr id="3" name="2 - Ορθογώνιο"/>
          <p:cNvSpPr/>
          <p:nvPr/>
        </p:nvSpPr>
        <p:spPr>
          <a:xfrm>
            <a:off x="488504" y="980728"/>
            <a:ext cx="8928992" cy="5447645"/>
          </a:xfrm>
          <a:prstGeom prst="rect">
            <a:avLst/>
          </a:prstGeom>
        </p:spPr>
        <p:txBody>
          <a:bodyPr wrap="square">
            <a:spAutoFit/>
          </a:bodyPr>
          <a:lstStyle/>
          <a:p>
            <a:r>
              <a:rPr lang="el-GR" sz="2400" dirty="0" smtClean="0"/>
              <a:t>Εκπίπτεται από το εισόδημα από μισθώματα</a:t>
            </a:r>
            <a:endParaRPr lang="el-GR" sz="2400" dirty="0" smtClean="0">
              <a:solidFill>
                <a:srgbClr val="0000FF"/>
              </a:solidFill>
            </a:endParaRPr>
          </a:p>
          <a:p>
            <a:pPr>
              <a:lnSpc>
                <a:spcPct val="150000"/>
              </a:lnSpc>
            </a:pPr>
            <a:r>
              <a:rPr lang="el-GR" sz="2400" dirty="0" smtClean="0">
                <a:solidFill>
                  <a:srgbClr val="0000FF"/>
                </a:solidFill>
              </a:rPr>
              <a:t>Ποσοστό 5% επί όλων των εισοδημάτων πλην του εισοδήματος από αποζημίωση (κωδ.121-122)</a:t>
            </a:r>
          </a:p>
          <a:p>
            <a:pPr>
              <a:lnSpc>
                <a:spcPct val="150000"/>
              </a:lnSpc>
            </a:pPr>
            <a:r>
              <a:rPr lang="el-GR" sz="2400" dirty="0" smtClean="0">
                <a:solidFill>
                  <a:srgbClr val="0000FF"/>
                </a:solidFill>
              </a:rPr>
              <a:t>Το μίσθωμα που καταβάλλεται στις περιπτώσεις υπεκμίσθωσης.</a:t>
            </a:r>
          </a:p>
          <a:p>
            <a:pPr>
              <a:lnSpc>
                <a:spcPct val="150000"/>
              </a:lnSpc>
            </a:pPr>
            <a:r>
              <a:rPr lang="el-GR" sz="2400" dirty="0" smtClean="0">
                <a:solidFill>
                  <a:srgbClr val="0000FF"/>
                </a:solidFill>
              </a:rPr>
              <a:t> Οι δαπάνες αντιπλημμυρικών έργων και έργων αποξήρανσης ελών αν υπάρχουν εισοδήματα από γαίες</a:t>
            </a:r>
          </a:p>
          <a:p>
            <a:pPr>
              <a:lnSpc>
                <a:spcPct val="150000"/>
              </a:lnSpc>
            </a:pPr>
            <a:r>
              <a:rPr lang="el-GR" sz="2400" dirty="0" smtClean="0">
                <a:solidFill>
                  <a:srgbClr val="0000FF"/>
                </a:solidFill>
              </a:rPr>
              <a:t> Το ποσό της αποζημίωσης που καταβάλλει, βάσει νόμου, ο εκμισθωτής στο μισθωτή για τη λύση της μισθωτικής</a:t>
            </a:r>
          </a:p>
          <a:p>
            <a:pPr>
              <a:lnSpc>
                <a:spcPct val="150000"/>
              </a:lnSpc>
            </a:pPr>
            <a:r>
              <a:rPr lang="el-GR" sz="2400" dirty="0" smtClean="0">
                <a:solidFill>
                  <a:srgbClr val="0000FF"/>
                </a:solidFill>
              </a:rPr>
              <a:t>σχέσης του ακινήτου.</a:t>
            </a:r>
            <a:endParaRPr lang="el-GR" sz="2400" dirty="0">
              <a:solidFill>
                <a:srgbClr val="0000FF"/>
              </a:solidFill>
            </a:endParaRPr>
          </a:p>
        </p:txBody>
      </p:sp>
      <p:sp>
        <p:nvSpPr>
          <p:cNvPr id="4" name="3 - Ορθογώνιο"/>
          <p:cNvSpPr/>
          <p:nvPr/>
        </p:nvSpPr>
        <p:spPr>
          <a:xfrm>
            <a:off x="488504" y="332656"/>
            <a:ext cx="8280920" cy="1077218"/>
          </a:xfrm>
          <a:prstGeom prst="rect">
            <a:avLst/>
          </a:prstGeom>
        </p:spPr>
        <p:txBody>
          <a:bodyPr wrap="square">
            <a:spAutoFit/>
          </a:bodyPr>
          <a:lstStyle/>
          <a:p>
            <a:pPr algn="ctr"/>
            <a:r>
              <a:rPr lang="el-GR" sz="2800" b="0" u="sng" dirty="0" smtClean="0">
                <a:solidFill>
                  <a:srgbClr val="0000FF"/>
                </a:solidFill>
                <a:latin typeface="Tahoma" pitchFamily="34" charset="0"/>
                <a:cs typeface="Tahoma" pitchFamily="34" charset="0"/>
              </a:rPr>
              <a:t>Δαπάνες που εκπίπτουν από Εισόδημα από ακίνητα</a:t>
            </a:r>
          </a:p>
          <a:p>
            <a:pPr algn="ctr"/>
            <a:endParaRPr lang="el-GR" sz="3600" b="0" dirty="0">
              <a:solidFill>
                <a:srgbClr val="0000FF"/>
              </a:solidFill>
              <a:latin typeface="+mj-lt"/>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0"/>
          </p:nvPr>
        </p:nvSpPr>
        <p:spPr/>
        <p:txBody>
          <a:bodyPr/>
          <a:lstStyle/>
          <a:p>
            <a:pPr>
              <a:defRPr/>
            </a:pPr>
            <a:fld id="{8CAAC24B-3D26-4373-8486-ED12E00C9CA1}" type="slidenum">
              <a:rPr lang="en-GB" smtClean="0"/>
              <a:pPr>
                <a:defRPr/>
              </a:pPr>
              <a:t>36</a:t>
            </a:fld>
            <a:endParaRPr lang="en-GB" dirty="0"/>
          </a:p>
        </p:txBody>
      </p:sp>
      <p:sp>
        <p:nvSpPr>
          <p:cNvPr id="3" name="2 - Ορθογώνιο"/>
          <p:cNvSpPr/>
          <p:nvPr/>
        </p:nvSpPr>
        <p:spPr>
          <a:xfrm>
            <a:off x="488504" y="980728"/>
            <a:ext cx="8928992" cy="5563831"/>
          </a:xfrm>
          <a:prstGeom prst="rect">
            <a:avLst/>
          </a:prstGeom>
        </p:spPr>
        <p:txBody>
          <a:bodyPr wrap="square">
            <a:spAutoFit/>
          </a:bodyPr>
          <a:lstStyle/>
          <a:p>
            <a:pPr>
              <a:lnSpc>
                <a:spcPct val="150000"/>
              </a:lnSpc>
            </a:pPr>
            <a:r>
              <a:rPr lang="el-GR" sz="2400" dirty="0" smtClean="0"/>
              <a:t>Για να μην φορολογηθούν τα ανείσπρακτα ενοίκια του 2014 πρέπει να εκχωρηθούν με ειδική δήλωση του εκμισθωτή στην Δ.Ο.Υ. </a:t>
            </a:r>
          </a:p>
          <a:p>
            <a:pPr>
              <a:lnSpc>
                <a:spcPct val="150000"/>
              </a:lnSpc>
            </a:pPr>
            <a:endParaRPr lang="el-GR" sz="2400" dirty="0" smtClean="0"/>
          </a:p>
          <a:p>
            <a:pPr>
              <a:lnSpc>
                <a:spcPct val="150000"/>
              </a:lnSpc>
            </a:pPr>
            <a:r>
              <a:rPr lang="el-GR" sz="2400" dirty="0" smtClean="0"/>
              <a:t>Η δήλωση εκχώρησης πρέπει να υποβληθεί πριν την υποβολή της εμπρόθεσμης δήλωσης και στο Ε2 τα ενοίκια θα καταχωρηθούν ως εκχωρημένα στο δημόσιο.</a:t>
            </a:r>
          </a:p>
          <a:p>
            <a:pPr>
              <a:lnSpc>
                <a:spcPct val="150000"/>
              </a:lnSpc>
            </a:pPr>
            <a:endParaRPr lang="el-GR" sz="2400" dirty="0" smtClean="0"/>
          </a:p>
          <a:p>
            <a:pPr>
              <a:lnSpc>
                <a:spcPct val="150000"/>
              </a:lnSpc>
            </a:pPr>
            <a:r>
              <a:rPr lang="el-GR" sz="2400" dirty="0" smtClean="0"/>
              <a:t>Δεν απαιτείται κοινοποίηση στον μισθωτή της δήλωσης εκχώρησης μισθωμάτων που υποβλήθηκε στην Δ.Ο.Υ.</a:t>
            </a:r>
          </a:p>
        </p:txBody>
      </p:sp>
      <p:sp>
        <p:nvSpPr>
          <p:cNvPr id="4" name="3 - Ορθογώνιο"/>
          <p:cNvSpPr/>
          <p:nvPr/>
        </p:nvSpPr>
        <p:spPr>
          <a:xfrm>
            <a:off x="488504" y="332656"/>
            <a:ext cx="8280920" cy="1077218"/>
          </a:xfrm>
          <a:prstGeom prst="rect">
            <a:avLst/>
          </a:prstGeom>
        </p:spPr>
        <p:txBody>
          <a:bodyPr wrap="square">
            <a:spAutoFit/>
          </a:bodyPr>
          <a:lstStyle/>
          <a:p>
            <a:pPr algn="ctr"/>
            <a:r>
              <a:rPr lang="el-GR" sz="2800" b="0" u="sng" dirty="0" smtClean="0">
                <a:solidFill>
                  <a:srgbClr val="0000FF"/>
                </a:solidFill>
                <a:latin typeface="Tahoma" pitchFamily="34" charset="0"/>
                <a:cs typeface="Tahoma" pitchFamily="34" charset="0"/>
              </a:rPr>
              <a:t>Εκχώρηση Ανείσπρακτων Ενοικίων στο Δημόσιο</a:t>
            </a:r>
          </a:p>
          <a:p>
            <a:pPr algn="ctr"/>
            <a:endParaRPr lang="el-GR" sz="3600" b="0" dirty="0">
              <a:solidFill>
                <a:srgbClr val="0000FF"/>
              </a:solidFill>
              <a:latin typeface="+mj-lt"/>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488504" y="1628800"/>
            <a:ext cx="8856984" cy="4313810"/>
          </a:xfrm>
          <a:prstGeom prst="rect">
            <a:avLst/>
          </a:prstGeom>
        </p:spPr>
        <p:txBody>
          <a:bodyPr wrap="square">
            <a:spAutoFit/>
          </a:bodyPr>
          <a:lstStyle/>
          <a:p>
            <a:pPr lvl="0" algn="ctr" eaLnBrk="0"/>
            <a:endParaRPr lang="el-GR" sz="2400" dirty="0" smtClean="0">
              <a:solidFill>
                <a:srgbClr val="0000FF"/>
              </a:solidFill>
              <a:latin typeface="+mj-lt"/>
              <a:ea typeface="Microsoft YaHei" pitchFamily="34" charset="-122"/>
              <a:cs typeface="Times New Roman" pitchFamily="18" charset="0"/>
            </a:endParaRPr>
          </a:p>
          <a:p>
            <a:pPr lvl="0" algn="ctr" eaLnBrk="0">
              <a:lnSpc>
                <a:spcPct val="150000"/>
              </a:lnSpc>
            </a:pPr>
            <a:r>
              <a:rPr lang="el-GR" sz="2400" dirty="0" smtClean="0">
                <a:solidFill>
                  <a:srgbClr val="0000FF"/>
                </a:solidFill>
                <a:latin typeface="+mj-lt"/>
                <a:ea typeface="Microsoft YaHei" pitchFamily="34" charset="-122"/>
                <a:cs typeface="Times New Roman" pitchFamily="18" charset="0"/>
              </a:rPr>
              <a:t>Καταργήθηκε </a:t>
            </a:r>
            <a:r>
              <a:rPr lang="el-GR" sz="2400" dirty="0" smtClean="0">
                <a:solidFill>
                  <a:srgbClr val="FF0000"/>
                </a:solidFill>
                <a:latin typeface="+mj-lt"/>
                <a:ea typeface="Microsoft YaHei" pitchFamily="34" charset="-122"/>
                <a:cs typeface="Times New Roman" pitchFamily="18" charset="0"/>
              </a:rPr>
              <a:t>ο πρόσθετος φόρος 1,5% </a:t>
            </a:r>
            <a:r>
              <a:rPr lang="el-GR" sz="2400" dirty="0" smtClean="0">
                <a:solidFill>
                  <a:srgbClr val="0000FF"/>
                </a:solidFill>
                <a:latin typeface="+mj-lt"/>
                <a:ea typeface="Microsoft YaHei" pitchFamily="34" charset="-122"/>
                <a:cs typeface="Times New Roman" pitchFamily="18" charset="0"/>
              </a:rPr>
              <a:t>που επιβαλλόταν στα μισθώματα από κατοικίες μέχρι 300 </a:t>
            </a:r>
            <a:r>
              <a:rPr lang="el-GR" sz="2400" dirty="0" err="1" smtClean="0">
                <a:solidFill>
                  <a:srgbClr val="0000FF"/>
                </a:solidFill>
                <a:latin typeface="+mj-lt"/>
                <a:ea typeface="Microsoft YaHei" pitchFamily="34" charset="-122"/>
                <a:cs typeface="Times New Roman" pitchFamily="18" charset="0"/>
              </a:rPr>
              <a:t>τ.μ</a:t>
            </a:r>
            <a:r>
              <a:rPr lang="el-GR" sz="2400" dirty="0" smtClean="0">
                <a:solidFill>
                  <a:srgbClr val="0000FF"/>
                </a:solidFill>
                <a:latin typeface="+mj-lt"/>
                <a:ea typeface="Microsoft YaHei" pitchFamily="34" charset="-122"/>
                <a:cs typeface="Times New Roman" pitchFamily="18" charset="0"/>
              </a:rPr>
              <a:t>.</a:t>
            </a:r>
          </a:p>
          <a:p>
            <a:pPr lvl="0" algn="ctr" eaLnBrk="0">
              <a:lnSpc>
                <a:spcPct val="150000"/>
              </a:lnSpc>
            </a:pPr>
            <a:r>
              <a:rPr lang="el-GR" sz="2400" dirty="0" smtClean="0">
                <a:solidFill>
                  <a:srgbClr val="0000FF"/>
                </a:solidFill>
                <a:latin typeface="+mj-lt"/>
                <a:ea typeface="Microsoft YaHei" pitchFamily="34" charset="-122"/>
                <a:cs typeface="Times New Roman" pitchFamily="18" charset="0"/>
              </a:rPr>
              <a:t>ή </a:t>
            </a:r>
            <a:r>
              <a:rPr lang="el-GR" sz="2400" dirty="0" smtClean="0">
                <a:solidFill>
                  <a:srgbClr val="FF0000"/>
                </a:solidFill>
                <a:latin typeface="+mj-lt"/>
                <a:ea typeface="Microsoft YaHei" pitchFamily="34" charset="-122"/>
                <a:cs typeface="Times New Roman" pitchFamily="18" charset="0"/>
              </a:rPr>
              <a:t>3% </a:t>
            </a:r>
            <a:r>
              <a:rPr lang="el-GR" sz="2400" dirty="0" smtClean="0">
                <a:solidFill>
                  <a:srgbClr val="0000FF"/>
                </a:solidFill>
                <a:latin typeface="+mj-lt"/>
                <a:ea typeface="Microsoft YaHei" pitchFamily="34" charset="-122"/>
                <a:cs typeface="Times New Roman" pitchFamily="18" charset="0"/>
              </a:rPr>
              <a:t>που επιβαλλόταν σε κατοικίες άνω των 300 </a:t>
            </a:r>
            <a:r>
              <a:rPr lang="el-GR" sz="2400" dirty="0" err="1" smtClean="0">
                <a:solidFill>
                  <a:srgbClr val="0000FF"/>
                </a:solidFill>
                <a:latin typeface="+mj-lt"/>
                <a:ea typeface="Microsoft YaHei" pitchFamily="34" charset="-122"/>
                <a:cs typeface="Times New Roman" pitchFamily="18" charset="0"/>
              </a:rPr>
              <a:t>τ.μ</a:t>
            </a:r>
            <a:r>
              <a:rPr lang="el-GR" sz="2400" dirty="0" smtClean="0">
                <a:solidFill>
                  <a:srgbClr val="0000FF"/>
                </a:solidFill>
                <a:latin typeface="+mj-lt"/>
                <a:ea typeface="Microsoft YaHei" pitchFamily="34" charset="-122"/>
                <a:cs typeface="Times New Roman" pitchFamily="18" charset="0"/>
              </a:rPr>
              <a:t>. και επαγγελματικές μισθώσεις.</a:t>
            </a:r>
            <a:r>
              <a:rPr lang="el-GR" sz="2400" dirty="0" smtClean="0">
                <a:solidFill>
                  <a:srgbClr val="C00000"/>
                </a:solidFill>
                <a:latin typeface="+mj-lt"/>
                <a:ea typeface="Microsoft YaHei" pitchFamily="34" charset="-122"/>
                <a:cs typeface="Times New Roman" pitchFamily="18" charset="0"/>
              </a:rPr>
              <a:t> </a:t>
            </a:r>
            <a:endParaRPr lang="el-GR" sz="2400" dirty="0" smtClean="0">
              <a:solidFill>
                <a:srgbClr val="0000FF"/>
              </a:solidFill>
              <a:latin typeface="+mj-lt"/>
              <a:ea typeface="Microsoft YaHei" pitchFamily="34" charset="-122"/>
              <a:cs typeface="Times New Roman" pitchFamily="18" charset="0"/>
            </a:endParaRPr>
          </a:p>
          <a:p>
            <a:pPr lvl="0" algn="ctr" eaLnBrk="0">
              <a:lnSpc>
                <a:spcPct val="150000"/>
              </a:lnSpc>
            </a:pPr>
            <a:endParaRPr lang="el-GR" sz="2400" dirty="0" smtClean="0">
              <a:solidFill>
                <a:srgbClr val="0000FF"/>
              </a:solidFill>
              <a:latin typeface="+mj-lt"/>
              <a:ea typeface="Microsoft YaHei" pitchFamily="34" charset="-122"/>
              <a:cs typeface="Times New Roman" pitchFamily="18" charset="0"/>
            </a:endParaRPr>
          </a:p>
          <a:p>
            <a:pPr lvl="0" algn="ctr" eaLnBrk="0">
              <a:lnSpc>
                <a:spcPct val="150000"/>
              </a:lnSpc>
            </a:pPr>
            <a:r>
              <a:rPr lang="el-GR" sz="2400" dirty="0" smtClean="0">
                <a:solidFill>
                  <a:srgbClr val="0000FF"/>
                </a:solidFill>
                <a:latin typeface="+mj-lt"/>
                <a:ea typeface="Microsoft YaHei" pitchFamily="34" charset="-122"/>
                <a:cs typeface="Times New Roman" pitchFamily="18" charset="0"/>
              </a:rPr>
              <a:t>Επίσης βεβαιώνεται χαρτόσημο και ΟΓΑ </a:t>
            </a:r>
            <a:r>
              <a:rPr lang="el-GR" sz="2400" dirty="0" smtClean="0">
                <a:solidFill>
                  <a:srgbClr val="FF0000"/>
                </a:solidFill>
                <a:latin typeface="+mj-lt"/>
                <a:ea typeface="Microsoft YaHei" pitchFamily="34" charset="-122"/>
                <a:cs typeface="Times New Roman" pitchFamily="18" charset="0"/>
              </a:rPr>
              <a:t>3,6%</a:t>
            </a:r>
            <a:r>
              <a:rPr lang="el-GR" sz="2400" dirty="0" smtClean="0">
                <a:solidFill>
                  <a:srgbClr val="0000FF"/>
                </a:solidFill>
                <a:latin typeface="+mj-lt"/>
                <a:ea typeface="Microsoft YaHei" pitchFamily="34" charset="-122"/>
                <a:cs typeface="Times New Roman" pitchFamily="18" charset="0"/>
              </a:rPr>
              <a:t> επί των μισθωμάτων επαγγελματικών μισθώσεων και γαιών</a:t>
            </a:r>
            <a:endParaRPr lang="el-GR" sz="2400" dirty="0">
              <a:latin typeface="+mj-lt"/>
            </a:endParaRPr>
          </a:p>
        </p:txBody>
      </p:sp>
      <p:sp>
        <p:nvSpPr>
          <p:cNvPr id="3" name="2 - Ορθογώνιο"/>
          <p:cNvSpPr/>
          <p:nvPr/>
        </p:nvSpPr>
        <p:spPr>
          <a:xfrm>
            <a:off x="272480" y="620688"/>
            <a:ext cx="9129464" cy="584775"/>
          </a:xfrm>
          <a:prstGeom prst="rect">
            <a:avLst/>
          </a:prstGeom>
        </p:spPr>
        <p:txBody>
          <a:bodyPr wrap="square">
            <a:spAutoFit/>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l-GR" sz="3200" b="0" dirty="0" smtClean="0">
                <a:solidFill>
                  <a:srgbClr val="0000CC"/>
                </a:solidFill>
                <a:latin typeface="Tahoma" pitchFamily="32" charset="0"/>
              </a:rPr>
              <a:t>Αλλαγές στα εισοδήματα από ενοίκια 2014</a:t>
            </a:r>
            <a:endParaRPr lang="el-GR" sz="3200" b="0" dirty="0">
              <a:solidFill>
                <a:srgbClr val="0000CC"/>
              </a:solidFill>
              <a:latin typeface="Tahoma" pitchFamily="32"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0"/>
          </p:nvPr>
        </p:nvSpPr>
        <p:spPr/>
        <p:txBody>
          <a:bodyPr/>
          <a:lstStyle/>
          <a:p>
            <a:pPr>
              <a:defRPr/>
            </a:pPr>
            <a:fld id="{8CAAC24B-3D26-4373-8486-ED12E00C9CA1}" type="slidenum">
              <a:rPr lang="en-GB" smtClean="0"/>
              <a:pPr>
                <a:defRPr/>
              </a:pPr>
              <a:t>38</a:t>
            </a:fld>
            <a:endParaRPr lang="en-GB" dirty="0"/>
          </a:p>
        </p:txBody>
      </p:sp>
      <p:sp>
        <p:nvSpPr>
          <p:cNvPr id="3" name="Rectangle 2"/>
          <p:cNvSpPr txBox="1">
            <a:spLocks noChangeArrowheads="1"/>
          </p:cNvSpPr>
          <p:nvPr/>
        </p:nvSpPr>
        <p:spPr bwMode="auto">
          <a:xfrm>
            <a:off x="0" y="-7101"/>
            <a:ext cx="9906000" cy="1537472"/>
          </a:xfrm>
          <a:prstGeom prst="rect">
            <a:avLst/>
          </a:prstGeom>
          <a:solidFill>
            <a:srgbClr val="2942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0488" tIns="44450" rIns="90488" bIns="44450" numCol="1" anchor="t" anchorCtr="0" compatLnSpc="1">
            <a:prstTxWarp prst="textNoShape">
              <a:avLst/>
            </a:prstTxWarp>
            <a:spAutoFit/>
          </a:bodyPr>
          <a:lstStyle/>
          <a:p>
            <a:pPr marL="0" marR="0" lvl="0" indent="0" algn="ctr" defTabSz="1073150" rtl="0" eaLnBrk="0" fontAlgn="base" latinLnBrk="0" hangingPunct="0">
              <a:lnSpc>
                <a:spcPct val="98000"/>
              </a:lnSpc>
              <a:spcBef>
                <a:spcPct val="0"/>
              </a:spcBef>
              <a:spcAft>
                <a:spcPct val="0"/>
              </a:spcAft>
              <a:buClrTx/>
              <a:buSzTx/>
              <a:buFontTx/>
              <a:buNone/>
              <a:tabLst/>
              <a:defRPr/>
            </a:pPr>
            <a:r>
              <a:rPr lang="el-GR" sz="3200" kern="0" dirty="0" smtClean="0">
                <a:solidFill>
                  <a:schemeClr val="bg1"/>
                </a:solidFill>
                <a:latin typeface="Calibri"/>
                <a:ea typeface="ＭＳ Ｐゴシック" charset="0"/>
                <a:cs typeface="Calibri"/>
              </a:rPr>
              <a:t>Καθαρά Κέρδη από Προσωπικές Εταιρείες </a:t>
            </a:r>
          </a:p>
          <a:p>
            <a:pPr marL="0" marR="0" lvl="0" indent="0" algn="ctr" defTabSz="1073150" rtl="0" eaLnBrk="0" fontAlgn="base" latinLnBrk="0" hangingPunct="0">
              <a:lnSpc>
                <a:spcPct val="98000"/>
              </a:lnSpc>
              <a:spcBef>
                <a:spcPct val="0"/>
              </a:spcBef>
              <a:spcAft>
                <a:spcPct val="0"/>
              </a:spcAft>
              <a:buClrTx/>
              <a:buSzTx/>
              <a:buFontTx/>
              <a:buNone/>
              <a:tabLst/>
              <a:defRPr/>
            </a:pPr>
            <a:r>
              <a:rPr lang="el-GR" sz="3200" kern="0" dirty="0" smtClean="0">
                <a:solidFill>
                  <a:schemeClr val="bg1"/>
                </a:solidFill>
                <a:latin typeface="Calibri"/>
                <a:ea typeface="ＭＳ Ｐゴシック" charset="0"/>
                <a:cs typeface="Calibri"/>
              </a:rPr>
              <a:t>με απλογραφικά βιβλία </a:t>
            </a:r>
            <a:r>
              <a:rPr kumimoji="0" lang="el-GR" sz="3200" b="1" i="0" u="none" strike="noStrike" kern="0" cap="none" spc="0" normalizeH="0" baseline="0" noProof="0" dirty="0" smtClean="0">
                <a:ln>
                  <a:noFill/>
                </a:ln>
                <a:solidFill>
                  <a:schemeClr val="bg1"/>
                </a:solidFill>
                <a:effectLst/>
                <a:uLnTx/>
                <a:uFillTx/>
                <a:latin typeface="Calibri"/>
                <a:ea typeface="ＭＳ Ｐゴシック" charset="0"/>
                <a:cs typeface="Calibri"/>
              </a:rPr>
              <a:t/>
            </a:r>
            <a:br>
              <a:rPr kumimoji="0" lang="el-GR" sz="3200" b="1" i="0" u="none" strike="noStrike" kern="0" cap="none" spc="0" normalizeH="0" baseline="0" noProof="0" dirty="0" smtClean="0">
                <a:ln>
                  <a:noFill/>
                </a:ln>
                <a:solidFill>
                  <a:schemeClr val="bg1"/>
                </a:solidFill>
                <a:effectLst/>
                <a:uLnTx/>
                <a:uFillTx/>
                <a:latin typeface="Calibri"/>
                <a:ea typeface="ＭＳ Ｐゴシック" charset="0"/>
                <a:cs typeface="Calibri"/>
              </a:rPr>
            </a:br>
            <a:r>
              <a:rPr kumimoji="0" lang="el-GR" sz="3200" b="1" i="0" u="none" strike="noStrike" kern="0" cap="none" spc="0" normalizeH="0" baseline="0" noProof="0" dirty="0" smtClean="0">
                <a:ln>
                  <a:noFill/>
                </a:ln>
                <a:solidFill>
                  <a:schemeClr val="bg1"/>
                </a:solidFill>
                <a:effectLst/>
                <a:uLnTx/>
                <a:uFillTx/>
                <a:latin typeface="Calibri"/>
                <a:ea typeface="ＭＳ Ｐゴシック" charset="0"/>
                <a:cs typeface="Calibri"/>
              </a:rPr>
              <a:t>Καταχωρούνται</a:t>
            </a:r>
            <a:r>
              <a:rPr kumimoji="0" lang="el-GR" sz="3200" b="1" i="0" u="none" strike="noStrike" kern="0" cap="none" spc="0" normalizeH="0" noProof="0" dirty="0" smtClean="0">
                <a:ln>
                  <a:noFill/>
                </a:ln>
                <a:solidFill>
                  <a:schemeClr val="bg1"/>
                </a:solidFill>
                <a:effectLst/>
                <a:uLnTx/>
                <a:uFillTx/>
                <a:latin typeface="Calibri"/>
                <a:ea typeface="ＭＳ Ｐゴシック" charset="0"/>
                <a:cs typeface="Calibri"/>
              </a:rPr>
              <a:t> στον κωδικό </a:t>
            </a:r>
            <a:r>
              <a:rPr kumimoji="0" lang="el-GR" sz="3200" b="1" i="0" u="none" strike="noStrike" kern="0" cap="none" spc="0" normalizeH="0" noProof="0" dirty="0" smtClean="0">
                <a:ln>
                  <a:noFill/>
                </a:ln>
                <a:solidFill>
                  <a:srgbClr val="C00000"/>
                </a:solidFill>
                <a:effectLst/>
                <a:uLnTx/>
                <a:uFillTx/>
                <a:latin typeface="Calibri"/>
                <a:ea typeface="ＭＳ Ｐゴシック" charset="0"/>
                <a:cs typeface="Calibri"/>
              </a:rPr>
              <a:t>431-432</a:t>
            </a:r>
            <a:endParaRPr kumimoji="0" lang="el-GR" sz="3200" b="0" i="0" u="none" strike="noStrike" kern="0" cap="none" spc="0" normalizeH="0" baseline="0" noProof="0" dirty="0" smtClean="0">
              <a:ln>
                <a:noFill/>
              </a:ln>
              <a:solidFill>
                <a:srgbClr val="C00000"/>
              </a:solidFill>
              <a:effectLst/>
              <a:uLnTx/>
              <a:uFillTx/>
              <a:latin typeface="Calibri"/>
              <a:ea typeface="ＭＳ Ｐゴシック" charset="0"/>
              <a:cs typeface="Calibri"/>
            </a:endParaRPr>
          </a:p>
        </p:txBody>
      </p:sp>
      <p:sp>
        <p:nvSpPr>
          <p:cNvPr id="4" name="3 - Ορθογώνιο"/>
          <p:cNvSpPr/>
          <p:nvPr/>
        </p:nvSpPr>
        <p:spPr>
          <a:xfrm>
            <a:off x="1064568" y="1551563"/>
            <a:ext cx="8496944" cy="4247317"/>
          </a:xfrm>
          <a:prstGeom prst="rect">
            <a:avLst/>
          </a:prstGeom>
        </p:spPr>
        <p:txBody>
          <a:bodyPr wrap="square">
            <a:spAutoFit/>
          </a:bodyPr>
          <a:lstStyle/>
          <a:p>
            <a:pPr>
              <a:lnSpc>
                <a:spcPct val="150000"/>
              </a:lnSpc>
              <a:buClr>
                <a:srgbClr val="0000CC"/>
              </a:buClr>
              <a:buFont typeface="Wingdings" pitchFamily="2" charset="2"/>
              <a:buChar char="Ø"/>
            </a:pPr>
            <a:r>
              <a:rPr lang="el-GR" sz="2000" b="0" dirty="0" smtClean="0">
                <a:latin typeface="Tahoma" pitchFamily="34" charset="0"/>
                <a:cs typeface="Tahoma" pitchFamily="34" charset="0"/>
              </a:rPr>
              <a:t> οι προσωπικές εταιρείες που συστήθηκαν στην ημεδαπή ή την αλλοδαπή, (Ο.Ε. και Ε.Ε.)</a:t>
            </a:r>
          </a:p>
          <a:p>
            <a:pPr>
              <a:lnSpc>
                <a:spcPct val="150000"/>
              </a:lnSpc>
              <a:buClr>
                <a:srgbClr val="0000CC"/>
              </a:buClr>
              <a:buFont typeface="Wingdings" pitchFamily="2" charset="2"/>
              <a:buChar char="Ø"/>
            </a:pPr>
            <a:r>
              <a:rPr lang="el-GR" sz="2000" b="0" dirty="0" smtClean="0">
                <a:latin typeface="Tahoma" pitchFamily="34" charset="0"/>
                <a:cs typeface="Tahoma" pitchFamily="34" charset="0"/>
              </a:rPr>
              <a:t> συνεταιρισμοί και ενώσεις αυτών, </a:t>
            </a:r>
          </a:p>
          <a:p>
            <a:pPr>
              <a:lnSpc>
                <a:spcPct val="150000"/>
              </a:lnSpc>
              <a:buClr>
                <a:srgbClr val="0000CC"/>
              </a:buClr>
              <a:buFont typeface="Wingdings" pitchFamily="2" charset="2"/>
              <a:buChar char="Ø"/>
            </a:pPr>
            <a:r>
              <a:rPr lang="el-GR" sz="2000" b="0" dirty="0" smtClean="0">
                <a:latin typeface="Tahoma" pitchFamily="34" charset="0"/>
                <a:cs typeface="Tahoma" pitchFamily="34" charset="0"/>
              </a:rPr>
              <a:t> κοινωνίες αστικού δικαίου, </a:t>
            </a:r>
          </a:p>
          <a:p>
            <a:pPr>
              <a:lnSpc>
                <a:spcPct val="150000"/>
              </a:lnSpc>
              <a:buClr>
                <a:srgbClr val="0000CC"/>
              </a:buClr>
              <a:buFont typeface="Wingdings" pitchFamily="2" charset="2"/>
              <a:buChar char="Ø"/>
            </a:pPr>
            <a:r>
              <a:rPr lang="el-GR" sz="2000" b="0" dirty="0" smtClean="0">
                <a:latin typeface="Tahoma" pitchFamily="34" charset="0"/>
                <a:cs typeface="Tahoma" pitchFamily="34" charset="0"/>
              </a:rPr>
              <a:t> αστικές κερδοσκοπικές  </a:t>
            </a:r>
          </a:p>
          <a:p>
            <a:pPr>
              <a:lnSpc>
                <a:spcPct val="150000"/>
              </a:lnSpc>
              <a:buClr>
                <a:srgbClr val="0000CC"/>
              </a:buClr>
              <a:buFont typeface="Wingdings" pitchFamily="2" charset="2"/>
              <a:buChar char="Ø"/>
            </a:pPr>
            <a:r>
              <a:rPr lang="el-GR" sz="2000" b="0" dirty="0" smtClean="0">
                <a:latin typeface="Tahoma" pitchFamily="34" charset="0"/>
                <a:cs typeface="Tahoma" pitchFamily="34" charset="0"/>
              </a:rPr>
              <a:t> συμμετοχικές ή αφανείς εφόσον ασκούν επιχείρηση ή επάγγελμα,</a:t>
            </a:r>
          </a:p>
          <a:p>
            <a:pPr>
              <a:lnSpc>
                <a:spcPct val="150000"/>
              </a:lnSpc>
              <a:buClr>
                <a:srgbClr val="0000CC"/>
              </a:buClr>
              <a:buFont typeface="Wingdings" pitchFamily="2" charset="2"/>
              <a:buChar char="Ø"/>
            </a:pPr>
            <a:r>
              <a:rPr lang="el-GR" sz="2000" b="0" dirty="0" smtClean="0">
                <a:latin typeface="Tahoma" pitchFamily="34" charset="0"/>
                <a:cs typeface="Tahoma" pitchFamily="34" charset="0"/>
              </a:rPr>
              <a:t> κοινοπραξίες,</a:t>
            </a:r>
          </a:p>
          <a:p>
            <a:pPr>
              <a:lnSpc>
                <a:spcPct val="150000"/>
              </a:lnSpc>
              <a:buClr>
                <a:srgbClr val="0000CC"/>
              </a:buClr>
              <a:buFont typeface="Wingdings" pitchFamily="2" charset="2"/>
              <a:buChar char="Ø"/>
            </a:pPr>
            <a:r>
              <a:rPr lang="el-GR" sz="2000" b="0" dirty="0" smtClean="0">
                <a:latin typeface="Tahoma" pitchFamily="34" charset="0"/>
                <a:cs typeface="Tahoma" pitchFamily="34" charset="0"/>
              </a:rPr>
              <a:t>  οι λοιπές νομικές οντότητες που δεν ανήκουν σε μία από τις κατηγορίες που περιγράφει το άρθρο 2 του Ν.4172/2013.</a:t>
            </a:r>
            <a:endParaRPr lang="el-GR" sz="2000" b="0" dirty="0">
              <a:latin typeface="Tahoma" pitchFamily="34" charset="0"/>
              <a:cs typeface="Tahoma" pitchFamily="34" charset="0"/>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0"/>
          </p:nvPr>
        </p:nvSpPr>
        <p:spPr/>
        <p:txBody>
          <a:bodyPr/>
          <a:lstStyle/>
          <a:p>
            <a:pPr>
              <a:defRPr/>
            </a:pPr>
            <a:fld id="{8CAAC24B-3D26-4373-8486-ED12E00C9CA1}" type="slidenum">
              <a:rPr lang="en-GB" smtClean="0"/>
              <a:pPr>
                <a:defRPr/>
              </a:pPr>
              <a:t>39</a:t>
            </a:fld>
            <a:endParaRPr lang="en-GB" dirty="0"/>
          </a:p>
        </p:txBody>
      </p:sp>
      <p:pic>
        <p:nvPicPr>
          <p:cNvPr id="8194" name="Picture 2"/>
          <p:cNvPicPr>
            <a:picLocks noChangeAspect="1" noChangeArrowheads="1"/>
          </p:cNvPicPr>
          <p:nvPr/>
        </p:nvPicPr>
        <p:blipFill>
          <a:blip r:embed="rId2" cstate="print"/>
          <a:srcRect/>
          <a:stretch>
            <a:fillRect/>
          </a:stretch>
        </p:blipFill>
        <p:spPr bwMode="auto">
          <a:xfrm>
            <a:off x="344488" y="908720"/>
            <a:ext cx="9072088" cy="2629227"/>
          </a:xfrm>
          <a:prstGeom prst="rect">
            <a:avLst/>
          </a:prstGeom>
          <a:noFill/>
          <a:ln w="9525">
            <a:noFill/>
            <a:miter lim="800000"/>
            <a:headEnd/>
            <a:tailEnd/>
          </a:ln>
        </p:spPr>
      </p:pic>
      <p:pic>
        <p:nvPicPr>
          <p:cNvPr id="8195" name="Picture 3"/>
          <p:cNvPicPr>
            <a:picLocks noChangeAspect="1" noChangeArrowheads="1"/>
          </p:cNvPicPr>
          <p:nvPr/>
        </p:nvPicPr>
        <p:blipFill>
          <a:blip r:embed="rId3" cstate="print"/>
          <a:srcRect/>
          <a:stretch>
            <a:fillRect/>
          </a:stretch>
        </p:blipFill>
        <p:spPr bwMode="auto">
          <a:xfrm>
            <a:off x="416496" y="3717032"/>
            <a:ext cx="8784976" cy="167522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0"/>
          </p:nvPr>
        </p:nvSpPr>
        <p:spPr/>
        <p:txBody>
          <a:bodyPr/>
          <a:lstStyle/>
          <a:p>
            <a:pPr>
              <a:defRPr/>
            </a:pPr>
            <a:fld id="{8CAAC24B-3D26-4373-8486-ED12E00C9CA1}" type="slidenum">
              <a:rPr lang="en-GB" smtClean="0"/>
              <a:pPr>
                <a:defRPr/>
              </a:pPr>
              <a:t>4</a:t>
            </a:fld>
            <a:endParaRPr lang="en-GB" dirty="0"/>
          </a:p>
        </p:txBody>
      </p:sp>
      <p:sp>
        <p:nvSpPr>
          <p:cNvPr id="3" name="2 - Ορθογώνιο"/>
          <p:cNvSpPr/>
          <p:nvPr/>
        </p:nvSpPr>
        <p:spPr>
          <a:xfrm>
            <a:off x="632520" y="2204864"/>
            <a:ext cx="8496944" cy="3347840"/>
          </a:xfrm>
          <a:prstGeom prst="rect">
            <a:avLst/>
          </a:prstGeom>
        </p:spPr>
        <p:txBody>
          <a:bodyPr wrap="square">
            <a:spAutoFit/>
          </a:bodyPr>
          <a:lstStyle/>
          <a:p>
            <a:pPr>
              <a:lnSpc>
                <a:spcPct val="150000"/>
              </a:lnSpc>
            </a:pPr>
            <a:r>
              <a:rPr lang="el-GR" sz="2400" b="0" dirty="0" smtClean="0"/>
              <a:t>Ο Κ.Φ.Ε. διακρίνει τις ακόλουθες κατηγορίες ακαθάριστων εισοδημάτων:</a:t>
            </a:r>
            <a:endParaRPr lang="en-US" sz="2400" b="0" dirty="0" smtClean="0"/>
          </a:p>
          <a:p>
            <a:pPr lvl="1">
              <a:lnSpc>
                <a:spcPct val="150000"/>
              </a:lnSpc>
            </a:pPr>
            <a:r>
              <a:rPr lang="el-GR" sz="2400" b="0" dirty="0" smtClean="0"/>
              <a:t>α) εισόδημα από μισθωτή εργασία και συντάξεις,</a:t>
            </a:r>
            <a:endParaRPr lang="en-US" sz="2400" b="0" dirty="0" smtClean="0"/>
          </a:p>
          <a:p>
            <a:pPr lvl="1">
              <a:lnSpc>
                <a:spcPct val="150000"/>
              </a:lnSpc>
            </a:pPr>
            <a:r>
              <a:rPr lang="el-GR" sz="2400" b="0" dirty="0" smtClean="0"/>
              <a:t>β) εισόδημα από επιχειρηματική δραστηριότητα,</a:t>
            </a:r>
            <a:endParaRPr lang="en-US" sz="2400" b="0" dirty="0" smtClean="0"/>
          </a:p>
          <a:p>
            <a:pPr lvl="1">
              <a:lnSpc>
                <a:spcPct val="150000"/>
              </a:lnSpc>
            </a:pPr>
            <a:r>
              <a:rPr lang="el-GR" sz="2400" b="0" dirty="0" smtClean="0"/>
              <a:t>γ) εισόδημα από κεφάλαιο και</a:t>
            </a:r>
            <a:endParaRPr lang="en-US" sz="2400" b="0" dirty="0" smtClean="0"/>
          </a:p>
          <a:p>
            <a:pPr lvl="1">
              <a:lnSpc>
                <a:spcPct val="150000"/>
              </a:lnSpc>
            </a:pPr>
            <a:r>
              <a:rPr lang="el-GR" sz="2400" b="0" dirty="0" smtClean="0"/>
              <a:t>δ) εισόδημα από υπεραξία μεταβίβασης κεφαλαίου</a:t>
            </a:r>
            <a:r>
              <a:rPr lang="en-US" sz="2400" b="0" dirty="0" smtClean="0"/>
              <a:t> </a:t>
            </a:r>
            <a:endParaRPr lang="en-US" sz="2400" b="0" dirty="0"/>
          </a:p>
        </p:txBody>
      </p:sp>
      <p:sp>
        <p:nvSpPr>
          <p:cNvPr id="4" name="Text Box 1"/>
          <p:cNvSpPr txBox="1">
            <a:spLocks noChangeArrowheads="1"/>
          </p:cNvSpPr>
          <p:nvPr/>
        </p:nvSpPr>
        <p:spPr bwMode="auto">
          <a:xfrm>
            <a:off x="632520" y="620688"/>
            <a:ext cx="8586787" cy="936625"/>
          </a:xfrm>
          <a:prstGeom prst="rect">
            <a:avLst/>
          </a:prstGeom>
          <a:noFill/>
          <a:ln w="9360">
            <a:noFill/>
            <a:miter lim="800000"/>
            <a:headEnd/>
            <a:tailEnd/>
          </a:ln>
        </p:spPr>
        <p:txBody>
          <a:bodyPr lIns="90000" tIns="45000" rIns="90000" bIns="45000"/>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l-GR" sz="3600" dirty="0" smtClean="0">
                <a:solidFill>
                  <a:srgbClr val="0000CC"/>
                </a:solidFill>
                <a:latin typeface="Tahoma" pitchFamily="32" charset="0"/>
              </a:rPr>
              <a:t>Δηλώσεις Φορολογίας Εισοδήματος </a:t>
            </a: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l-GR" sz="3600" dirty="0" smtClean="0">
                <a:solidFill>
                  <a:srgbClr val="0000CC"/>
                </a:solidFill>
                <a:latin typeface="Tahoma" pitchFamily="32" charset="0"/>
              </a:rPr>
              <a:t>Με βάση τον Ν.4172/2013 </a:t>
            </a:r>
            <a:endParaRPr lang="el-GR" sz="3600" b="1" dirty="0" smtClean="0">
              <a:solidFill>
                <a:srgbClr val="0000CC"/>
              </a:solidFill>
              <a:latin typeface="Tahoma" pitchFamily="32"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l-GR" sz="4400" b="1" dirty="0">
              <a:solidFill>
                <a:srgbClr val="000000"/>
              </a:solidFill>
              <a:latin typeface="Tahoma" pitchFamily="32" charset="0"/>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125538"/>
            <a:ext cx="9432925" cy="5000625"/>
          </a:xfrm>
        </p:spPr>
        <p:txBody>
          <a:bodyPr/>
          <a:lstStyle/>
          <a:p>
            <a:pPr marL="0" indent="0">
              <a:buNone/>
            </a:pPr>
            <a:endParaRPr lang="en-US" dirty="0"/>
          </a:p>
          <a:p>
            <a:pPr lvl="1"/>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065263681"/>
              </p:ext>
            </p:extLst>
          </p:nvPr>
        </p:nvGraphicFramePr>
        <p:xfrm>
          <a:off x="-15552" y="116631"/>
          <a:ext cx="9913168" cy="6478244"/>
        </p:xfrm>
        <a:graphic>
          <a:graphicData uri="http://schemas.openxmlformats.org/drawingml/2006/table">
            <a:tbl>
              <a:tblPr firstRow="1" bandRow="1">
                <a:tableStyleId>{5C22544A-7EE6-4342-B048-85BDC9FD1C3A}</a:tableStyleId>
              </a:tblPr>
              <a:tblGrid>
                <a:gridCol w="8167976"/>
                <a:gridCol w="1745192"/>
              </a:tblGrid>
              <a:tr h="450669">
                <a:tc gridSpan="2">
                  <a:txBody>
                    <a:bodyPr/>
                    <a:lstStyle/>
                    <a:p>
                      <a:pPr algn="ctr" fontAlgn="t"/>
                      <a:r>
                        <a:rPr lang="el-GR" sz="2800" b="1" dirty="0" smtClean="0">
                          <a:solidFill>
                            <a:srgbClr val="FFFFFF"/>
                          </a:solidFill>
                        </a:rPr>
                        <a:t>Συντελεστές παρακράτησης φόρου</a:t>
                      </a:r>
                      <a:endParaRPr lang="el-GR" sz="2600" b="1" i="0" u="none" strike="noStrike" dirty="0">
                        <a:effectLst/>
                        <a:latin typeface="Arial"/>
                      </a:endParaRPr>
                    </a:p>
                  </a:txBody>
                  <a:tcPr marL="12700" marR="12700" marT="12700" marB="0">
                    <a:solidFill>
                      <a:srgbClr val="0000CC"/>
                    </a:solidFill>
                  </a:tcPr>
                </a:tc>
                <a:tc hMerge="1">
                  <a:txBody>
                    <a:bodyPr/>
                    <a:lstStyle/>
                    <a:p>
                      <a:pPr algn="ctr" fontAlgn="t"/>
                      <a:endParaRPr lang="el-GR" sz="2600" b="1" i="0" u="none" strike="noStrike" dirty="0">
                        <a:effectLst/>
                        <a:latin typeface="Arial"/>
                      </a:endParaRPr>
                    </a:p>
                  </a:txBody>
                  <a:tcPr marL="12700" marR="12700" marT="12700" marB="0"/>
                </a:tc>
              </a:tr>
              <a:tr h="450669">
                <a:tc>
                  <a:txBody>
                    <a:bodyPr/>
                    <a:lstStyle/>
                    <a:p>
                      <a:pPr algn="l" fontAlgn="t"/>
                      <a:r>
                        <a:rPr lang="el-GR" sz="2200" b="0" i="0" u="none" strike="noStrike" dirty="0" smtClean="0">
                          <a:solidFill>
                            <a:schemeClr val="bg1"/>
                          </a:solidFill>
                          <a:effectLst/>
                          <a:latin typeface="Arial"/>
                        </a:rPr>
                        <a:t>Μερίσματα</a:t>
                      </a:r>
                      <a:endParaRPr lang="el-GR" sz="2200" b="0" i="0" u="none" strike="noStrike" dirty="0">
                        <a:solidFill>
                          <a:schemeClr val="bg1"/>
                        </a:solidFill>
                        <a:effectLst/>
                        <a:latin typeface="Arial"/>
                      </a:endParaRPr>
                    </a:p>
                  </a:txBody>
                  <a:tcPr marL="12700" marR="12700" marT="12700" marB="0">
                    <a:solidFill>
                      <a:srgbClr val="0099FF"/>
                    </a:solidFill>
                  </a:tcPr>
                </a:tc>
                <a:tc>
                  <a:txBody>
                    <a:bodyPr/>
                    <a:lstStyle/>
                    <a:p>
                      <a:pPr algn="ctr" fontAlgn="t"/>
                      <a:r>
                        <a:rPr lang="en-US" sz="2200" b="0" i="0" u="none" strike="noStrike" dirty="0">
                          <a:solidFill>
                            <a:schemeClr val="bg1"/>
                          </a:solidFill>
                          <a:effectLst/>
                          <a:latin typeface="Arial"/>
                        </a:rPr>
                        <a:t>10%</a:t>
                      </a:r>
                    </a:p>
                  </a:txBody>
                  <a:tcPr marL="12700" marR="12700" marT="12700" marB="0">
                    <a:solidFill>
                      <a:srgbClr val="0099FF"/>
                    </a:solidFill>
                  </a:tcPr>
                </a:tc>
              </a:tr>
              <a:tr h="450669">
                <a:tc>
                  <a:txBody>
                    <a:bodyPr/>
                    <a:lstStyle/>
                    <a:p>
                      <a:pPr algn="l" fontAlgn="t"/>
                      <a:r>
                        <a:rPr lang="el-GR" sz="2200" b="0" i="0" u="none" strike="noStrike" dirty="0" smtClean="0">
                          <a:effectLst/>
                          <a:latin typeface="Arial"/>
                        </a:rPr>
                        <a:t>Τόκοι</a:t>
                      </a:r>
                      <a:endParaRPr lang="el-GR" sz="2200" b="0" i="0" u="none" strike="noStrike" dirty="0">
                        <a:effectLst/>
                        <a:latin typeface="Arial"/>
                      </a:endParaRPr>
                    </a:p>
                  </a:txBody>
                  <a:tcPr marL="12700" marR="12700" marT="12700" marB="0">
                    <a:solidFill>
                      <a:srgbClr val="00FFFF"/>
                    </a:solidFill>
                  </a:tcPr>
                </a:tc>
                <a:tc>
                  <a:txBody>
                    <a:bodyPr/>
                    <a:lstStyle/>
                    <a:p>
                      <a:pPr algn="ctr" fontAlgn="t"/>
                      <a:r>
                        <a:rPr lang="en-US" sz="2200" b="1" i="0" u="none" strike="noStrike" dirty="0">
                          <a:effectLst/>
                          <a:latin typeface="Arial"/>
                        </a:rPr>
                        <a:t>15%</a:t>
                      </a:r>
                    </a:p>
                  </a:txBody>
                  <a:tcPr marL="12700" marR="12700" marT="12700" marB="0">
                    <a:solidFill>
                      <a:srgbClr val="00FFFF"/>
                    </a:solidFill>
                  </a:tcPr>
                </a:tc>
              </a:tr>
              <a:tr h="448194">
                <a:tc>
                  <a:txBody>
                    <a:bodyPr/>
                    <a:lstStyle/>
                    <a:p>
                      <a:pPr algn="l" fontAlgn="t"/>
                      <a:r>
                        <a:rPr lang="el-GR" sz="2200" b="0" i="0" u="none" strike="noStrike" dirty="0" smtClean="0">
                          <a:solidFill>
                            <a:schemeClr val="bg1"/>
                          </a:solidFill>
                          <a:effectLst/>
                          <a:latin typeface="Arial"/>
                        </a:rPr>
                        <a:t>Για </a:t>
                      </a:r>
                      <a:r>
                        <a:rPr lang="el-GR" sz="2200" b="0" i="0" u="none" strike="noStrike" dirty="0">
                          <a:solidFill>
                            <a:schemeClr val="bg1"/>
                          </a:solidFill>
                          <a:effectLst/>
                          <a:latin typeface="Arial"/>
                        </a:rPr>
                        <a:t>δικαιώματα (royalties) και λοιπές πληρωμές</a:t>
                      </a:r>
                    </a:p>
                  </a:txBody>
                  <a:tcPr marL="12700" marR="12700" marT="12700" marB="0">
                    <a:solidFill>
                      <a:srgbClr val="0099FF"/>
                    </a:solidFill>
                  </a:tcPr>
                </a:tc>
                <a:tc>
                  <a:txBody>
                    <a:bodyPr/>
                    <a:lstStyle/>
                    <a:p>
                      <a:pPr algn="ctr" fontAlgn="t"/>
                      <a:r>
                        <a:rPr lang="en-US" sz="2200" b="0" i="0" u="none" strike="noStrike" dirty="0">
                          <a:solidFill>
                            <a:schemeClr val="bg1"/>
                          </a:solidFill>
                          <a:effectLst/>
                          <a:latin typeface="Arial"/>
                        </a:rPr>
                        <a:t>20%</a:t>
                      </a:r>
                    </a:p>
                  </a:txBody>
                  <a:tcPr marL="12700" marR="12700" marT="12700" marB="0">
                    <a:solidFill>
                      <a:srgbClr val="0099FF"/>
                    </a:solidFill>
                  </a:tcPr>
                </a:tc>
              </a:tr>
              <a:tr h="1039031">
                <a:tc>
                  <a:txBody>
                    <a:bodyPr/>
                    <a:lstStyle/>
                    <a:p>
                      <a:pPr algn="l" fontAlgn="t"/>
                      <a:r>
                        <a:rPr lang="el-GR" sz="2200" b="0" i="0" u="none" strike="noStrike" dirty="0" smtClean="0">
                          <a:effectLst/>
                          <a:latin typeface="Arial"/>
                        </a:rPr>
                        <a:t>Για </a:t>
                      </a:r>
                      <a:r>
                        <a:rPr lang="el-GR" sz="2200" b="0" i="0" u="none" strike="noStrike" dirty="0">
                          <a:effectLst/>
                          <a:latin typeface="Arial"/>
                        </a:rPr>
                        <a:t>αμοιβές για τεχνικές υπηρεσίες, αμοιβές διοίκησης, αμοιβές για συμβουλευτικές υπηρεσίες και άλλες αμοιβές για παρόμοιες υπηρεσίες  </a:t>
                      </a:r>
                    </a:p>
                  </a:txBody>
                  <a:tcPr marL="12700" marR="12700" marT="12700" marB="0">
                    <a:solidFill>
                      <a:srgbClr val="00FFFF"/>
                    </a:solidFill>
                  </a:tcPr>
                </a:tc>
                <a:tc>
                  <a:txBody>
                    <a:bodyPr/>
                    <a:lstStyle/>
                    <a:p>
                      <a:pPr algn="ctr" fontAlgn="t"/>
                      <a:r>
                        <a:rPr lang="en-US" sz="2200" b="1" i="0" u="none" strike="noStrike" dirty="0">
                          <a:effectLst/>
                          <a:latin typeface="Arial"/>
                        </a:rPr>
                        <a:t>20%</a:t>
                      </a:r>
                    </a:p>
                  </a:txBody>
                  <a:tcPr marL="12700" marR="12700" marT="12700" marB="0">
                    <a:solidFill>
                      <a:srgbClr val="00FFFF"/>
                    </a:solidFill>
                  </a:tcPr>
                </a:tc>
              </a:tr>
              <a:tr h="1819506">
                <a:tc>
                  <a:txBody>
                    <a:bodyPr/>
                    <a:lstStyle/>
                    <a:p>
                      <a:pPr algn="l" fontAlgn="t"/>
                      <a:r>
                        <a:rPr lang="el-GR" sz="2200" b="0" i="0" u="none" strike="noStrike" dirty="0" smtClean="0">
                          <a:solidFill>
                            <a:schemeClr val="bg1"/>
                          </a:solidFill>
                          <a:effectLst/>
                          <a:latin typeface="Arial"/>
                        </a:rPr>
                        <a:t>Για </a:t>
                      </a:r>
                      <a:r>
                        <a:rPr lang="el-GR" sz="2200" b="0" i="0" u="none" strike="noStrike" dirty="0">
                          <a:solidFill>
                            <a:schemeClr val="bg1"/>
                          </a:solidFill>
                          <a:effectLst/>
                          <a:latin typeface="Arial"/>
                        </a:rPr>
                        <a:t>τις αμοιβές που εισπράττονται από εργολήπτες κατασκευής κάθε είδους τεχνικών έργων και ενοικιαστών δημοσίων, δημοτικών και κοινοτικών ή λιμενικών προσόδων ο συντελεστής </a:t>
                      </a:r>
                      <a:r>
                        <a:rPr lang="el-GR" sz="2200" b="0" i="0" u="none" strike="noStrike" dirty="0" smtClean="0">
                          <a:solidFill>
                            <a:schemeClr val="bg1"/>
                          </a:solidFill>
                          <a:effectLst/>
                          <a:latin typeface="Arial"/>
                        </a:rPr>
                        <a:t>είναι</a:t>
                      </a:r>
                      <a:r>
                        <a:rPr lang="en-US" sz="2200" b="0" i="0" u="none" strike="noStrike" baseline="0" dirty="0" smtClean="0">
                          <a:solidFill>
                            <a:schemeClr val="bg1"/>
                          </a:solidFill>
                          <a:effectLst/>
                          <a:latin typeface="Arial"/>
                        </a:rPr>
                        <a:t> </a:t>
                      </a:r>
                      <a:r>
                        <a:rPr lang="el-GR" sz="2200" b="0" i="0" u="none" strike="noStrike" dirty="0" smtClean="0">
                          <a:solidFill>
                            <a:schemeClr val="bg1"/>
                          </a:solidFill>
                          <a:effectLst/>
                          <a:latin typeface="Arial"/>
                        </a:rPr>
                        <a:t>τρία </a:t>
                      </a:r>
                      <a:r>
                        <a:rPr lang="el-GR" sz="2200" b="0" i="0" u="none" strike="noStrike" dirty="0">
                          <a:solidFill>
                            <a:schemeClr val="bg1"/>
                          </a:solidFill>
                          <a:effectLst/>
                          <a:latin typeface="Arial"/>
                        </a:rPr>
                        <a:t>τοις εκατό (3%) επί της αξίας του υπό κατασκευή έργου ή του μισθώματος</a:t>
                      </a:r>
                      <a:r>
                        <a:rPr lang="el-GR" sz="2200" b="0" i="0" u="none" strike="noStrike" dirty="0" smtClean="0">
                          <a:solidFill>
                            <a:schemeClr val="bg1"/>
                          </a:solidFill>
                          <a:effectLst/>
                          <a:latin typeface="Arial"/>
                        </a:rPr>
                        <a:t>,</a:t>
                      </a:r>
                    </a:p>
                  </a:txBody>
                  <a:tcPr marL="12700" marR="12700" marT="12700" marB="0">
                    <a:solidFill>
                      <a:srgbClr val="0099FF"/>
                    </a:solidFill>
                  </a:tcPr>
                </a:tc>
                <a:tc>
                  <a:txBody>
                    <a:bodyPr/>
                    <a:lstStyle/>
                    <a:p>
                      <a:pPr algn="ctr" fontAlgn="t"/>
                      <a:r>
                        <a:rPr lang="en-US" sz="2200" b="0" i="0" u="none" strike="noStrike" dirty="0">
                          <a:solidFill>
                            <a:schemeClr val="bg1"/>
                          </a:solidFill>
                          <a:effectLst/>
                          <a:latin typeface="Arial"/>
                        </a:rPr>
                        <a:t>3%</a:t>
                      </a:r>
                    </a:p>
                  </a:txBody>
                  <a:tcPr marL="12700" marR="12700" marT="12700" marB="0">
                    <a:solidFill>
                      <a:srgbClr val="0099FF"/>
                    </a:solidFill>
                  </a:tcPr>
                </a:tc>
              </a:tr>
              <a:tr h="1819506">
                <a:tc>
                  <a:txBody>
                    <a:bodyPr/>
                    <a:lstStyle/>
                    <a:p>
                      <a:pPr algn="l" fontAlgn="t"/>
                      <a:r>
                        <a:rPr lang="el-GR" sz="2200" b="0" i="0" u="none" strike="noStrike" dirty="0" smtClean="0">
                          <a:effectLst/>
                          <a:latin typeface="Arial"/>
                        </a:rPr>
                        <a:t>Για </a:t>
                      </a:r>
                      <a:r>
                        <a:rPr lang="el-GR" sz="2200" b="0" i="0" u="none" strike="noStrike" dirty="0">
                          <a:effectLst/>
                          <a:latin typeface="Arial"/>
                        </a:rPr>
                        <a:t>την υπεραξία από μεταβίβαση ακίνητης περιουσίας που αποκτά φυσικό πρόσωπο </a:t>
                      </a:r>
                    </a:p>
                  </a:txBody>
                  <a:tcPr marL="12700" marR="12700" marT="12700" marB="0">
                    <a:solidFill>
                      <a:srgbClr val="00FFFF"/>
                    </a:solidFill>
                  </a:tcPr>
                </a:tc>
                <a:tc>
                  <a:txBody>
                    <a:bodyPr/>
                    <a:lstStyle/>
                    <a:p>
                      <a:pPr algn="ctr" fontAlgn="t"/>
                      <a:r>
                        <a:rPr lang="en-US" sz="2200" b="1" i="0" u="none" strike="noStrike" dirty="0">
                          <a:effectLst/>
                          <a:latin typeface="Arial"/>
                        </a:rPr>
                        <a:t>15%</a:t>
                      </a:r>
                    </a:p>
                  </a:txBody>
                  <a:tcPr marL="12700" marR="12700" marT="12700" marB="0">
                    <a:solidFill>
                      <a:srgbClr val="00FFFF"/>
                    </a:solidFill>
                  </a:tcPr>
                </a:tc>
              </a:tr>
            </a:tbl>
          </a:graphicData>
        </a:graphic>
      </p:graphicFrame>
    </p:spTree>
    <p:extLst>
      <p:ext uri="{BB962C8B-B14F-4D97-AF65-F5344CB8AC3E}">
        <p14:creationId xmlns:p14="http://schemas.microsoft.com/office/powerpoint/2010/main" val="24836756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0"/>
          </p:nvPr>
        </p:nvSpPr>
        <p:spPr/>
        <p:txBody>
          <a:bodyPr/>
          <a:lstStyle/>
          <a:p>
            <a:pPr>
              <a:defRPr/>
            </a:pPr>
            <a:fld id="{8CAAC24B-3D26-4373-8486-ED12E00C9CA1}" type="slidenum">
              <a:rPr lang="en-GB" smtClean="0"/>
              <a:pPr>
                <a:defRPr/>
              </a:pPr>
              <a:t>41</a:t>
            </a:fld>
            <a:endParaRPr lang="en-GB" dirty="0"/>
          </a:p>
        </p:txBody>
      </p:sp>
      <p:graphicFrame>
        <p:nvGraphicFramePr>
          <p:cNvPr id="3" name="Table 4"/>
          <p:cNvGraphicFramePr>
            <a:graphicFrameLocks noGrp="1"/>
          </p:cNvGraphicFramePr>
          <p:nvPr>
            <p:extLst>
              <p:ext uri="{D42A27DB-BD31-4B8C-83A1-F6EECF244321}">
                <p14:modId xmlns:p14="http://schemas.microsoft.com/office/powerpoint/2010/main" val="80642879"/>
              </p:ext>
            </p:extLst>
          </p:nvPr>
        </p:nvGraphicFramePr>
        <p:xfrm>
          <a:off x="704529" y="1340768"/>
          <a:ext cx="7684120" cy="2936860"/>
        </p:xfrm>
        <a:graphic>
          <a:graphicData uri="http://schemas.openxmlformats.org/drawingml/2006/table">
            <a:tbl>
              <a:tblPr firstRow="1" bandRow="1">
                <a:tableStyleId>{5C22544A-7EE6-4342-B048-85BDC9FD1C3A}</a:tableStyleId>
              </a:tblPr>
              <a:tblGrid>
                <a:gridCol w="5112568"/>
                <a:gridCol w="2571552"/>
              </a:tblGrid>
              <a:tr h="730880">
                <a:tc gridSpan="2">
                  <a:txBody>
                    <a:bodyPr/>
                    <a:lstStyle/>
                    <a:p>
                      <a:pPr algn="ctr"/>
                      <a:r>
                        <a:rPr lang="el-GR" sz="2800" dirty="0" smtClean="0"/>
                        <a:t>Παρακράτηση</a:t>
                      </a:r>
                      <a:r>
                        <a:rPr lang="el-GR" sz="2800" baseline="0" dirty="0" smtClean="0"/>
                        <a:t> από </a:t>
                      </a:r>
                      <a:r>
                        <a:rPr lang="el-GR" sz="2800" dirty="0" smtClean="0"/>
                        <a:t>Φορείς Γενικης Κυβέρνησης</a:t>
                      </a:r>
                      <a:endParaRPr lang="en-US" sz="2800" dirty="0"/>
                    </a:p>
                  </a:txBody>
                  <a:tcPr>
                    <a:solidFill>
                      <a:srgbClr val="0000CC"/>
                    </a:solidFill>
                  </a:tcPr>
                </a:tc>
                <a:tc hMerge="1">
                  <a:txBody>
                    <a:bodyPr/>
                    <a:lstStyle/>
                    <a:p>
                      <a:endParaRPr lang="en-US" dirty="0"/>
                    </a:p>
                  </a:txBody>
                  <a:tcPr/>
                </a:tc>
              </a:tr>
              <a:tr h="730880">
                <a:tc>
                  <a:txBody>
                    <a:bodyPr/>
                    <a:lstStyle/>
                    <a:p>
                      <a:pPr algn="l" fontAlgn="t"/>
                      <a:r>
                        <a:rPr lang="el-GR" sz="2400" b="1" i="0" u="none" strike="noStrike" dirty="0">
                          <a:solidFill>
                            <a:schemeClr val="bg1"/>
                          </a:solidFill>
                          <a:effectLst/>
                          <a:latin typeface="Arial"/>
                        </a:rPr>
                        <a:t>Γ</a:t>
                      </a:r>
                      <a:r>
                        <a:rPr lang="el-GR" sz="2400" b="1" i="0" u="none" strike="noStrike" dirty="0" smtClean="0">
                          <a:solidFill>
                            <a:schemeClr val="bg1"/>
                          </a:solidFill>
                          <a:effectLst/>
                          <a:latin typeface="Arial"/>
                        </a:rPr>
                        <a:t>ια </a:t>
                      </a:r>
                      <a:r>
                        <a:rPr lang="el-GR" sz="2400" b="1" i="0" u="none" strike="noStrike" dirty="0">
                          <a:solidFill>
                            <a:schemeClr val="bg1"/>
                          </a:solidFill>
                          <a:effectLst/>
                          <a:latin typeface="Arial"/>
                        </a:rPr>
                        <a:t>τα υγρά καύσιμα και τα προϊόντα καπνοβιομηχανίας</a:t>
                      </a:r>
                    </a:p>
                  </a:txBody>
                  <a:tcPr marL="12700" marR="12700" marT="12700" marB="0">
                    <a:solidFill>
                      <a:srgbClr val="0099FF"/>
                    </a:solidFill>
                  </a:tcPr>
                </a:tc>
                <a:tc>
                  <a:txBody>
                    <a:bodyPr/>
                    <a:lstStyle/>
                    <a:p>
                      <a:pPr algn="ctr" fontAlgn="t"/>
                      <a:r>
                        <a:rPr lang="en-US" sz="2400" b="1" i="0" u="none" strike="noStrike" dirty="0">
                          <a:solidFill>
                            <a:schemeClr val="bg1"/>
                          </a:solidFill>
                          <a:effectLst/>
                          <a:latin typeface="Arial"/>
                        </a:rPr>
                        <a:t>1%</a:t>
                      </a:r>
                    </a:p>
                  </a:txBody>
                  <a:tcPr marL="12700" marR="12700" marT="12700" marB="0">
                    <a:solidFill>
                      <a:srgbClr val="0099FF"/>
                    </a:solidFill>
                  </a:tcPr>
                </a:tc>
              </a:tr>
              <a:tr h="730880">
                <a:tc>
                  <a:txBody>
                    <a:bodyPr/>
                    <a:lstStyle/>
                    <a:p>
                      <a:pPr algn="l" fontAlgn="t"/>
                      <a:r>
                        <a:rPr lang="el-GR" sz="2400" b="0" i="0" u="none" strike="noStrike" dirty="0">
                          <a:effectLst/>
                          <a:latin typeface="Arial"/>
                        </a:rPr>
                        <a:t>Γ</a:t>
                      </a:r>
                      <a:r>
                        <a:rPr lang="el-GR" sz="2400" b="0" i="0" u="none" strike="noStrike" dirty="0" smtClean="0">
                          <a:effectLst/>
                          <a:latin typeface="Arial"/>
                        </a:rPr>
                        <a:t>ια </a:t>
                      </a:r>
                      <a:r>
                        <a:rPr lang="el-GR" sz="2400" b="0" i="0" u="none" strike="noStrike" dirty="0">
                          <a:effectLst/>
                          <a:latin typeface="Arial"/>
                        </a:rPr>
                        <a:t>τα λοιπά αγαθά </a:t>
                      </a:r>
                    </a:p>
                  </a:txBody>
                  <a:tcPr marL="12700" marR="12700" marT="12700" marB="0">
                    <a:solidFill>
                      <a:srgbClr val="00FFFF"/>
                    </a:solidFill>
                  </a:tcPr>
                </a:tc>
                <a:tc>
                  <a:txBody>
                    <a:bodyPr/>
                    <a:lstStyle/>
                    <a:p>
                      <a:pPr algn="ctr" fontAlgn="t"/>
                      <a:r>
                        <a:rPr lang="en-US" sz="2400" b="1" i="0" u="none" strike="noStrike" dirty="0">
                          <a:effectLst/>
                          <a:latin typeface="Arial"/>
                        </a:rPr>
                        <a:t>4%</a:t>
                      </a:r>
                    </a:p>
                  </a:txBody>
                  <a:tcPr marL="12700" marR="12700" marT="12700" marB="0">
                    <a:solidFill>
                      <a:srgbClr val="00FFFF"/>
                    </a:solidFill>
                  </a:tcPr>
                </a:tc>
              </a:tr>
              <a:tr h="730880">
                <a:tc>
                  <a:txBody>
                    <a:bodyPr/>
                    <a:lstStyle/>
                    <a:p>
                      <a:pPr algn="l" fontAlgn="t"/>
                      <a:r>
                        <a:rPr lang="el-GR" sz="2400" b="0" i="0" u="none" strike="noStrike" dirty="0">
                          <a:solidFill>
                            <a:schemeClr val="bg1"/>
                          </a:solidFill>
                          <a:effectLst/>
                          <a:latin typeface="Arial"/>
                        </a:rPr>
                        <a:t>Γ</a:t>
                      </a:r>
                      <a:r>
                        <a:rPr lang="el-GR" sz="2400" b="0" i="0" u="none" strike="noStrike" dirty="0" smtClean="0">
                          <a:solidFill>
                            <a:schemeClr val="bg1"/>
                          </a:solidFill>
                          <a:effectLst/>
                          <a:latin typeface="Arial"/>
                        </a:rPr>
                        <a:t>ια </a:t>
                      </a:r>
                      <a:r>
                        <a:rPr lang="el-GR" sz="2400" b="0" i="0" u="none" strike="noStrike" dirty="0">
                          <a:solidFill>
                            <a:schemeClr val="bg1"/>
                          </a:solidFill>
                          <a:effectLst/>
                          <a:latin typeface="Arial"/>
                        </a:rPr>
                        <a:t>την παροχή υπηρεσιών.</a:t>
                      </a:r>
                    </a:p>
                  </a:txBody>
                  <a:tcPr marL="12700" marR="12700" marT="12700" marB="0">
                    <a:solidFill>
                      <a:srgbClr val="0099FF"/>
                    </a:solidFill>
                  </a:tcPr>
                </a:tc>
                <a:tc>
                  <a:txBody>
                    <a:bodyPr/>
                    <a:lstStyle/>
                    <a:p>
                      <a:pPr algn="ctr" fontAlgn="t"/>
                      <a:r>
                        <a:rPr lang="en-US" sz="2400" b="0" i="0" u="none" strike="noStrike" dirty="0">
                          <a:solidFill>
                            <a:schemeClr val="bg1"/>
                          </a:solidFill>
                          <a:effectLst/>
                          <a:latin typeface="Arial"/>
                        </a:rPr>
                        <a:t>8%</a:t>
                      </a:r>
                    </a:p>
                  </a:txBody>
                  <a:tcPr marL="12700" marR="12700" marT="12700" marB="0">
                    <a:solidFill>
                      <a:srgbClr val="0099FF"/>
                    </a:solidFill>
                  </a:tcPr>
                </a:tc>
              </a:tr>
            </a:tbl>
          </a:graphicData>
        </a:graphic>
      </p:graphicFrame>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0"/>
          </p:nvPr>
        </p:nvSpPr>
        <p:spPr/>
        <p:txBody>
          <a:bodyPr/>
          <a:lstStyle/>
          <a:p>
            <a:pPr>
              <a:defRPr/>
            </a:pPr>
            <a:fld id="{8CAAC24B-3D26-4373-8486-ED12E00C9CA1}" type="slidenum">
              <a:rPr lang="en-GB" smtClean="0"/>
              <a:pPr>
                <a:defRPr/>
              </a:pPr>
              <a:t>42</a:t>
            </a:fld>
            <a:endParaRPr lang="en-GB" dirty="0"/>
          </a:p>
        </p:txBody>
      </p:sp>
      <p:pic>
        <p:nvPicPr>
          <p:cNvPr id="9218" name="Picture 2"/>
          <p:cNvPicPr>
            <a:picLocks noChangeAspect="1" noChangeArrowheads="1"/>
          </p:cNvPicPr>
          <p:nvPr/>
        </p:nvPicPr>
        <p:blipFill>
          <a:blip r:embed="rId2" cstate="print"/>
          <a:srcRect/>
          <a:stretch>
            <a:fillRect/>
          </a:stretch>
        </p:blipFill>
        <p:spPr bwMode="auto">
          <a:xfrm>
            <a:off x="272480" y="836712"/>
            <a:ext cx="9361040" cy="680362"/>
          </a:xfrm>
          <a:prstGeom prst="rect">
            <a:avLst/>
          </a:prstGeom>
          <a:noFill/>
          <a:ln w="9525">
            <a:noFill/>
            <a:miter lim="800000"/>
            <a:headEnd/>
            <a:tailEnd/>
          </a:ln>
        </p:spPr>
      </p:pic>
      <p:sp>
        <p:nvSpPr>
          <p:cNvPr id="4" name="Rectangle 2"/>
          <p:cNvSpPr txBox="1">
            <a:spLocks noChangeArrowheads="1"/>
          </p:cNvSpPr>
          <p:nvPr/>
        </p:nvSpPr>
        <p:spPr bwMode="auto">
          <a:xfrm>
            <a:off x="0" y="-7101"/>
            <a:ext cx="9906000" cy="572336"/>
          </a:xfrm>
          <a:prstGeom prst="rect">
            <a:avLst/>
          </a:prstGeom>
          <a:solidFill>
            <a:srgbClr val="2942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0488" tIns="44450" rIns="90488" bIns="44450" numCol="1" anchor="t" anchorCtr="0" compatLnSpc="1">
            <a:prstTxWarp prst="textNoShape">
              <a:avLst/>
            </a:prstTxWarp>
            <a:spAutoFit/>
          </a:bodyPr>
          <a:lstStyle/>
          <a:p>
            <a:pPr marL="0" marR="0" lvl="0" indent="0" algn="ctr" defTabSz="1073150" rtl="0" eaLnBrk="0" fontAlgn="base" latinLnBrk="0" hangingPunct="0">
              <a:lnSpc>
                <a:spcPct val="98000"/>
              </a:lnSpc>
              <a:spcBef>
                <a:spcPct val="0"/>
              </a:spcBef>
              <a:spcAft>
                <a:spcPct val="0"/>
              </a:spcAft>
              <a:buClrTx/>
              <a:buSzTx/>
              <a:buFontTx/>
              <a:buNone/>
              <a:tabLst/>
              <a:defRPr/>
            </a:pPr>
            <a:r>
              <a:rPr kumimoji="0" lang="el-GR" sz="3200" b="0" i="0" u="none" strike="noStrike" kern="0" cap="none" spc="0" normalizeH="0" baseline="0" noProof="0" dirty="0" smtClean="0">
                <a:ln>
                  <a:noFill/>
                </a:ln>
                <a:solidFill>
                  <a:schemeClr val="bg1"/>
                </a:solidFill>
                <a:effectLst/>
                <a:uLnTx/>
                <a:uFillTx/>
                <a:latin typeface="Calibri"/>
                <a:ea typeface="ＭＳ Ｐゴシック" charset="0"/>
                <a:cs typeface="Calibri"/>
              </a:rPr>
              <a:t>Νέοι κωδικοί τεκμηρίων</a:t>
            </a:r>
          </a:p>
        </p:txBody>
      </p:sp>
      <p:sp>
        <p:nvSpPr>
          <p:cNvPr id="5" name="4 - Ορθογώνιο"/>
          <p:cNvSpPr/>
          <p:nvPr/>
        </p:nvSpPr>
        <p:spPr>
          <a:xfrm>
            <a:off x="848544" y="1556792"/>
            <a:ext cx="8496944" cy="3785652"/>
          </a:xfrm>
          <a:prstGeom prst="rect">
            <a:avLst/>
          </a:prstGeom>
        </p:spPr>
        <p:txBody>
          <a:bodyPr wrap="square">
            <a:spAutoFit/>
          </a:bodyPr>
          <a:lstStyle/>
          <a:p>
            <a:pPr>
              <a:lnSpc>
                <a:spcPct val="150000"/>
              </a:lnSpc>
              <a:buClr>
                <a:srgbClr val="0000CC"/>
              </a:buClr>
              <a:buFont typeface="Wingdings" pitchFamily="2" charset="2"/>
              <a:buChar char="Ø"/>
            </a:pPr>
            <a:r>
              <a:rPr lang="el-GR" sz="2000" b="0" dirty="0" smtClean="0">
                <a:latin typeface="Tahoma" pitchFamily="34" charset="0"/>
                <a:cs typeface="Tahoma" pitchFamily="34" charset="0"/>
              </a:rPr>
              <a:t> </a:t>
            </a:r>
            <a:r>
              <a:rPr lang="el-GR" sz="2000" b="0" dirty="0" smtClean="0">
                <a:solidFill>
                  <a:srgbClr val="0000CC"/>
                </a:solidFill>
                <a:latin typeface="Tahoma" pitchFamily="34" charset="0"/>
                <a:cs typeface="Tahoma" pitchFamily="34" charset="0"/>
              </a:rPr>
              <a:t>743-744</a:t>
            </a:r>
            <a:r>
              <a:rPr lang="el-GR" sz="2000" b="0" dirty="0" smtClean="0">
                <a:latin typeface="Tahoma" pitchFamily="34" charset="0"/>
                <a:cs typeface="Tahoma" pitchFamily="34" charset="0"/>
              </a:rPr>
              <a:t> τεκμήριο για καταβολή ποσού για αγορά ή  σύσταση ή αύξησης κεφαλαίου ατομικής επιχείρησης ή νομικού προσώπου. Περιλαμβάνονται αγορές μετοχών, αμοιβαίων κεφαλαίων και εντόκων γραμματίων</a:t>
            </a:r>
          </a:p>
          <a:p>
            <a:pPr>
              <a:lnSpc>
                <a:spcPct val="150000"/>
              </a:lnSpc>
              <a:buClr>
                <a:srgbClr val="0000CC"/>
              </a:buClr>
              <a:buFont typeface="Wingdings" pitchFamily="2" charset="2"/>
              <a:buChar char="Ø"/>
            </a:pPr>
            <a:r>
              <a:rPr lang="el-GR" sz="2000" b="0" dirty="0" smtClean="0">
                <a:latin typeface="Tahoma" pitchFamily="34" charset="0"/>
                <a:cs typeface="Tahoma" pitchFamily="34" charset="0"/>
              </a:rPr>
              <a:t> </a:t>
            </a:r>
            <a:r>
              <a:rPr lang="el-GR" sz="2000" b="0" dirty="0" smtClean="0">
                <a:solidFill>
                  <a:srgbClr val="0000CC"/>
                </a:solidFill>
                <a:latin typeface="Tahoma" pitchFamily="34" charset="0"/>
                <a:cs typeface="Tahoma" pitchFamily="34" charset="0"/>
              </a:rPr>
              <a:t>735-736</a:t>
            </a:r>
            <a:r>
              <a:rPr lang="el-GR" sz="2000" b="0" dirty="0" smtClean="0">
                <a:latin typeface="Tahoma" pitchFamily="34" charset="0"/>
                <a:cs typeface="Tahoma" pitchFamily="34" charset="0"/>
              </a:rPr>
              <a:t> Τεκμήριο αγοράς, </a:t>
            </a:r>
            <a:r>
              <a:rPr lang="el-GR" sz="2000" b="0" dirty="0" err="1" smtClean="0">
                <a:latin typeface="Tahoma" pitchFamily="34" charset="0"/>
                <a:cs typeface="Tahoma" pitchFamily="34" charset="0"/>
              </a:rPr>
              <a:t>ανέγεσης</a:t>
            </a:r>
            <a:r>
              <a:rPr lang="el-GR" sz="2000" b="0" dirty="0" smtClean="0">
                <a:latin typeface="Tahoma" pitchFamily="34" charset="0"/>
                <a:cs typeface="Tahoma" pitchFamily="34" charset="0"/>
              </a:rPr>
              <a:t> ή χρηματοδοτικής μίσθωσης ακινήτων </a:t>
            </a:r>
          </a:p>
          <a:p>
            <a:pPr>
              <a:lnSpc>
                <a:spcPct val="150000"/>
              </a:lnSpc>
              <a:buClr>
                <a:srgbClr val="0000CC"/>
              </a:buClr>
              <a:buFont typeface="Wingdings" pitchFamily="2" charset="2"/>
              <a:buChar char="Ø"/>
            </a:pPr>
            <a:r>
              <a:rPr lang="el-GR" sz="2000" b="0" dirty="0" smtClean="0">
                <a:latin typeface="Tahoma" pitchFamily="34" charset="0"/>
                <a:cs typeface="Tahoma" pitchFamily="34" charset="0"/>
              </a:rPr>
              <a:t> </a:t>
            </a:r>
            <a:r>
              <a:rPr lang="el-GR" sz="2000" b="0" dirty="0" smtClean="0">
                <a:solidFill>
                  <a:srgbClr val="0000CC"/>
                </a:solidFill>
                <a:latin typeface="Tahoma" pitchFamily="34" charset="0"/>
                <a:cs typeface="Tahoma" pitchFamily="34" charset="0"/>
              </a:rPr>
              <a:t>759-760</a:t>
            </a:r>
            <a:r>
              <a:rPr lang="el-GR" sz="2000" b="0" dirty="0" smtClean="0">
                <a:latin typeface="Tahoma" pitchFamily="34" charset="0"/>
                <a:cs typeface="Tahoma" pitchFamily="34" charset="0"/>
              </a:rPr>
              <a:t> τεκμήριο χορήγησης δανείων σε οποιονδήποτε</a:t>
            </a:r>
          </a:p>
          <a:p>
            <a:pPr>
              <a:lnSpc>
                <a:spcPct val="150000"/>
              </a:lnSpc>
              <a:buClr>
                <a:srgbClr val="0000CC"/>
              </a:buClr>
              <a:buFont typeface="Wingdings" pitchFamily="2" charset="2"/>
              <a:buChar char="Ø"/>
            </a:pPr>
            <a:endParaRPr lang="el-GR" sz="2000" b="0" dirty="0">
              <a:latin typeface="Tahoma" pitchFamily="34" charset="0"/>
              <a:cs typeface="Tahoma" pitchFamily="34" charset="0"/>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0"/>
          </p:nvPr>
        </p:nvSpPr>
        <p:spPr/>
        <p:txBody>
          <a:bodyPr/>
          <a:lstStyle/>
          <a:p>
            <a:pPr>
              <a:defRPr/>
            </a:pPr>
            <a:fld id="{8CAAC24B-3D26-4373-8486-ED12E00C9CA1}" type="slidenum">
              <a:rPr lang="en-GB" smtClean="0"/>
              <a:pPr>
                <a:defRPr/>
              </a:pPr>
              <a:t>43</a:t>
            </a:fld>
            <a:endParaRPr lang="en-GB" dirty="0"/>
          </a:p>
        </p:txBody>
      </p:sp>
      <p:sp>
        <p:nvSpPr>
          <p:cNvPr id="3" name="Rectangle 2"/>
          <p:cNvSpPr txBox="1">
            <a:spLocks noChangeArrowheads="1"/>
          </p:cNvSpPr>
          <p:nvPr/>
        </p:nvSpPr>
        <p:spPr bwMode="auto">
          <a:xfrm>
            <a:off x="0" y="-7101"/>
            <a:ext cx="9906000" cy="1054904"/>
          </a:xfrm>
          <a:prstGeom prst="rect">
            <a:avLst/>
          </a:prstGeom>
          <a:solidFill>
            <a:srgbClr val="2942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0488" tIns="44450" rIns="90488" bIns="44450" numCol="1" anchor="t" anchorCtr="0" compatLnSpc="1">
            <a:prstTxWarp prst="textNoShape">
              <a:avLst/>
            </a:prstTxWarp>
            <a:spAutoFit/>
          </a:bodyPr>
          <a:lstStyle/>
          <a:p>
            <a:pPr marL="0" marR="0" lvl="0" indent="0" algn="ctr" defTabSz="1073150" rtl="0" eaLnBrk="0" fontAlgn="base" latinLnBrk="0" hangingPunct="0">
              <a:lnSpc>
                <a:spcPct val="98000"/>
              </a:lnSpc>
              <a:spcBef>
                <a:spcPct val="0"/>
              </a:spcBef>
              <a:spcAft>
                <a:spcPct val="0"/>
              </a:spcAft>
              <a:buClrTx/>
              <a:buSzTx/>
              <a:buFontTx/>
              <a:buNone/>
              <a:tabLst/>
              <a:defRPr/>
            </a:pPr>
            <a:r>
              <a:rPr kumimoji="0" lang="el-GR" sz="3200" b="0" i="0" u="none" strike="noStrike" kern="0" cap="none" spc="0" normalizeH="0" baseline="0" noProof="0" dirty="0" smtClean="0">
                <a:ln>
                  <a:noFill/>
                </a:ln>
                <a:solidFill>
                  <a:schemeClr val="bg1"/>
                </a:solidFill>
                <a:effectLst/>
                <a:uLnTx/>
                <a:uFillTx/>
                <a:latin typeface="Calibri"/>
                <a:ea typeface="ＭＳ Ｐゴシック" charset="0"/>
                <a:cs typeface="Calibri"/>
              </a:rPr>
              <a:t>Πως φορολογείται</a:t>
            </a:r>
            <a:r>
              <a:rPr kumimoji="0" lang="el-GR" sz="3200" b="0" i="0" u="none" strike="noStrike" kern="0" cap="none" spc="0" normalizeH="0" noProof="0" dirty="0" smtClean="0">
                <a:ln>
                  <a:noFill/>
                </a:ln>
                <a:solidFill>
                  <a:schemeClr val="bg1"/>
                </a:solidFill>
                <a:effectLst/>
                <a:uLnTx/>
                <a:uFillTx/>
                <a:latin typeface="Calibri"/>
                <a:ea typeface="ＭＳ Ｐゴシック" charset="0"/>
                <a:cs typeface="Calibri"/>
              </a:rPr>
              <a:t> το τεκμαρτό εισόδημα </a:t>
            </a:r>
          </a:p>
          <a:p>
            <a:pPr marL="0" marR="0" lvl="0" indent="0" algn="ctr" defTabSz="1073150" rtl="0" eaLnBrk="0" fontAlgn="base" latinLnBrk="0" hangingPunct="0">
              <a:lnSpc>
                <a:spcPct val="98000"/>
              </a:lnSpc>
              <a:spcBef>
                <a:spcPct val="0"/>
              </a:spcBef>
              <a:spcAft>
                <a:spcPct val="0"/>
              </a:spcAft>
              <a:buClrTx/>
              <a:buSzTx/>
              <a:buFontTx/>
              <a:buNone/>
              <a:tabLst/>
              <a:defRPr/>
            </a:pPr>
            <a:r>
              <a:rPr lang="el-GR" sz="3200" b="0" kern="0" noProof="0" dirty="0" smtClean="0">
                <a:solidFill>
                  <a:schemeClr val="bg1"/>
                </a:solidFill>
                <a:latin typeface="Calibri"/>
                <a:ea typeface="ＭＳ Ｐゴシック" charset="0"/>
                <a:cs typeface="Calibri"/>
              </a:rPr>
              <a:t>που προκύπτει από τεκμήρια</a:t>
            </a:r>
            <a:endParaRPr kumimoji="0" lang="el-GR" sz="3200" b="0" i="0" u="none" strike="noStrike" kern="0" cap="none" spc="0" normalizeH="0" baseline="0" noProof="0" dirty="0" smtClean="0">
              <a:ln>
                <a:noFill/>
              </a:ln>
              <a:solidFill>
                <a:schemeClr val="bg1"/>
              </a:solidFill>
              <a:effectLst/>
              <a:uLnTx/>
              <a:uFillTx/>
              <a:latin typeface="Calibri"/>
              <a:ea typeface="ＭＳ Ｐゴシック" charset="0"/>
              <a:cs typeface="Calibri"/>
            </a:endParaRPr>
          </a:p>
        </p:txBody>
      </p:sp>
      <p:sp>
        <p:nvSpPr>
          <p:cNvPr id="4" name="3 - Ορθογώνιο"/>
          <p:cNvSpPr/>
          <p:nvPr/>
        </p:nvSpPr>
        <p:spPr>
          <a:xfrm>
            <a:off x="848544" y="1556792"/>
            <a:ext cx="8496944" cy="5170646"/>
          </a:xfrm>
          <a:prstGeom prst="rect">
            <a:avLst/>
          </a:prstGeom>
        </p:spPr>
        <p:txBody>
          <a:bodyPr wrap="square">
            <a:spAutoFit/>
          </a:bodyPr>
          <a:lstStyle/>
          <a:p>
            <a:pPr>
              <a:lnSpc>
                <a:spcPct val="150000"/>
              </a:lnSpc>
              <a:buClr>
                <a:srgbClr val="0000CC"/>
              </a:buClr>
              <a:buFont typeface="Wingdings" pitchFamily="2" charset="2"/>
              <a:buChar char="Ø"/>
            </a:pPr>
            <a:r>
              <a:rPr lang="el-GR" sz="2000" b="0" dirty="0" smtClean="0">
                <a:latin typeface="Tahoma" pitchFamily="34" charset="0"/>
                <a:cs typeface="Tahoma" pitchFamily="34" charset="0"/>
              </a:rPr>
              <a:t> Φορολογείται με κλίμακα μισθωτών αν το μεγαλύτερο ποσό του εισοδήματος είναι από μισθωτές υπηρεσίες, ή αν δεν υπάρχει καθόλου εισόδημα ή αν ο φορολογούμενος είναι εγγεγραμμένος άνεργος ΟΑΕΔ ή αν υπάρχει ισότητα μεταξύ των εισοδημάτων του.</a:t>
            </a:r>
          </a:p>
          <a:p>
            <a:pPr>
              <a:lnSpc>
                <a:spcPct val="150000"/>
              </a:lnSpc>
              <a:buClr>
                <a:srgbClr val="0000CC"/>
              </a:buClr>
              <a:buFont typeface="Wingdings" pitchFamily="2" charset="2"/>
              <a:buChar char="Ø"/>
            </a:pPr>
            <a:r>
              <a:rPr lang="el-GR" sz="2000" b="0" dirty="0" smtClean="0">
                <a:latin typeface="Tahoma" pitchFamily="34" charset="0"/>
                <a:cs typeface="Tahoma" pitchFamily="34" charset="0"/>
              </a:rPr>
              <a:t>   Φορολογείται με 13% (συντελεστή αγροτών) αν το μεγαλύτερο ποσό του εισοδήματος είναι από αγροτικές δραστηριότητες</a:t>
            </a:r>
          </a:p>
          <a:p>
            <a:pPr>
              <a:lnSpc>
                <a:spcPct val="150000"/>
              </a:lnSpc>
              <a:buClr>
                <a:srgbClr val="0000CC"/>
              </a:buClr>
              <a:buFont typeface="Wingdings" pitchFamily="2" charset="2"/>
              <a:buChar char="Ø"/>
            </a:pPr>
            <a:r>
              <a:rPr lang="el-GR" sz="2000" b="0" dirty="0" smtClean="0">
                <a:latin typeface="Tahoma" pitchFamily="34" charset="0"/>
                <a:cs typeface="Tahoma" pitchFamily="34" charset="0"/>
              </a:rPr>
              <a:t>  Φορολογείται ως εισόδημα από επιχειρηματικές δραστηριότητες σε όλες στις άλλες περιπτώσεις</a:t>
            </a:r>
          </a:p>
          <a:p>
            <a:pPr>
              <a:lnSpc>
                <a:spcPct val="150000"/>
              </a:lnSpc>
              <a:buClr>
                <a:srgbClr val="0000CC"/>
              </a:buClr>
              <a:buFont typeface="Wingdings" pitchFamily="2" charset="2"/>
              <a:buChar char="Ø"/>
            </a:pPr>
            <a:r>
              <a:rPr lang="el-GR" sz="2000" b="0" dirty="0" smtClean="0">
                <a:latin typeface="Tahoma" pitchFamily="34" charset="0"/>
                <a:cs typeface="Tahoma" pitchFamily="34" charset="0"/>
              </a:rPr>
              <a:t>Αν υπάρχει μόνο εισόδημα από τόκους ή ενοίκια δεν εφαρμόζεται το ελάχιστο ποσό αντικειμενικής δαπάνης. </a:t>
            </a:r>
          </a:p>
          <a:p>
            <a:pPr>
              <a:lnSpc>
                <a:spcPct val="150000"/>
              </a:lnSpc>
              <a:buClr>
                <a:srgbClr val="0000CC"/>
              </a:buClr>
              <a:buFont typeface="Wingdings" pitchFamily="2" charset="2"/>
              <a:buChar char="Ø"/>
            </a:pPr>
            <a:endParaRPr lang="el-GR" sz="2000" b="0" dirty="0">
              <a:latin typeface="Tahoma" pitchFamily="34" charset="0"/>
              <a:cs typeface="Tahoma" pitchFamily="34" charset="0"/>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0"/>
          </p:nvPr>
        </p:nvSpPr>
        <p:spPr/>
        <p:txBody>
          <a:bodyPr/>
          <a:lstStyle/>
          <a:p>
            <a:pPr>
              <a:defRPr/>
            </a:pPr>
            <a:fld id="{8CAAC24B-3D26-4373-8486-ED12E00C9CA1}" type="slidenum">
              <a:rPr lang="en-GB" smtClean="0"/>
              <a:pPr>
                <a:defRPr/>
              </a:pPr>
              <a:t>44</a:t>
            </a:fld>
            <a:endParaRPr lang="en-GB" dirty="0"/>
          </a:p>
        </p:txBody>
      </p:sp>
      <p:pic>
        <p:nvPicPr>
          <p:cNvPr id="10242" name="Picture 2"/>
          <p:cNvPicPr>
            <a:picLocks noChangeAspect="1" noChangeArrowheads="1"/>
          </p:cNvPicPr>
          <p:nvPr/>
        </p:nvPicPr>
        <p:blipFill>
          <a:blip r:embed="rId2" cstate="print"/>
          <a:srcRect/>
          <a:stretch>
            <a:fillRect/>
          </a:stretch>
        </p:blipFill>
        <p:spPr bwMode="auto">
          <a:xfrm>
            <a:off x="776536" y="548680"/>
            <a:ext cx="8496024" cy="1588174"/>
          </a:xfrm>
          <a:prstGeom prst="rect">
            <a:avLst/>
          </a:prstGeom>
          <a:noFill/>
          <a:ln w="9525">
            <a:noFill/>
            <a:miter lim="800000"/>
            <a:headEnd/>
            <a:tailEnd/>
          </a:ln>
        </p:spPr>
      </p:pic>
      <p:sp>
        <p:nvSpPr>
          <p:cNvPr id="4" name="3 - Ορθογώνιο"/>
          <p:cNvSpPr/>
          <p:nvPr/>
        </p:nvSpPr>
        <p:spPr>
          <a:xfrm>
            <a:off x="848544" y="2276872"/>
            <a:ext cx="8496944" cy="3785652"/>
          </a:xfrm>
          <a:prstGeom prst="rect">
            <a:avLst/>
          </a:prstGeom>
        </p:spPr>
        <p:txBody>
          <a:bodyPr wrap="square">
            <a:spAutoFit/>
          </a:bodyPr>
          <a:lstStyle/>
          <a:p>
            <a:pPr>
              <a:lnSpc>
                <a:spcPct val="150000"/>
              </a:lnSpc>
              <a:buClr>
                <a:srgbClr val="0000CC"/>
              </a:buClr>
              <a:buFont typeface="Wingdings" pitchFamily="2" charset="2"/>
              <a:buChar char="Ø"/>
            </a:pPr>
            <a:r>
              <a:rPr lang="el-GR" sz="2000" b="0" dirty="0" smtClean="0">
                <a:latin typeface="Tahoma" pitchFamily="34" charset="0"/>
                <a:cs typeface="Tahoma" pitchFamily="34" charset="0"/>
              </a:rPr>
              <a:t> </a:t>
            </a:r>
            <a:r>
              <a:rPr lang="el-GR" sz="2000" b="0" dirty="0" smtClean="0">
                <a:solidFill>
                  <a:srgbClr val="0000CC"/>
                </a:solidFill>
                <a:latin typeface="Tahoma" pitchFamily="34" charset="0"/>
                <a:cs typeface="Tahoma" pitchFamily="34" charset="0"/>
              </a:rPr>
              <a:t>051-052</a:t>
            </a:r>
            <a:r>
              <a:rPr lang="el-GR" sz="2000" b="0" dirty="0" smtClean="0">
                <a:latin typeface="Tahoma" pitchFamily="34" charset="0"/>
                <a:cs typeface="Tahoma" pitchFamily="34" charset="0"/>
              </a:rPr>
              <a:t> εκπίπτει από όλες τις κατηγορίες εισοδημάτων ποσό 10% και μέχρι 3.000 ευρώ,  εφόσον οι δαπάνες υπερβαίνουν το 5% του εισοδήματος. </a:t>
            </a:r>
            <a:endParaRPr lang="en-US" sz="2000" b="0" smtClean="0">
              <a:latin typeface="Tahoma" pitchFamily="34" charset="0"/>
              <a:cs typeface="Tahoma" pitchFamily="34" charset="0"/>
            </a:endParaRPr>
          </a:p>
          <a:p>
            <a:pPr>
              <a:lnSpc>
                <a:spcPct val="150000"/>
              </a:lnSpc>
              <a:buClr>
                <a:srgbClr val="0000CC"/>
              </a:buClr>
              <a:buFont typeface="Wingdings" pitchFamily="2" charset="2"/>
              <a:buChar char="Ø"/>
            </a:pPr>
            <a:r>
              <a:rPr lang="el-GR" sz="2000" b="0" dirty="0" smtClean="0">
                <a:latin typeface="Tahoma" pitchFamily="34" charset="0"/>
                <a:cs typeface="Tahoma" pitchFamily="34" charset="0"/>
              </a:rPr>
              <a:t> </a:t>
            </a:r>
            <a:r>
              <a:rPr lang="el-GR" sz="2000" b="0" dirty="0" smtClean="0">
                <a:solidFill>
                  <a:srgbClr val="0000CC"/>
                </a:solidFill>
                <a:latin typeface="Tahoma" pitchFamily="34" charset="0"/>
                <a:cs typeface="Tahoma" pitchFamily="34" charset="0"/>
              </a:rPr>
              <a:t>059-060</a:t>
            </a:r>
            <a:r>
              <a:rPr lang="el-GR" sz="2000" b="0" dirty="0" smtClean="0">
                <a:latin typeface="Tahoma" pitchFamily="34" charset="0"/>
                <a:cs typeface="Tahoma" pitchFamily="34" charset="0"/>
              </a:rPr>
              <a:t> Δωρεές εκπίπτουν αν το συνολικό ποσό δωρεών είναι άνω των 100 ευρώ. Εκπίπτει ποσό έως 5% του εισοδήματος. </a:t>
            </a:r>
          </a:p>
          <a:p>
            <a:pPr>
              <a:lnSpc>
                <a:spcPct val="150000"/>
              </a:lnSpc>
              <a:buClr>
                <a:srgbClr val="0000CC"/>
              </a:buClr>
              <a:buFont typeface="Wingdings" pitchFamily="2" charset="2"/>
              <a:buChar char="Ø"/>
            </a:pPr>
            <a:r>
              <a:rPr lang="el-GR" sz="2000" b="0" dirty="0" smtClean="0">
                <a:latin typeface="Tahoma" pitchFamily="34" charset="0"/>
                <a:cs typeface="Tahoma" pitchFamily="34" charset="0"/>
              </a:rPr>
              <a:t> Δεν εκπίπτει πλέον αλλά ούτε φορολογείται ως εισόδημα η καταβολή διατροφής βάσει δικαστικής απόφασης.</a:t>
            </a:r>
          </a:p>
          <a:p>
            <a:pPr>
              <a:lnSpc>
                <a:spcPct val="150000"/>
              </a:lnSpc>
              <a:buClr>
                <a:srgbClr val="0000CC"/>
              </a:buClr>
              <a:buFont typeface="Wingdings" pitchFamily="2" charset="2"/>
              <a:buChar char="Ø"/>
            </a:pPr>
            <a:endParaRPr lang="el-GR" sz="2000" b="0" dirty="0">
              <a:latin typeface="Tahoma" pitchFamily="34" charset="0"/>
              <a:cs typeface="Tahoma" pitchFamily="34" charset="0"/>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 Εικόνα" descr="thank-you-road-sign.jpg"/>
          <p:cNvPicPr>
            <a:picLocks noChangeAspect="1"/>
          </p:cNvPicPr>
          <p:nvPr/>
        </p:nvPicPr>
        <p:blipFill>
          <a:blip r:embed="rId2" cstate="print"/>
          <a:stretch>
            <a:fillRect/>
          </a:stretch>
        </p:blipFill>
        <p:spPr>
          <a:xfrm>
            <a:off x="200472" y="116632"/>
            <a:ext cx="7560840" cy="6237312"/>
          </a:xfrm>
          <a:prstGeom prst="rect">
            <a:avLst/>
          </a:prstGeom>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00472" y="548680"/>
            <a:ext cx="9345488" cy="5400600"/>
          </a:xfrm>
          <a:prstGeom prst="rect">
            <a:avLst/>
          </a:prstGeom>
          <a:noFill/>
          <a:ln w="12700" cap="flat" cmpd="sng" algn="ctr">
            <a:solidFill>
              <a:schemeClr val="tx1"/>
            </a:solidFill>
            <a:prstDash val="solid"/>
            <a:round/>
            <a:headEnd type="none" w="med" len="med"/>
            <a:tailEnd type="none" w="med" len="med"/>
          </a:ln>
          <a:effectLst/>
        </p:spPr>
      </p:pic>
      <p:sp>
        <p:nvSpPr>
          <p:cNvPr id="2" name="1 - Θέση αριθμού διαφάνειας"/>
          <p:cNvSpPr>
            <a:spLocks noGrp="1"/>
          </p:cNvSpPr>
          <p:nvPr>
            <p:ph type="sldNum" sz="quarter" idx="10"/>
          </p:nvPr>
        </p:nvSpPr>
        <p:spPr/>
        <p:txBody>
          <a:bodyPr/>
          <a:lstStyle/>
          <a:p>
            <a:pPr>
              <a:defRPr/>
            </a:pPr>
            <a:fld id="{8CAAC24B-3D26-4373-8486-ED12E00C9CA1}" type="slidenum">
              <a:rPr lang="en-GB" smtClean="0"/>
              <a:pPr>
                <a:defRPr/>
              </a:pPr>
              <a:t>5</a:t>
            </a:fld>
            <a:endParaRPr lang="en-GB" dirty="0"/>
          </a:p>
        </p:txBody>
      </p:sp>
      <p:sp>
        <p:nvSpPr>
          <p:cNvPr id="4" name="3 - Δεξιό βέλος"/>
          <p:cNvSpPr/>
          <p:nvPr/>
        </p:nvSpPr>
        <p:spPr bwMode="auto">
          <a:xfrm>
            <a:off x="7113240" y="3429000"/>
            <a:ext cx="1584176" cy="611386"/>
          </a:xfrm>
          <a:prstGeom prst="rightArrow">
            <a:avLst/>
          </a:prstGeom>
          <a:no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l-GR" sz="1400" b="1" i="0" u="none" strike="noStrike" cap="none" normalizeH="0" baseline="0" smtClean="0">
              <a:ln>
                <a:noFill/>
              </a:ln>
              <a:solidFill>
                <a:schemeClr val="tx1"/>
              </a:solidFill>
              <a:effectLst/>
              <a:latin typeface="Arial" charset="0"/>
            </a:endParaRPr>
          </a:p>
        </p:txBody>
      </p:sp>
      <p:sp>
        <p:nvSpPr>
          <p:cNvPr id="5" name="4 - Δεξιό βέλος"/>
          <p:cNvSpPr/>
          <p:nvPr/>
        </p:nvSpPr>
        <p:spPr bwMode="auto">
          <a:xfrm>
            <a:off x="6897216" y="3573016"/>
            <a:ext cx="864096" cy="216024"/>
          </a:xfrm>
          <a:prstGeom prst="rightArrow">
            <a:avLst/>
          </a:prstGeom>
          <a:no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l-GR" sz="1400" b="1" i="0" u="none" strike="noStrike" cap="none" normalizeH="0" baseline="0" smtClean="0">
              <a:ln>
                <a:noFill/>
              </a:ln>
              <a:solidFill>
                <a:schemeClr val="tx1"/>
              </a:solidFill>
              <a:effectLst/>
              <a:latin typeface="Arial" charset="0"/>
            </a:endParaRPr>
          </a:p>
        </p:txBody>
      </p:sp>
      <p:sp>
        <p:nvSpPr>
          <p:cNvPr id="6" name="5 - Δεξιό βέλος"/>
          <p:cNvSpPr/>
          <p:nvPr/>
        </p:nvSpPr>
        <p:spPr bwMode="auto">
          <a:xfrm>
            <a:off x="2504728" y="3140968"/>
            <a:ext cx="1440160" cy="216024"/>
          </a:xfrm>
          <a:prstGeom prst="rightArrow">
            <a:avLst/>
          </a:prstGeom>
          <a:no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l-GR" sz="1400" b="1" i="0" u="none" strike="noStrike" cap="none" normalizeH="0" baseline="0" smtClean="0">
              <a:ln>
                <a:noFill/>
              </a:ln>
              <a:solidFill>
                <a:schemeClr val="tx1"/>
              </a:solidFill>
              <a:effectLst/>
              <a:latin typeface="Arial" charset="0"/>
            </a:endParaRPr>
          </a:p>
        </p:txBody>
      </p:sp>
      <p:sp>
        <p:nvSpPr>
          <p:cNvPr id="7" name="6 - Δεξιό βέλος"/>
          <p:cNvSpPr/>
          <p:nvPr/>
        </p:nvSpPr>
        <p:spPr bwMode="auto">
          <a:xfrm>
            <a:off x="4304928" y="2636912"/>
            <a:ext cx="978408" cy="484632"/>
          </a:xfrm>
          <a:prstGeom prst="rightArrow">
            <a:avLst/>
          </a:prstGeom>
          <a:no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l-GR" sz="1400" b="1" i="0" u="none" strike="noStrike" cap="none" normalizeH="0" baseline="0" smtClean="0">
              <a:ln>
                <a:noFill/>
              </a:ln>
              <a:solidFill>
                <a:schemeClr val="tx1"/>
              </a:solidFill>
              <a:effectLst/>
              <a:latin typeface="Arial" charset="0"/>
            </a:endParaRPr>
          </a:p>
        </p:txBody>
      </p:sp>
      <p:sp>
        <p:nvSpPr>
          <p:cNvPr id="8" name="7 - Δεξιό βέλος"/>
          <p:cNvSpPr/>
          <p:nvPr/>
        </p:nvSpPr>
        <p:spPr bwMode="auto">
          <a:xfrm>
            <a:off x="5601072" y="3284984"/>
            <a:ext cx="2160240" cy="611386"/>
          </a:xfrm>
          <a:prstGeom prst="rightArrow">
            <a:avLst/>
          </a:prstGeom>
          <a:solidFill>
            <a:srgbClr val="006600"/>
          </a:solidFill>
          <a:ln w="12700" cap="flat" cmpd="sng" algn="ctr">
            <a:solidFill>
              <a:srgbClr val="00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l-GR" sz="1400" b="1" i="0" u="none" strike="noStrike" cap="none" normalizeH="0" baseline="0" smtClean="0">
              <a:ln>
                <a:noFill/>
              </a:ln>
              <a:solidFill>
                <a:schemeClr val="tx1"/>
              </a:solidFill>
              <a:effectLst/>
              <a:latin typeface="Arial" charset="0"/>
            </a:endParaRPr>
          </a:p>
        </p:txBody>
      </p:sp>
      <p:sp>
        <p:nvSpPr>
          <p:cNvPr id="9" name="8 - Δεξιό βέλος"/>
          <p:cNvSpPr/>
          <p:nvPr/>
        </p:nvSpPr>
        <p:spPr bwMode="auto">
          <a:xfrm>
            <a:off x="5601072" y="4725144"/>
            <a:ext cx="2160240" cy="611386"/>
          </a:xfrm>
          <a:prstGeom prst="rightArrow">
            <a:avLst/>
          </a:prstGeom>
          <a:solidFill>
            <a:srgbClr val="006600"/>
          </a:solidFill>
          <a:ln w="12700" cap="flat" cmpd="sng" algn="ctr">
            <a:solidFill>
              <a:srgbClr val="00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l-GR" sz="1400" b="1" i="0" u="none" strike="noStrike" cap="none" normalizeH="0" baseline="0" smtClean="0">
              <a:ln>
                <a:noFill/>
              </a:ln>
              <a:solidFill>
                <a:schemeClr val="tx1"/>
              </a:solidFill>
              <a:effectLst/>
              <a:latin typeface="Arial"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0"/>
          </p:nvPr>
        </p:nvSpPr>
        <p:spPr/>
        <p:txBody>
          <a:bodyPr/>
          <a:lstStyle/>
          <a:p>
            <a:pPr>
              <a:defRPr/>
            </a:pPr>
            <a:fld id="{8CAAC24B-3D26-4373-8486-ED12E00C9CA1}" type="slidenum">
              <a:rPr lang="en-GB" smtClean="0"/>
              <a:pPr>
                <a:defRPr/>
              </a:pPr>
              <a:t>6</a:t>
            </a:fld>
            <a:endParaRPr lang="en-GB" dirty="0"/>
          </a:p>
        </p:txBody>
      </p:sp>
      <p:sp>
        <p:nvSpPr>
          <p:cNvPr id="3" name="Rectangle 2"/>
          <p:cNvSpPr txBox="1">
            <a:spLocks noChangeArrowheads="1"/>
          </p:cNvSpPr>
          <p:nvPr/>
        </p:nvSpPr>
        <p:spPr bwMode="auto">
          <a:xfrm>
            <a:off x="0" y="-7101"/>
            <a:ext cx="9906000" cy="1054904"/>
          </a:xfrm>
          <a:prstGeom prst="rect">
            <a:avLst/>
          </a:prstGeom>
          <a:solidFill>
            <a:srgbClr val="2942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0488" tIns="44450" rIns="90488" bIns="44450" numCol="1" anchor="t" anchorCtr="0" compatLnSpc="1">
            <a:prstTxWarp prst="textNoShape">
              <a:avLst/>
            </a:prstTxWarp>
            <a:spAutoFit/>
          </a:bodyPr>
          <a:lstStyle/>
          <a:p>
            <a:pPr marL="0" marR="0" lvl="0" indent="0" algn="ctr" defTabSz="1073150" rtl="0" eaLnBrk="0" fontAlgn="base" latinLnBrk="0" hangingPunct="0">
              <a:lnSpc>
                <a:spcPct val="98000"/>
              </a:lnSpc>
              <a:spcBef>
                <a:spcPct val="0"/>
              </a:spcBef>
              <a:spcAft>
                <a:spcPct val="0"/>
              </a:spcAft>
              <a:buClrTx/>
              <a:buSzTx/>
              <a:buFontTx/>
              <a:buNone/>
              <a:tabLst/>
              <a:defRPr/>
            </a:pPr>
            <a:r>
              <a:rPr lang="el-GR" sz="3200" kern="0" dirty="0" smtClean="0">
                <a:solidFill>
                  <a:schemeClr val="bg1"/>
                </a:solidFill>
                <a:latin typeface="Calibri"/>
                <a:ea typeface="ＭＳ Ｐゴシック" charset="0"/>
                <a:cs typeface="Calibri"/>
              </a:rPr>
              <a:t>Ποιοί Υποβάλλουν  Δήλωση το 2015</a:t>
            </a:r>
          </a:p>
          <a:p>
            <a:pPr marL="0" marR="0" lvl="0" indent="0" algn="ctr" defTabSz="1073150" rtl="0" eaLnBrk="0" fontAlgn="base" latinLnBrk="0" hangingPunct="0">
              <a:lnSpc>
                <a:spcPct val="98000"/>
              </a:lnSpc>
              <a:spcBef>
                <a:spcPct val="0"/>
              </a:spcBef>
              <a:spcAft>
                <a:spcPct val="0"/>
              </a:spcAft>
              <a:buClrTx/>
              <a:buSzTx/>
              <a:buFontTx/>
              <a:buNone/>
              <a:tabLst/>
              <a:defRPr/>
            </a:pPr>
            <a:r>
              <a:rPr kumimoji="0" lang="el-GR" sz="3200" b="0" i="0" u="none" strike="noStrike" kern="0" cap="none" spc="0" normalizeH="0" baseline="0" noProof="0" dirty="0" smtClean="0">
                <a:ln>
                  <a:noFill/>
                </a:ln>
                <a:solidFill>
                  <a:schemeClr val="bg1"/>
                </a:solidFill>
                <a:effectLst/>
                <a:uLnTx/>
                <a:uFillTx/>
                <a:latin typeface="Calibri"/>
                <a:ea typeface="ＭＳ Ｐゴシック" charset="0"/>
                <a:cs typeface="Calibri"/>
              </a:rPr>
              <a:t>Ειδικές Περιπτώσεις</a:t>
            </a:r>
          </a:p>
        </p:txBody>
      </p:sp>
      <p:sp>
        <p:nvSpPr>
          <p:cNvPr id="4" name="3 - Ορθογώνιο"/>
          <p:cNvSpPr/>
          <p:nvPr/>
        </p:nvSpPr>
        <p:spPr>
          <a:xfrm>
            <a:off x="0" y="1551563"/>
            <a:ext cx="9906000" cy="4708981"/>
          </a:xfrm>
          <a:prstGeom prst="rect">
            <a:avLst/>
          </a:prstGeom>
        </p:spPr>
        <p:txBody>
          <a:bodyPr wrap="square">
            <a:spAutoFit/>
          </a:bodyPr>
          <a:lstStyle/>
          <a:p>
            <a:pPr>
              <a:lnSpc>
                <a:spcPct val="150000"/>
              </a:lnSpc>
              <a:buClr>
                <a:srgbClr val="0000CC"/>
              </a:buClr>
              <a:buFont typeface="Wingdings" pitchFamily="2" charset="2"/>
              <a:buChar char="Ø"/>
            </a:pPr>
            <a:r>
              <a:rPr lang="el-GR" sz="2000" b="0" dirty="0" smtClean="0">
                <a:latin typeface="Tahoma" pitchFamily="34" charset="0"/>
                <a:cs typeface="Tahoma" pitchFamily="34" charset="0"/>
              </a:rPr>
              <a:t> Οι </a:t>
            </a:r>
            <a:r>
              <a:rPr lang="el-GR" sz="2000" b="0" dirty="0" smtClean="0">
                <a:solidFill>
                  <a:srgbClr val="C00000"/>
                </a:solidFill>
                <a:latin typeface="Tahoma" pitchFamily="34" charset="0"/>
                <a:cs typeface="Tahoma" pitchFamily="34" charset="0"/>
              </a:rPr>
              <a:t>κάτοικοι εξωτερικού </a:t>
            </a:r>
            <a:r>
              <a:rPr lang="el-GR" sz="2000" b="0" dirty="0" smtClean="0">
                <a:solidFill>
                  <a:srgbClr val="0000CC"/>
                </a:solidFill>
                <a:latin typeface="Tahoma" pitchFamily="34" charset="0"/>
                <a:cs typeface="Tahoma" pitchFamily="34" charset="0"/>
              </a:rPr>
              <a:t>δεν υποβάλλουν δήλωση αν έχουν μόνο τεκμαρτό εισόδημα</a:t>
            </a:r>
            <a:r>
              <a:rPr lang="el-GR" sz="2000" dirty="0" smtClean="0">
                <a:solidFill>
                  <a:srgbClr val="0000CC"/>
                </a:solidFill>
                <a:latin typeface="Tahoma" pitchFamily="34" charset="0"/>
                <a:cs typeface="Tahoma" pitchFamily="34" charset="0"/>
              </a:rPr>
              <a:t> </a:t>
            </a:r>
            <a:r>
              <a:rPr lang="el-GR" sz="2000" b="0" dirty="0" smtClean="0">
                <a:latin typeface="Tahoma" pitchFamily="34" charset="0"/>
                <a:cs typeface="Tahoma" pitchFamily="34" charset="0"/>
              </a:rPr>
              <a:t>στην Ελλάδα. Αν λοιπόν </a:t>
            </a:r>
            <a:r>
              <a:rPr lang="el-GR" sz="2000" b="0" dirty="0" smtClean="0">
                <a:solidFill>
                  <a:srgbClr val="0000CC"/>
                </a:solidFill>
                <a:latin typeface="Tahoma" pitchFamily="34" charset="0"/>
                <a:cs typeface="Tahoma" pitchFamily="34" charset="0"/>
              </a:rPr>
              <a:t>αγόρασαν ακίνητο το 2014</a:t>
            </a:r>
            <a:r>
              <a:rPr lang="el-GR" sz="2000" b="0" dirty="0" smtClean="0">
                <a:latin typeface="Tahoma" pitchFamily="34" charset="0"/>
                <a:cs typeface="Tahoma" pitchFamily="34" charset="0"/>
              </a:rPr>
              <a:t> ή έχουν </a:t>
            </a:r>
            <a:r>
              <a:rPr lang="el-GR" sz="2000" b="0" dirty="0" smtClean="0">
                <a:solidFill>
                  <a:srgbClr val="0000CC"/>
                </a:solidFill>
                <a:latin typeface="Tahoma" pitchFamily="34" charset="0"/>
                <a:cs typeface="Tahoma" pitchFamily="34" charset="0"/>
              </a:rPr>
              <a:t>αυτοκίνητο ή δευτερεύουσα κατοικία ή σκάφος στην Ελλάδα </a:t>
            </a:r>
            <a:r>
              <a:rPr lang="el-GR" sz="2000" b="0" dirty="0" smtClean="0">
                <a:latin typeface="Tahoma" pitchFamily="34" charset="0"/>
                <a:cs typeface="Tahoma" pitchFamily="34" charset="0"/>
              </a:rPr>
              <a:t>δεν καταθέτουν δήλωση αν δεν έχουν εισόδημα οποιασδήποτε μορφής.</a:t>
            </a:r>
          </a:p>
          <a:p>
            <a:pPr>
              <a:lnSpc>
                <a:spcPct val="150000"/>
              </a:lnSpc>
              <a:buClr>
                <a:srgbClr val="0000CC"/>
              </a:buClr>
            </a:pPr>
            <a:r>
              <a:rPr lang="el-GR" sz="2000" b="0" dirty="0" smtClean="0">
                <a:latin typeface="Tahoma" pitchFamily="34" charset="0"/>
                <a:cs typeface="Tahoma" pitchFamily="34" charset="0"/>
              </a:rPr>
              <a:t>	Αν έχουν όμως </a:t>
            </a:r>
            <a:r>
              <a:rPr lang="el-GR" sz="2000" b="0" dirty="0" smtClean="0">
                <a:solidFill>
                  <a:srgbClr val="0000CC"/>
                </a:solidFill>
                <a:latin typeface="Tahoma" pitchFamily="34" charset="0"/>
                <a:cs typeface="Tahoma" pitchFamily="34" charset="0"/>
              </a:rPr>
              <a:t>έστω και ένα ευρώ εισόδημα π.χ. από τόκους καταθέσεων ή απαλλασσόμενο εισόδημα του πίνακα 6 εκτός των κωδικών 781-782-783-784-787-788, υποχρεούνται να υποβάλλουν φορολογική δήλωση.</a:t>
            </a:r>
          </a:p>
          <a:p>
            <a:pPr>
              <a:lnSpc>
                <a:spcPct val="150000"/>
              </a:lnSpc>
              <a:buClr>
                <a:srgbClr val="0000CC"/>
              </a:buClr>
              <a:buFont typeface="Wingdings" pitchFamily="2" charset="2"/>
              <a:buChar char="Ø"/>
            </a:pPr>
            <a:r>
              <a:rPr lang="el-GR" sz="2000" b="0" dirty="0" smtClean="0">
                <a:latin typeface="Tahoma" pitchFamily="34" charset="0"/>
                <a:cs typeface="Tahoma" pitchFamily="34" charset="0"/>
              </a:rPr>
              <a:t> Οι κληρονόμοι για εισοδήματα </a:t>
            </a:r>
            <a:r>
              <a:rPr lang="el-GR" sz="2000" b="0" dirty="0" err="1" smtClean="0">
                <a:latin typeface="Tahoma" pitchFamily="34" charset="0"/>
                <a:cs typeface="Tahoma" pitchFamily="34" charset="0"/>
              </a:rPr>
              <a:t>εκλιπώντωνυποβάλουν</a:t>
            </a:r>
            <a:r>
              <a:rPr lang="el-GR" sz="2000" b="0" dirty="0" smtClean="0">
                <a:latin typeface="Tahoma" pitchFamily="34" charset="0"/>
                <a:cs typeface="Tahoma" pitchFamily="34" charset="0"/>
              </a:rPr>
              <a:t> έντυπη δήλωση για την οποία ισχύει ειδική προθεσμία, </a:t>
            </a:r>
            <a:r>
              <a:rPr lang="el-GR" sz="2000" b="0" dirty="0" smtClean="0">
                <a:solidFill>
                  <a:srgbClr val="0000CC"/>
                </a:solidFill>
                <a:latin typeface="Tahoma" pitchFamily="34" charset="0"/>
                <a:cs typeface="Tahoma" pitchFamily="34" charset="0"/>
              </a:rPr>
              <a:t>μπορεί να υποβληθεί μέχρι 31/12/2015</a:t>
            </a:r>
          </a:p>
          <a:p>
            <a:pPr>
              <a:lnSpc>
                <a:spcPct val="150000"/>
              </a:lnSpc>
              <a:buClr>
                <a:srgbClr val="0000CC"/>
              </a:buClr>
              <a:buFont typeface="Wingdings" pitchFamily="2" charset="2"/>
              <a:buChar char="Ø"/>
            </a:pPr>
            <a:endParaRPr lang="el-GR" sz="2000" b="0" dirty="0">
              <a:latin typeface="Tahoma" pitchFamily="34" charset="0"/>
              <a:cs typeface="Tahoma" pitchFamily="34"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0"/>
          </p:nvPr>
        </p:nvSpPr>
        <p:spPr/>
        <p:txBody>
          <a:bodyPr/>
          <a:lstStyle/>
          <a:p>
            <a:pPr>
              <a:defRPr/>
            </a:pPr>
            <a:fld id="{8CAAC24B-3D26-4373-8486-ED12E00C9CA1}" type="slidenum">
              <a:rPr lang="en-GB" smtClean="0"/>
              <a:pPr>
                <a:defRPr/>
              </a:pPr>
              <a:t>7</a:t>
            </a:fld>
            <a:endParaRPr lang="en-GB" dirty="0"/>
          </a:p>
        </p:txBody>
      </p:sp>
      <p:sp>
        <p:nvSpPr>
          <p:cNvPr id="3" name="Rectangle 2"/>
          <p:cNvSpPr txBox="1">
            <a:spLocks noChangeArrowheads="1"/>
          </p:cNvSpPr>
          <p:nvPr/>
        </p:nvSpPr>
        <p:spPr bwMode="auto">
          <a:xfrm>
            <a:off x="0" y="-7101"/>
            <a:ext cx="9906000" cy="1054904"/>
          </a:xfrm>
          <a:prstGeom prst="rect">
            <a:avLst/>
          </a:prstGeom>
          <a:solidFill>
            <a:srgbClr val="2942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0488" tIns="44450" rIns="90488" bIns="44450" numCol="1" anchor="t" anchorCtr="0" compatLnSpc="1">
            <a:prstTxWarp prst="textNoShape">
              <a:avLst/>
            </a:prstTxWarp>
            <a:spAutoFit/>
          </a:bodyPr>
          <a:lstStyle/>
          <a:p>
            <a:pPr marL="0" marR="0" lvl="0" indent="0" algn="ctr" defTabSz="1073150" rtl="0" eaLnBrk="0" fontAlgn="base" latinLnBrk="0" hangingPunct="0">
              <a:lnSpc>
                <a:spcPct val="98000"/>
              </a:lnSpc>
              <a:spcBef>
                <a:spcPct val="0"/>
              </a:spcBef>
              <a:spcAft>
                <a:spcPct val="0"/>
              </a:spcAft>
              <a:buClrTx/>
              <a:buSzTx/>
              <a:buFontTx/>
              <a:buNone/>
              <a:tabLst/>
              <a:defRPr/>
            </a:pPr>
            <a:r>
              <a:rPr lang="el-GR" sz="3200" kern="0" dirty="0" smtClean="0">
                <a:solidFill>
                  <a:schemeClr val="bg1"/>
                </a:solidFill>
                <a:latin typeface="Calibri"/>
                <a:ea typeface="ＭＳ Ｐゴシック" charset="0"/>
                <a:cs typeface="Calibri"/>
              </a:rPr>
              <a:t>Ποιοί Υποβάλλουν  Δήλωση το 2015</a:t>
            </a:r>
          </a:p>
          <a:p>
            <a:pPr marL="0" marR="0" lvl="0" indent="0" algn="ctr" defTabSz="1073150" rtl="0" eaLnBrk="0" fontAlgn="base" latinLnBrk="0" hangingPunct="0">
              <a:lnSpc>
                <a:spcPct val="98000"/>
              </a:lnSpc>
              <a:spcBef>
                <a:spcPct val="0"/>
              </a:spcBef>
              <a:spcAft>
                <a:spcPct val="0"/>
              </a:spcAft>
              <a:buClrTx/>
              <a:buSzTx/>
              <a:buFontTx/>
              <a:buNone/>
              <a:tabLst/>
              <a:defRPr/>
            </a:pPr>
            <a:r>
              <a:rPr kumimoji="0" lang="el-GR" sz="3200" b="0" i="0" u="none" strike="noStrike" kern="0" cap="none" spc="0" normalizeH="0" baseline="0" noProof="0" dirty="0" smtClean="0">
                <a:ln>
                  <a:noFill/>
                </a:ln>
                <a:solidFill>
                  <a:schemeClr val="bg1"/>
                </a:solidFill>
                <a:effectLst/>
                <a:uLnTx/>
                <a:uFillTx/>
                <a:latin typeface="Calibri"/>
                <a:ea typeface="ＭＳ Ｐゴシック" charset="0"/>
                <a:cs typeface="Calibri"/>
              </a:rPr>
              <a:t>Ειδικές Περιπτώσεις</a:t>
            </a:r>
          </a:p>
        </p:txBody>
      </p:sp>
      <p:sp>
        <p:nvSpPr>
          <p:cNvPr id="4" name="3 - Ορθογώνιο"/>
          <p:cNvSpPr/>
          <p:nvPr/>
        </p:nvSpPr>
        <p:spPr>
          <a:xfrm>
            <a:off x="0" y="1196752"/>
            <a:ext cx="9906000" cy="5170646"/>
          </a:xfrm>
          <a:prstGeom prst="rect">
            <a:avLst/>
          </a:prstGeom>
        </p:spPr>
        <p:txBody>
          <a:bodyPr wrap="square">
            <a:spAutoFit/>
          </a:bodyPr>
          <a:lstStyle/>
          <a:p>
            <a:pPr>
              <a:lnSpc>
                <a:spcPct val="150000"/>
              </a:lnSpc>
              <a:buClr>
                <a:srgbClr val="0000CC"/>
              </a:buClr>
              <a:buFont typeface="Wingdings" pitchFamily="2" charset="2"/>
              <a:buChar char="Ø"/>
            </a:pPr>
            <a:r>
              <a:rPr lang="el-GR" sz="2000" b="0" dirty="0" smtClean="0">
                <a:latin typeface="Tahoma" pitchFamily="34" charset="0"/>
                <a:cs typeface="Tahoma" pitchFamily="34" charset="0"/>
              </a:rPr>
              <a:t>  Οι ενήλικες άνω των 18 ετών δεν υποβάλλουν δήλωση αν δεν έχουν φορολογούμενα ή απαλλασσόμενα εισοδήματα, πραγματικά ή τεκμαρτά.</a:t>
            </a:r>
          </a:p>
          <a:p>
            <a:pPr>
              <a:lnSpc>
                <a:spcPct val="150000"/>
              </a:lnSpc>
              <a:buClr>
                <a:srgbClr val="0000CC"/>
              </a:buClr>
              <a:buFont typeface="Wingdings" pitchFamily="2" charset="2"/>
              <a:buChar char="Ø"/>
            </a:pPr>
            <a:r>
              <a:rPr lang="el-GR" sz="2000" b="0" dirty="0" smtClean="0">
                <a:latin typeface="Tahoma" pitchFamily="34" charset="0"/>
                <a:cs typeface="Tahoma" pitchFamily="34" charset="0"/>
              </a:rPr>
              <a:t>Υποβάλλουν υποχρεωτικά δήλωση όλοι οι επαγγελματίες</a:t>
            </a:r>
          </a:p>
          <a:p>
            <a:pPr>
              <a:lnSpc>
                <a:spcPct val="150000"/>
              </a:lnSpc>
              <a:buClr>
                <a:srgbClr val="0000CC"/>
              </a:buClr>
              <a:buFont typeface="Wingdings" pitchFamily="2" charset="2"/>
              <a:buChar char="Ø"/>
            </a:pPr>
            <a:r>
              <a:rPr lang="el-GR" sz="2000" b="0" dirty="0" smtClean="0">
                <a:latin typeface="Tahoma" pitchFamily="34" charset="0"/>
                <a:cs typeface="Tahoma" pitchFamily="34" charset="0"/>
              </a:rPr>
              <a:t>Τα ανήλικα τέκνα υποβάλλουν υποχρεωτικά δική τους δήλωση αν έχουν δικό τους εισόδημα, ανεξαρτήτως ποσού</a:t>
            </a:r>
          </a:p>
          <a:p>
            <a:pPr lvl="3">
              <a:lnSpc>
                <a:spcPct val="150000"/>
              </a:lnSpc>
              <a:buClr>
                <a:srgbClr val="0000CC"/>
              </a:buClr>
              <a:buFont typeface="Wingdings" pitchFamily="2" charset="2"/>
              <a:buChar char="ü"/>
            </a:pPr>
            <a:r>
              <a:rPr lang="el-GR" sz="2000" b="0" dirty="0" smtClean="0">
                <a:latin typeface="Tahoma" pitchFamily="34" charset="0"/>
                <a:cs typeface="Tahoma" pitchFamily="34" charset="0"/>
              </a:rPr>
              <a:t>Από μισθωτή εργασία </a:t>
            </a:r>
          </a:p>
          <a:p>
            <a:pPr lvl="3">
              <a:lnSpc>
                <a:spcPct val="150000"/>
              </a:lnSpc>
              <a:buClr>
                <a:srgbClr val="0000CC"/>
              </a:buClr>
              <a:buFont typeface="Wingdings" pitchFamily="2" charset="2"/>
              <a:buChar char="ü"/>
            </a:pPr>
            <a:r>
              <a:rPr lang="el-GR" sz="2000" b="0" dirty="0" smtClean="0">
                <a:latin typeface="Tahoma" pitchFamily="34" charset="0"/>
                <a:cs typeface="Tahoma" pitchFamily="34" charset="0"/>
              </a:rPr>
              <a:t>Εισόδημα από συντάξεις λόγω θανάτου του πατέρα ή της μητέρας τους</a:t>
            </a:r>
          </a:p>
          <a:p>
            <a:pPr>
              <a:lnSpc>
                <a:spcPct val="150000"/>
              </a:lnSpc>
              <a:buClr>
                <a:srgbClr val="0000CC"/>
              </a:buClr>
              <a:buFont typeface="Wingdings" pitchFamily="2" charset="2"/>
              <a:buChar char="v"/>
            </a:pPr>
            <a:r>
              <a:rPr lang="el-GR" sz="2000" b="0" dirty="0" smtClean="0">
                <a:latin typeface="Tahoma" pitchFamily="34" charset="0"/>
                <a:cs typeface="Tahoma" pitchFamily="34" charset="0"/>
              </a:rPr>
              <a:t>Αν τα ανήλικα τέκνα έχουν μόνο εισοδήματα από άλλες κατηγορίες μέχρι ποσού 3.000 ευρώ ή </a:t>
            </a:r>
            <a:r>
              <a:rPr lang="el-GR" sz="2000" b="0" dirty="0" smtClean="0">
                <a:solidFill>
                  <a:srgbClr val="0000CC"/>
                </a:solidFill>
                <a:latin typeface="Tahoma" pitchFamily="34" charset="0"/>
                <a:cs typeface="Tahoma" pitchFamily="34" charset="0"/>
              </a:rPr>
              <a:t>αν έχουν αναπηρία 67% μέχρι 6.000 ευρώ </a:t>
            </a:r>
            <a:r>
              <a:rPr lang="el-GR" sz="2000" b="0" dirty="0" smtClean="0">
                <a:latin typeface="Tahoma" pitchFamily="34" charset="0"/>
                <a:cs typeface="Tahoma" pitchFamily="34" charset="0"/>
              </a:rPr>
              <a:t>(ενοίκια, τόκοι </a:t>
            </a:r>
            <a:r>
              <a:rPr lang="el-GR" sz="2000" b="0" dirty="0" err="1" smtClean="0">
                <a:latin typeface="Tahoma" pitchFamily="34" charset="0"/>
                <a:cs typeface="Tahoma" pitchFamily="34" charset="0"/>
              </a:rPr>
              <a:t>κ.λ.π</a:t>
            </a:r>
            <a:r>
              <a:rPr lang="el-GR" sz="2000" b="0" dirty="0" smtClean="0">
                <a:latin typeface="Tahoma" pitchFamily="34" charset="0"/>
                <a:cs typeface="Tahoma" pitchFamily="34" charset="0"/>
              </a:rPr>
              <a:t>.)  αυτά περιλαμβάνονται στην δήλωση του γονέα με το μεγαλύτερο εισόδημα ή του γονέα που έχει την γονική επιμέλεια τους.</a:t>
            </a:r>
            <a:endParaRPr lang="el-GR" sz="2000" b="0" dirty="0">
              <a:latin typeface="Tahoma" pitchFamily="34" charset="0"/>
              <a:cs typeface="Tahoma" pitchFamily="34"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0"/>
          </p:nvPr>
        </p:nvSpPr>
        <p:spPr/>
        <p:txBody>
          <a:bodyPr/>
          <a:lstStyle/>
          <a:p>
            <a:pPr>
              <a:defRPr/>
            </a:pPr>
            <a:fld id="{8CAAC24B-3D26-4373-8486-ED12E00C9CA1}" type="slidenum">
              <a:rPr lang="en-GB" smtClean="0"/>
              <a:pPr>
                <a:defRPr/>
              </a:pPr>
              <a:t>8</a:t>
            </a:fld>
            <a:endParaRPr lang="en-GB" dirty="0"/>
          </a:p>
        </p:txBody>
      </p:sp>
      <p:sp>
        <p:nvSpPr>
          <p:cNvPr id="3" name="Rectangle 2"/>
          <p:cNvSpPr txBox="1">
            <a:spLocks noChangeArrowheads="1"/>
          </p:cNvSpPr>
          <p:nvPr/>
        </p:nvSpPr>
        <p:spPr bwMode="auto">
          <a:xfrm>
            <a:off x="0" y="-7101"/>
            <a:ext cx="9906000" cy="1054904"/>
          </a:xfrm>
          <a:prstGeom prst="rect">
            <a:avLst/>
          </a:prstGeom>
          <a:solidFill>
            <a:srgbClr val="2942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0488" tIns="44450" rIns="90488" bIns="44450" numCol="1" anchor="t" anchorCtr="0" compatLnSpc="1">
            <a:prstTxWarp prst="textNoShape">
              <a:avLst/>
            </a:prstTxWarp>
            <a:spAutoFit/>
          </a:bodyPr>
          <a:lstStyle/>
          <a:p>
            <a:pPr marL="0" marR="0" lvl="0" indent="0" algn="ctr" defTabSz="1073150" rtl="0" eaLnBrk="0" fontAlgn="base" latinLnBrk="0" hangingPunct="0">
              <a:lnSpc>
                <a:spcPct val="98000"/>
              </a:lnSpc>
              <a:spcBef>
                <a:spcPct val="0"/>
              </a:spcBef>
              <a:spcAft>
                <a:spcPct val="0"/>
              </a:spcAft>
              <a:buClrTx/>
              <a:buSzTx/>
              <a:buFontTx/>
              <a:buNone/>
              <a:tabLst/>
              <a:defRPr/>
            </a:pPr>
            <a:r>
              <a:rPr lang="el-GR" sz="3200" kern="0" dirty="0" smtClean="0">
                <a:solidFill>
                  <a:schemeClr val="bg1"/>
                </a:solidFill>
                <a:latin typeface="Calibri"/>
                <a:ea typeface="ＭＳ Ｐゴシック" charset="0"/>
                <a:cs typeface="Calibri"/>
              </a:rPr>
              <a:t>Ποιοί Υποβάλλουν  Δήλωση το 2015</a:t>
            </a:r>
          </a:p>
          <a:p>
            <a:pPr marL="0" marR="0" lvl="0" indent="0" algn="ctr" defTabSz="1073150" rtl="0" eaLnBrk="0" fontAlgn="base" latinLnBrk="0" hangingPunct="0">
              <a:lnSpc>
                <a:spcPct val="98000"/>
              </a:lnSpc>
              <a:spcBef>
                <a:spcPct val="0"/>
              </a:spcBef>
              <a:spcAft>
                <a:spcPct val="0"/>
              </a:spcAft>
              <a:buClrTx/>
              <a:buSzTx/>
              <a:buFontTx/>
              <a:buNone/>
              <a:tabLst/>
              <a:defRPr/>
            </a:pPr>
            <a:r>
              <a:rPr kumimoji="0" lang="el-GR" sz="3200" b="0" i="0" u="none" strike="noStrike" kern="0" cap="none" spc="0" normalizeH="0" baseline="0" noProof="0" dirty="0" smtClean="0">
                <a:ln>
                  <a:noFill/>
                </a:ln>
                <a:solidFill>
                  <a:schemeClr val="bg1"/>
                </a:solidFill>
                <a:effectLst/>
                <a:uLnTx/>
                <a:uFillTx/>
                <a:latin typeface="Calibri"/>
                <a:ea typeface="ＭＳ Ｐゴシック" charset="0"/>
                <a:cs typeface="Calibri"/>
              </a:rPr>
              <a:t>Ειδικές Περιπτώσεις</a:t>
            </a:r>
          </a:p>
        </p:txBody>
      </p:sp>
      <p:sp>
        <p:nvSpPr>
          <p:cNvPr id="4" name="3 - Ορθογώνιο"/>
          <p:cNvSpPr/>
          <p:nvPr/>
        </p:nvSpPr>
        <p:spPr>
          <a:xfrm>
            <a:off x="0" y="1551563"/>
            <a:ext cx="9906000" cy="2400657"/>
          </a:xfrm>
          <a:prstGeom prst="rect">
            <a:avLst/>
          </a:prstGeom>
        </p:spPr>
        <p:txBody>
          <a:bodyPr wrap="square">
            <a:spAutoFit/>
          </a:bodyPr>
          <a:lstStyle/>
          <a:p>
            <a:pPr>
              <a:lnSpc>
                <a:spcPct val="150000"/>
              </a:lnSpc>
              <a:buClr>
                <a:srgbClr val="0000CC"/>
              </a:buClr>
              <a:buFont typeface="Wingdings" pitchFamily="2" charset="2"/>
              <a:buChar char="Ø"/>
            </a:pPr>
            <a:r>
              <a:rPr lang="el-GR" sz="2000" b="0" dirty="0" smtClean="0">
                <a:latin typeface="Tahoma" pitchFamily="34" charset="0"/>
                <a:cs typeface="Tahoma" pitchFamily="34" charset="0"/>
              </a:rPr>
              <a:t>  Οι σύνδικοι πτώχευσης υποβάλλουν χειρόγραφη δήλωση για την πτωχευτική περιουσία στην Δ.Ο.Υ. του πτωχεύσαντος.</a:t>
            </a:r>
          </a:p>
          <a:p>
            <a:pPr lvl="3">
              <a:lnSpc>
                <a:spcPct val="150000"/>
              </a:lnSpc>
              <a:buClr>
                <a:srgbClr val="0000CC"/>
              </a:buClr>
              <a:buFont typeface="Wingdings" pitchFamily="2" charset="2"/>
              <a:buChar char="ü"/>
            </a:pPr>
            <a:r>
              <a:rPr lang="el-GR" sz="2000" b="0" dirty="0" smtClean="0">
                <a:latin typeface="Tahoma" pitchFamily="34" charset="0"/>
                <a:cs typeface="Tahoma" pitchFamily="34" charset="0"/>
              </a:rPr>
              <a:t> αν ο πτωχός έχει άλλα εισοδήματα της πτωχευτικής περιουσίας π.χ. μισθωτές υπηρεσίες με ηλεκτρονική πληροφόρηση υποβάλλει και αυτός δήλωση για αυτά τα εισοδήματα μέσω </a:t>
            </a:r>
            <a:r>
              <a:rPr lang="en-US" sz="2000" b="0" dirty="0" smtClean="0">
                <a:latin typeface="Tahoma" pitchFamily="34" charset="0"/>
                <a:cs typeface="Tahoma" pitchFamily="34" charset="0"/>
              </a:rPr>
              <a:t>TAXIS</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0"/>
          </p:nvPr>
        </p:nvSpPr>
        <p:spPr/>
        <p:txBody>
          <a:bodyPr/>
          <a:lstStyle/>
          <a:p>
            <a:pPr>
              <a:defRPr/>
            </a:pPr>
            <a:fld id="{8CAAC24B-3D26-4373-8486-ED12E00C9CA1}" type="slidenum">
              <a:rPr lang="en-GB" smtClean="0"/>
              <a:pPr>
                <a:defRPr/>
              </a:pPr>
              <a:t>9</a:t>
            </a:fld>
            <a:endParaRPr lang="en-GB" dirty="0"/>
          </a:p>
        </p:txBody>
      </p:sp>
      <p:pic>
        <p:nvPicPr>
          <p:cNvPr id="2051" name="Picture 3"/>
          <p:cNvPicPr>
            <a:picLocks noChangeAspect="1" noChangeArrowheads="1"/>
          </p:cNvPicPr>
          <p:nvPr/>
        </p:nvPicPr>
        <p:blipFill>
          <a:blip r:embed="rId2" cstate="print"/>
          <a:srcRect/>
          <a:stretch>
            <a:fillRect/>
          </a:stretch>
        </p:blipFill>
        <p:spPr bwMode="auto">
          <a:xfrm>
            <a:off x="272480" y="548680"/>
            <a:ext cx="9396000" cy="2126888"/>
          </a:xfrm>
          <a:prstGeom prst="rect">
            <a:avLst/>
          </a:prstGeom>
          <a:noFill/>
          <a:ln w="9525">
            <a:noFill/>
            <a:miter lim="800000"/>
            <a:headEnd/>
            <a:tailEnd/>
          </a:ln>
        </p:spPr>
      </p:pic>
      <p:sp>
        <p:nvSpPr>
          <p:cNvPr id="5" name="Text Box 2"/>
          <p:cNvSpPr txBox="1">
            <a:spLocks noChangeArrowheads="1"/>
          </p:cNvSpPr>
          <p:nvPr/>
        </p:nvSpPr>
        <p:spPr bwMode="auto">
          <a:xfrm>
            <a:off x="0" y="2204864"/>
            <a:ext cx="9705975" cy="4176712"/>
          </a:xfrm>
          <a:prstGeom prst="rect">
            <a:avLst/>
          </a:prstGeom>
          <a:noFill/>
          <a:ln w="9360">
            <a:noFill/>
            <a:miter lim="800000"/>
            <a:headEnd/>
            <a:tailEnd/>
          </a:ln>
        </p:spPr>
        <p:txBody>
          <a:bodyPr lIns="90000" tIns="45000" rIns="90000" bIns="45000"/>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dirty="0" smtClean="0">
              <a:solidFill>
                <a:srgbClr val="333399"/>
              </a:solidFill>
              <a:latin typeface="Tahoma" pitchFamily="32"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dirty="0">
              <a:solidFill>
                <a:srgbClr val="333399"/>
              </a:solidFill>
              <a:latin typeface="Tahoma" pitchFamily="32"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l-GR" sz="2400" b="0" dirty="0" smtClean="0">
                <a:solidFill>
                  <a:srgbClr val="0000CC"/>
                </a:solidFill>
                <a:latin typeface="Tahoma" pitchFamily="34" charset="0"/>
                <a:cs typeface="Tahoma" pitchFamily="34" charset="0"/>
              </a:rPr>
              <a:t>Τα ενήλικα (άνω των 18 ετών) προστατευόμενα μέλη </a:t>
            </a: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l-GR" sz="2400" b="0" dirty="0" smtClean="0">
                <a:solidFill>
                  <a:srgbClr val="0000CC"/>
                </a:solidFill>
                <a:latin typeface="Tahoma" pitchFamily="34" charset="0"/>
                <a:cs typeface="Tahoma" pitchFamily="34" charset="0"/>
              </a:rPr>
              <a:t>με πραγματικό ή τεκμαρτό εισόδημα υποχρεούνται να υποβάλλουν δική τους φορολογική δήλωση.</a:t>
            </a: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sz="2400" b="0" dirty="0" smtClean="0">
              <a:solidFill>
                <a:srgbClr val="0000CC"/>
              </a:solidFill>
              <a:latin typeface="Tahoma" pitchFamily="34" charset="0"/>
              <a:cs typeface="Tahoma" pitchFamily="34"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l-GR" sz="2400" b="0" dirty="0" smtClean="0">
                <a:solidFill>
                  <a:srgbClr val="C00000"/>
                </a:solidFill>
                <a:latin typeface="Tahoma" pitchFamily="34" charset="0"/>
                <a:cs typeface="Tahoma" pitchFamily="34" charset="0"/>
              </a:rPr>
              <a:t>Προστατευόμενα μέλη </a:t>
            </a:r>
            <a:r>
              <a:rPr lang="el-GR" sz="2400" b="0" dirty="0" smtClean="0">
                <a:solidFill>
                  <a:srgbClr val="0000CC"/>
                </a:solidFill>
                <a:latin typeface="Tahoma" pitchFamily="34" charset="0"/>
                <a:cs typeface="Tahoma" pitchFamily="34" charset="0"/>
              </a:rPr>
              <a:t>είναι</a:t>
            </a: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sz="2400" b="0" dirty="0" smtClean="0">
                <a:solidFill>
                  <a:srgbClr val="0000CC"/>
                </a:solidFill>
                <a:latin typeface="Tahoma" pitchFamily="34" charset="0"/>
                <a:cs typeface="Tahoma" pitchFamily="34" charset="0"/>
              </a:rPr>
              <a:t> </a:t>
            </a:r>
            <a:r>
              <a:rPr lang="el-GR" sz="2400" b="0" dirty="0" smtClean="0">
                <a:solidFill>
                  <a:srgbClr val="0000CC"/>
                </a:solidFill>
                <a:latin typeface="Tahoma" pitchFamily="34" charset="0"/>
                <a:cs typeface="Tahoma" pitchFamily="34" charset="0"/>
              </a:rPr>
              <a:t>ανήλικα τέκνα και ορφανοί ανήλικοι συγγενείς  έως 3</a:t>
            </a:r>
            <a:r>
              <a:rPr lang="el-GR" sz="2400" b="0" baseline="30000" dirty="0" smtClean="0">
                <a:solidFill>
                  <a:srgbClr val="0000CC"/>
                </a:solidFill>
                <a:latin typeface="Tahoma" pitchFamily="34" charset="0"/>
                <a:cs typeface="Tahoma" pitchFamily="34" charset="0"/>
              </a:rPr>
              <a:t>ου</a:t>
            </a:r>
            <a:r>
              <a:rPr lang="el-GR" sz="2400" b="0" dirty="0" smtClean="0">
                <a:solidFill>
                  <a:srgbClr val="0000CC"/>
                </a:solidFill>
                <a:latin typeface="Tahoma" pitchFamily="34" charset="0"/>
                <a:cs typeface="Tahoma" pitchFamily="34" charset="0"/>
              </a:rPr>
              <a:t> βαθμού, </a:t>
            </a: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l-GR" sz="2400" b="0" dirty="0" smtClean="0">
                <a:solidFill>
                  <a:srgbClr val="0000CC"/>
                </a:solidFill>
                <a:latin typeface="Tahoma" pitchFamily="34" charset="0"/>
                <a:cs typeface="Tahoma" pitchFamily="34" charset="0"/>
              </a:rPr>
              <a:t>ηλικιωμένοι γονείς με εισόδημα έως 3.000 ευρώ και ανάπηροι συγγενείς (67% και άνω) με εισόδημα μέχρι 6.000 ευρώ που ζουν μαζί με τον φορολογούμενο.</a:t>
            </a: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sz="2400" b="0" dirty="0" smtClean="0">
              <a:solidFill>
                <a:srgbClr val="0000CC"/>
              </a:solidFill>
              <a:latin typeface="Tahoma" pitchFamily="34" charset="0"/>
              <a:cs typeface="Tahoma" pitchFamily="34"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sz="2400" b="0" dirty="0" smtClean="0">
              <a:solidFill>
                <a:srgbClr val="0000CC"/>
              </a:solidFill>
              <a:latin typeface="Tahoma" pitchFamily="34" charset="0"/>
              <a:cs typeface="Tahoma" pitchFamily="34"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sz="2400" b="0" dirty="0" smtClean="0">
              <a:solidFill>
                <a:srgbClr val="0000CC"/>
              </a:solidFill>
              <a:latin typeface="Tahoma" pitchFamily="34" charset="0"/>
              <a:cs typeface="Tahoma" pitchFamily="34"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sz="2400" b="0" dirty="0" smtClean="0">
              <a:solidFill>
                <a:srgbClr val="0000CC"/>
              </a:solidFill>
              <a:latin typeface="Tahoma" pitchFamily="34" charset="0"/>
              <a:cs typeface="Tahoma" pitchFamily="34"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sz="2400" b="0" dirty="0" smtClean="0">
              <a:solidFill>
                <a:srgbClr val="0000CC"/>
              </a:solidFill>
              <a:latin typeface="Tahoma" pitchFamily="34" charset="0"/>
              <a:cs typeface="Tahoma" pitchFamily="34"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sz="2400" b="0" dirty="0" smtClean="0">
              <a:solidFill>
                <a:srgbClr val="0000CC"/>
              </a:solidFill>
              <a:latin typeface="Tahoma" pitchFamily="34" charset="0"/>
              <a:cs typeface="Tahoma" pitchFamily="34"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l-GR" sz="2400" b="0" dirty="0" smtClean="0">
              <a:solidFill>
                <a:srgbClr val="333399"/>
              </a:solidFill>
              <a:latin typeface="Tahoma" pitchFamily="34" charset="0"/>
              <a:cs typeface="Tahoma" pitchFamily="34"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A4 Landscape Message Driven">
  <a:themeElements>
    <a:clrScheme name="">
      <a:dk1>
        <a:srgbClr val="000000"/>
      </a:dk1>
      <a:lt1>
        <a:srgbClr val="FFFFFF"/>
      </a:lt1>
      <a:dk2>
        <a:srgbClr val="3264FF"/>
      </a:dk2>
      <a:lt2>
        <a:srgbClr val="FC7049"/>
      </a:lt2>
      <a:accent1>
        <a:srgbClr val="FF0000"/>
      </a:accent1>
      <a:accent2>
        <a:srgbClr val="999999"/>
      </a:accent2>
      <a:accent3>
        <a:srgbClr val="FFFFFF"/>
      </a:accent3>
      <a:accent4>
        <a:srgbClr val="000000"/>
      </a:accent4>
      <a:accent5>
        <a:srgbClr val="FFAAAA"/>
      </a:accent5>
      <a:accent6>
        <a:srgbClr val="8A8A8A"/>
      </a:accent6>
      <a:hlink>
        <a:srgbClr val="333333"/>
      </a:hlink>
      <a:folHlink>
        <a:srgbClr val="FDD0B9"/>
      </a:folHlink>
    </a:clrScheme>
    <a:fontScheme name="A4 Landscape Message Drive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400" b="1" i="0" u="none" strike="noStrike" cap="none" normalizeH="0" baseline="0" smtClean="0">
            <a:ln>
              <a:noFill/>
            </a:ln>
            <a:solidFill>
              <a:schemeClr val="tx1"/>
            </a:solidFill>
            <a:effectLst/>
            <a:latin typeface="Arial" charset="0"/>
          </a:defRPr>
        </a:defPPr>
      </a:lstStyle>
    </a:lnDef>
  </a:objectDefaults>
  <a:extraClrSchemeLst>
    <a:extraClrScheme>
      <a:clrScheme name="A4 Landscape Message Driven 1">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4 Landscape Message Driven 2">
        <a:dk1>
          <a:srgbClr val="000000"/>
        </a:dk1>
        <a:lt1>
          <a:srgbClr val="FFFFFF"/>
        </a:lt1>
        <a:dk2>
          <a:srgbClr val="FF1300"/>
        </a:dk2>
        <a:lt2>
          <a:srgbClr val="82003C"/>
        </a:lt2>
        <a:accent1>
          <a:srgbClr val="404040"/>
        </a:accent1>
        <a:accent2>
          <a:srgbClr val="A6A6A6"/>
        </a:accent2>
        <a:accent3>
          <a:srgbClr val="FFFFFF"/>
        </a:accent3>
        <a:accent4>
          <a:srgbClr val="000000"/>
        </a:accent4>
        <a:accent5>
          <a:srgbClr val="AFAFAF"/>
        </a:accent5>
        <a:accent6>
          <a:srgbClr val="969696"/>
        </a:accent6>
        <a:hlink>
          <a:srgbClr val="FDD0B9"/>
        </a:hlink>
        <a:folHlink>
          <a:srgbClr val="FC704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11277</TotalTime>
  <Words>1858</Words>
  <Application>Microsoft Office PowerPoint</Application>
  <PresentationFormat>A4 Paper (210x297 mm)</PresentationFormat>
  <Paragraphs>424</Paragraphs>
  <Slides>45</Slides>
  <Notes>5</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A4 Landscape Message Driven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ΦΟΡΟΛΟΓΙΑ ΜΙΣΘΩΤΩΝ 2014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Φορολογικός συντελεστής Άρθρο 29</vt:lpstr>
      <vt:lpstr>PowerPoint Presentation</vt:lpstr>
      <vt:lpstr>PowerPoint Presentation</vt:lpstr>
      <vt:lpstr>PowerPoint Presentation</vt:lpstr>
      <vt:lpstr>PowerPoint Presentation</vt:lpstr>
      <vt:lpstr>PowerPoint Presentation</vt:lpstr>
      <vt:lpstr> Φορολογικοί συντελεστές για εισοδήματα από ακίνητα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Anamouroglou Spyranda</dc:creator>
  <cp:lastModifiedBy>Fragiskou Xenia</cp:lastModifiedBy>
  <cp:revision>1351</cp:revision>
  <cp:lastPrinted>2004-07-15T08:55:30Z</cp:lastPrinted>
  <dcterms:created xsi:type="dcterms:W3CDTF">2006-10-05T17:39:30Z</dcterms:created>
  <dcterms:modified xsi:type="dcterms:W3CDTF">2015-06-10T15:07:09Z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HSBCBackground">
    <vt:lpwstr>False</vt:lpwstr>
  </property>
</Properties>
</file>